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0" r:id="rId4"/>
  </p:sldMasterIdLst>
  <p:notesMasterIdLst>
    <p:notesMasterId r:id="rId23"/>
  </p:notesMasterIdLst>
  <p:sldIdLst>
    <p:sldId id="371" r:id="rId5"/>
    <p:sldId id="344" r:id="rId6"/>
    <p:sldId id="6046" r:id="rId7"/>
    <p:sldId id="358" r:id="rId8"/>
    <p:sldId id="420" r:id="rId9"/>
    <p:sldId id="6036" r:id="rId10"/>
    <p:sldId id="300" r:id="rId11"/>
    <p:sldId id="301" r:id="rId12"/>
    <p:sldId id="306" r:id="rId13"/>
    <p:sldId id="6034" r:id="rId14"/>
    <p:sldId id="302" r:id="rId15"/>
    <p:sldId id="346" r:id="rId16"/>
    <p:sldId id="6035" r:id="rId17"/>
    <p:sldId id="6037" r:id="rId18"/>
    <p:sldId id="303" r:id="rId19"/>
    <p:sldId id="304" r:id="rId20"/>
    <p:sldId id="428" r:id="rId21"/>
    <p:sldId id="278" r:id="rId22"/>
  </p:sldIdLst>
  <p:sldSz cx="12188825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llman, Lisa" initials="SL" lastIdx="1" clrIdx="0">
    <p:extLst>
      <p:ext uri="{19B8F6BF-5375-455C-9EA6-DF929625EA0E}">
        <p15:presenceInfo xmlns:p15="http://schemas.microsoft.com/office/powerpoint/2012/main" userId="S::lspellman@dicomstandard.org::f400bef3-aa38-4a99-be18-8bcddfe451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3" autoAdjust="0"/>
    <p:restoredTop sz="90068" autoAdjust="0"/>
  </p:normalViewPr>
  <p:slideViewPr>
    <p:cSldViewPr snapToGrid="0">
      <p:cViewPr varScale="1">
        <p:scale>
          <a:sx n="56" d="100"/>
          <a:sy n="56" d="100"/>
        </p:scale>
        <p:origin x="1268" y="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548D3-F38E-C840-8408-0F8552B22F4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F01651-7668-AD45-86FD-076E64DA75BF}">
      <dgm:prSet phldrT="[Text]"/>
      <dgm:spPr/>
      <dgm:t>
        <a:bodyPr/>
        <a:lstStyle/>
        <a:p>
          <a:r>
            <a:rPr lang="en-US" dirty="0"/>
            <a:t>Query</a:t>
          </a:r>
          <a:br>
            <a:rPr lang="en-US" dirty="0"/>
          </a:br>
          <a:r>
            <a:rPr lang="en-US" dirty="0"/>
            <a:t>(QIDO-RS)</a:t>
          </a:r>
        </a:p>
      </dgm:t>
    </dgm:pt>
    <dgm:pt modelId="{0E7680A5-78B7-0840-9D34-A2518D4AF641}" type="parTrans" cxnId="{EAE84612-9426-B547-8DA0-9BA112513F03}">
      <dgm:prSet/>
      <dgm:spPr/>
      <dgm:t>
        <a:bodyPr/>
        <a:lstStyle/>
        <a:p>
          <a:endParaRPr lang="en-US"/>
        </a:p>
      </dgm:t>
    </dgm:pt>
    <dgm:pt modelId="{29C9F86A-32AE-B24B-AB35-04ABDD417F7D}" type="sibTrans" cxnId="{EAE84612-9426-B547-8DA0-9BA112513F03}">
      <dgm:prSet/>
      <dgm:spPr/>
      <dgm:t>
        <a:bodyPr/>
        <a:lstStyle/>
        <a:p>
          <a:endParaRPr lang="en-US"/>
        </a:p>
      </dgm:t>
    </dgm:pt>
    <dgm:pt modelId="{C788F0F9-48AF-FE41-A568-06B8304CC4B2}">
      <dgm:prSet phldrT="[Text]"/>
      <dgm:spPr/>
      <dgm:t>
        <a:bodyPr/>
        <a:lstStyle/>
        <a:p>
          <a:r>
            <a:rPr lang="en-US" dirty="0"/>
            <a:t>Retrieve</a:t>
          </a:r>
          <a:br>
            <a:rPr lang="en-US" dirty="0"/>
          </a:br>
          <a:r>
            <a:rPr lang="en-US" dirty="0"/>
            <a:t>(WADO-RS)</a:t>
          </a:r>
        </a:p>
      </dgm:t>
    </dgm:pt>
    <dgm:pt modelId="{FD62D2C1-8D90-8D47-BE45-97C0E1603061}" type="parTrans" cxnId="{30B57BB7-2578-E94E-A0DD-E4157893C450}">
      <dgm:prSet/>
      <dgm:spPr/>
      <dgm:t>
        <a:bodyPr/>
        <a:lstStyle/>
        <a:p>
          <a:endParaRPr lang="en-US"/>
        </a:p>
      </dgm:t>
    </dgm:pt>
    <dgm:pt modelId="{146D4E34-3D10-D14F-B3FE-C3878AFC5708}" type="sibTrans" cxnId="{30B57BB7-2578-E94E-A0DD-E4157893C450}">
      <dgm:prSet/>
      <dgm:spPr/>
      <dgm:t>
        <a:bodyPr/>
        <a:lstStyle/>
        <a:p>
          <a:endParaRPr lang="en-US"/>
        </a:p>
      </dgm:t>
    </dgm:pt>
    <dgm:pt modelId="{3B74BBBE-4E39-0E44-B656-D2D78A2F7C96}">
      <dgm:prSet phldrT="[Text]"/>
      <dgm:spPr/>
      <dgm:t>
        <a:bodyPr/>
        <a:lstStyle/>
        <a:p>
          <a:r>
            <a:rPr lang="en-US" dirty="0"/>
            <a:t>Download full DICOM, thumbnails, headers, rendered images, and other data</a:t>
          </a:r>
        </a:p>
      </dgm:t>
    </dgm:pt>
    <dgm:pt modelId="{FA6E6F09-BA89-0245-9F42-781E67E29408}" type="parTrans" cxnId="{1A019A15-71D2-854D-AB59-E2538AC04F4A}">
      <dgm:prSet/>
      <dgm:spPr/>
      <dgm:t>
        <a:bodyPr/>
        <a:lstStyle/>
        <a:p>
          <a:endParaRPr lang="en-US"/>
        </a:p>
      </dgm:t>
    </dgm:pt>
    <dgm:pt modelId="{1ECAE28A-90CC-4349-8120-B6BBBACA9885}" type="sibTrans" cxnId="{1A019A15-71D2-854D-AB59-E2538AC04F4A}">
      <dgm:prSet/>
      <dgm:spPr/>
      <dgm:t>
        <a:bodyPr/>
        <a:lstStyle/>
        <a:p>
          <a:endParaRPr lang="en-US"/>
        </a:p>
      </dgm:t>
    </dgm:pt>
    <dgm:pt modelId="{B6236B62-DF01-A24E-88DC-7944BD4FEB5D}">
      <dgm:prSet phldrT="[Text]"/>
      <dgm:spPr/>
      <dgm:t>
        <a:bodyPr/>
        <a:lstStyle/>
        <a:p>
          <a:r>
            <a:rPr lang="en-US" dirty="0"/>
            <a:t>Store</a:t>
          </a:r>
          <a:br>
            <a:rPr lang="en-US" dirty="0"/>
          </a:br>
          <a:r>
            <a:rPr lang="en-US" dirty="0"/>
            <a:t>(STOW-RS)</a:t>
          </a:r>
        </a:p>
      </dgm:t>
    </dgm:pt>
    <dgm:pt modelId="{35DA0E88-D382-A742-B015-DB674C9A94B0}" type="parTrans" cxnId="{EB2B339B-FC88-AB4E-AE86-E900E560B8E8}">
      <dgm:prSet/>
      <dgm:spPr/>
      <dgm:t>
        <a:bodyPr/>
        <a:lstStyle/>
        <a:p>
          <a:endParaRPr lang="en-US"/>
        </a:p>
      </dgm:t>
    </dgm:pt>
    <dgm:pt modelId="{A77A6215-9C59-9D4D-89AB-5F3F2506D514}" type="sibTrans" cxnId="{EB2B339B-FC88-AB4E-AE86-E900E560B8E8}">
      <dgm:prSet/>
      <dgm:spPr/>
      <dgm:t>
        <a:bodyPr/>
        <a:lstStyle/>
        <a:p>
          <a:endParaRPr lang="en-US"/>
        </a:p>
      </dgm:t>
    </dgm:pt>
    <dgm:pt modelId="{B3A84E2C-5E19-1347-B95F-C2A967438BEE}">
      <dgm:prSet phldrT="[Text]"/>
      <dgm:spPr/>
      <dgm:t>
        <a:bodyPr/>
        <a:lstStyle/>
        <a:p>
          <a:r>
            <a:rPr lang="en-US" dirty="0"/>
            <a:t>Upload new instances into an image manager for storage</a:t>
          </a:r>
        </a:p>
      </dgm:t>
    </dgm:pt>
    <dgm:pt modelId="{9DEC78C2-3938-7344-9642-89A2AC1FD4E9}" type="parTrans" cxnId="{A8028327-D12A-1243-81F5-A7985D386F3C}">
      <dgm:prSet/>
      <dgm:spPr/>
      <dgm:t>
        <a:bodyPr/>
        <a:lstStyle/>
        <a:p>
          <a:endParaRPr lang="en-US"/>
        </a:p>
      </dgm:t>
    </dgm:pt>
    <dgm:pt modelId="{7A13F4A9-28FE-6E40-BD07-1D2D4367B83D}" type="sibTrans" cxnId="{A8028327-D12A-1243-81F5-A7985D386F3C}">
      <dgm:prSet/>
      <dgm:spPr/>
      <dgm:t>
        <a:bodyPr/>
        <a:lstStyle/>
        <a:p>
          <a:endParaRPr lang="en-US"/>
        </a:p>
      </dgm:t>
    </dgm:pt>
    <dgm:pt modelId="{2D6F39AE-06AF-894B-8E64-AAC960664F15}">
      <dgm:prSet phldrT="[Text]"/>
      <dgm:spPr/>
      <dgm:t>
        <a:bodyPr/>
        <a:lstStyle/>
        <a:p>
          <a:r>
            <a:rPr lang="en-US" dirty="0"/>
            <a:t>Tasks</a:t>
          </a:r>
          <a:br>
            <a:rPr lang="en-US" dirty="0"/>
          </a:br>
          <a:r>
            <a:rPr lang="en-US" dirty="0"/>
            <a:t>(UPS-RS)</a:t>
          </a:r>
        </a:p>
      </dgm:t>
    </dgm:pt>
    <dgm:pt modelId="{A8F1D29F-58F6-054F-803C-63DF5490629F}" type="parTrans" cxnId="{B49CC2A6-410D-1946-93DB-79D2B6B488AA}">
      <dgm:prSet/>
      <dgm:spPr/>
      <dgm:t>
        <a:bodyPr/>
        <a:lstStyle/>
        <a:p>
          <a:endParaRPr lang="en-US"/>
        </a:p>
      </dgm:t>
    </dgm:pt>
    <dgm:pt modelId="{6663CC8B-5542-F245-A5C8-DE5B47DBCCE3}" type="sibTrans" cxnId="{B49CC2A6-410D-1946-93DB-79D2B6B488AA}">
      <dgm:prSet/>
      <dgm:spPr/>
      <dgm:t>
        <a:bodyPr/>
        <a:lstStyle/>
        <a:p>
          <a:endParaRPr lang="en-US"/>
        </a:p>
      </dgm:t>
    </dgm:pt>
    <dgm:pt modelId="{1C991A87-2835-4049-8448-3BE0C36DDFF0}">
      <dgm:prSet phldrT="[Text]"/>
      <dgm:spPr/>
      <dgm:t>
        <a:bodyPr/>
        <a:lstStyle/>
        <a:p>
          <a:r>
            <a:rPr lang="en-US" dirty="0"/>
            <a:t>Unified procedure step to create work items and manage them through the lifecycle</a:t>
          </a:r>
        </a:p>
      </dgm:t>
    </dgm:pt>
    <dgm:pt modelId="{EDB3A4E3-132F-B745-B35B-1F72DF964342}" type="parTrans" cxnId="{FDF3E341-9777-B04B-A1D9-B951B557AA60}">
      <dgm:prSet/>
      <dgm:spPr/>
      <dgm:t>
        <a:bodyPr/>
        <a:lstStyle/>
        <a:p>
          <a:endParaRPr lang="en-US"/>
        </a:p>
      </dgm:t>
    </dgm:pt>
    <dgm:pt modelId="{1DD02A01-DFC2-9A4D-90F4-B61A4F5BA1C8}" type="sibTrans" cxnId="{FDF3E341-9777-B04B-A1D9-B951B557AA60}">
      <dgm:prSet/>
      <dgm:spPr/>
      <dgm:t>
        <a:bodyPr/>
        <a:lstStyle/>
        <a:p>
          <a:endParaRPr lang="en-US"/>
        </a:p>
      </dgm:t>
    </dgm:pt>
    <dgm:pt modelId="{D8EA3962-5393-AF4B-BC0F-A9812C683DCE}">
      <dgm:prSet phldrT="[Text]"/>
      <dgm:spPr/>
      <dgm:t>
        <a:bodyPr/>
        <a:lstStyle/>
        <a:p>
          <a:r>
            <a:rPr lang="en-US" dirty="0"/>
            <a:t>Server Info</a:t>
          </a:r>
          <a:br>
            <a:rPr lang="en-US" dirty="0"/>
          </a:br>
          <a:endParaRPr lang="en-US" dirty="0"/>
        </a:p>
      </dgm:t>
    </dgm:pt>
    <dgm:pt modelId="{4E6230AE-341B-8343-86C5-5C9B2FF9F093}" type="parTrans" cxnId="{0FDA28B7-DE3F-9E41-B0D6-20F49174F8F0}">
      <dgm:prSet/>
      <dgm:spPr/>
      <dgm:t>
        <a:bodyPr/>
        <a:lstStyle/>
        <a:p>
          <a:endParaRPr lang="en-US"/>
        </a:p>
      </dgm:t>
    </dgm:pt>
    <dgm:pt modelId="{9042FBE5-F264-8240-B169-EFA38A73F34E}" type="sibTrans" cxnId="{0FDA28B7-DE3F-9E41-B0D6-20F49174F8F0}">
      <dgm:prSet/>
      <dgm:spPr/>
      <dgm:t>
        <a:bodyPr/>
        <a:lstStyle/>
        <a:p>
          <a:endParaRPr lang="en-US"/>
        </a:p>
      </dgm:t>
    </dgm:pt>
    <dgm:pt modelId="{5ED3937D-78A2-6448-9FE5-74C534656BE8}">
      <dgm:prSet phldrT="[Text]"/>
      <dgm:spPr/>
      <dgm:t>
        <a:bodyPr/>
        <a:lstStyle/>
        <a:p>
          <a:r>
            <a:rPr lang="en-US" dirty="0"/>
            <a:t>Capabilities Service that lists what a DICOMweb compliant server is capable of</a:t>
          </a:r>
        </a:p>
      </dgm:t>
    </dgm:pt>
    <dgm:pt modelId="{4D2ED26F-61C6-E84F-A80D-AB01658D50D4}" type="parTrans" cxnId="{7D3E56A6-7A75-B34B-8482-9AFC93BF7865}">
      <dgm:prSet/>
      <dgm:spPr/>
      <dgm:t>
        <a:bodyPr/>
        <a:lstStyle/>
        <a:p>
          <a:endParaRPr lang="en-US"/>
        </a:p>
      </dgm:t>
    </dgm:pt>
    <dgm:pt modelId="{A0F5089C-ABFB-E44D-8E57-048306BB6BE9}" type="sibTrans" cxnId="{7D3E56A6-7A75-B34B-8482-9AFC93BF7865}">
      <dgm:prSet/>
      <dgm:spPr/>
      <dgm:t>
        <a:bodyPr/>
        <a:lstStyle/>
        <a:p>
          <a:endParaRPr lang="en-US"/>
        </a:p>
      </dgm:t>
    </dgm:pt>
    <dgm:pt modelId="{6B7A2083-FD9A-4260-A60F-DDE64CE86EAB}">
      <dgm:prSet phldrT="[Text]"/>
      <dgm:spPr/>
      <dgm:t>
        <a:bodyPr/>
        <a:lstStyle/>
        <a:p>
          <a:r>
            <a:rPr lang="en-US" dirty="0"/>
            <a:t>Discover studies and their structure</a:t>
          </a:r>
        </a:p>
      </dgm:t>
    </dgm:pt>
    <dgm:pt modelId="{B97F5D5C-6BCB-4D3A-B439-2B06FCF00290}" type="parTrans" cxnId="{E75BF47A-39C4-4629-9808-26328A0F807E}">
      <dgm:prSet/>
      <dgm:spPr/>
      <dgm:t>
        <a:bodyPr/>
        <a:lstStyle/>
        <a:p>
          <a:endParaRPr lang="en-US"/>
        </a:p>
      </dgm:t>
    </dgm:pt>
    <dgm:pt modelId="{946FAFF7-9A9D-4E55-A340-FF584C0C9A25}" type="sibTrans" cxnId="{E75BF47A-39C4-4629-9808-26328A0F807E}">
      <dgm:prSet/>
      <dgm:spPr/>
      <dgm:t>
        <a:bodyPr/>
        <a:lstStyle/>
        <a:p>
          <a:endParaRPr lang="en-US"/>
        </a:p>
      </dgm:t>
    </dgm:pt>
    <dgm:pt modelId="{E1DDA88D-E317-4490-8CB4-BBB2D39ABB46}">
      <dgm:prSet phldrT="[Text]"/>
      <dgm:spPr/>
      <dgm:t>
        <a:bodyPr/>
        <a:lstStyle/>
        <a:p>
          <a:r>
            <a:rPr lang="en-US" dirty="0"/>
            <a:t>List studies for a patient, for a procedure, for a modality, and more </a:t>
          </a:r>
        </a:p>
      </dgm:t>
    </dgm:pt>
    <dgm:pt modelId="{84C09FA3-EF19-4530-BBB2-63A810BED493}" type="parTrans" cxnId="{1A8E2C93-1034-4153-AD3F-4C2665722659}">
      <dgm:prSet/>
      <dgm:spPr/>
      <dgm:t>
        <a:bodyPr/>
        <a:lstStyle/>
        <a:p>
          <a:endParaRPr lang="en-US"/>
        </a:p>
      </dgm:t>
    </dgm:pt>
    <dgm:pt modelId="{5BFC8882-A40F-4A51-AE70-CB970F209256}" type="sibTrans" cxnId="{1A8E2C93-1034-4153-AD3F-4C2665722659}">
      <dgm:prSet/>
      <dgm:spPr/>
      <dgm:t>
        <a:bodyPr/>
        <a:lstStyle/>
        <a:p>
          <a:endParaRPr lang="en-US"/>
        </a:p>
      </dgm:t>
    </dgm:pt>
    <dgm:pt modelId="{E06AF155-71B1-4A18-82B2-116EE96A0BA7}">
      <dgm:prSet phldrT="[Text]"/>
      <dgm:spPr/>
      <dgm:t>
        <a:bodyPr/>
        <a:lstStyle/>
        <a:p>
          <a:r>
            <a:rPr lang="en-US" dirty="0"/>
            <a:t>Retrieve DICOM objects and their components</a:t>
          </a:r>
        </a:p>
      </dgm:t>
    </dgm:pt>
    <dgm:pt modelId="{826939F9-4690-45D3-9521-51436D20E357}" type="parTrans" cxnId="{2BF00FDA-194D-42CF-A033-8032D17CBA1F}">
      <dgm:prSet/>
      <dgm:spPr/>
      <dgm:t>
        <a:bodyPr/>
        <a:lstStyle/>
        <a:p>
          <a:endParaRPr lang="en-US"/>
        </a:p>
      </dgm:t>
    </dgm:pt>
    <dgm:pt modelId="{B4A0FCA4-A27F-4187-A740-E6DE01484AD9}" type="sibTrans" cxnId="{2BF00FDA-194D-42CF-A033-8032D17CBA1F}">
      <dgm:prSet/>
      <dgm:spPr/>
      <dgm:t>
        <a:bodyPr/>
        <a:lstStyle/>
        <a:p>
          <a:endParaRPr lang="en-US"/>
        </a:p>
      </dgm:t>
    </dgm:pt>
    <dgm:pt modelId="{1B4B1A30-A6D7-4811-99CA-DF5F08B4B198}">
      <dgm:prSet phldrT="[Text]"/>
      <dgm:spPr/>
      <dgm:t>
        <a:bodyPr/>
        <a:lstStyle/>
        <a:p>
          <a:r>
            <a:rPr lang="en-US" dirty="0"/>
            <a:t>Add to existing studies or add new ones</a:t>
          </a:r>
        </a:p>
      </dgm:t>
    </dgm:pt>
    <dgm:pt modelId="{BC2DFF8A-A202-4344-BF71-EC9A7C80DE27}" type="parTrans" cxnId="{0CF9F275-89BF-4465-8F1C-235A37C9E55C}">
      <dgm:prSet/>
      <dgm:spPr/>
      <dgm:t>
        <a:bodyPr/>
        <a:lstStyle/>
        <a:p>
          <a:endParaRPr lang="en-US"/>
        </a:p>
      </dgm:t>
    </dgm:pt>
    <dgm:pt modelId="{ACB56380-2A2D-4204-90D5-2B45AC98601C}" type="sibTrans" cxnId="{0CF9F275-89BF-4465-8F1C-235A37C9E55C}">
      <dgm:prSet/>
      <dgm:spPr/>
      <dgm:t>
        <a:bodyPr/>
        <a:lstStyle/>
        <a:p>
          <a:endParaRPr lang="en-US"/>
        </a:p>
      </dgm:t>
    </dgm:pt>
    <dgm:pt modelId="{5B514E38-8B12-448D-8CB0-4F15C9B15E9F}" type="pres">
      <dgm:prSet presAssocID="{AB2548D3-F38E-C840-8408-0F8552B22F49}" presName="Name0" presStyleCnt="0">
        <dgm:presLayoutVars>
          <dgm:dir/>
          <dgm:animLvl val="lvl"/>
          <dgm:resizeHandles val="exact"/>
        </dgm:presLayoutVars>
      </dgm:prSet>
      <dgm:spPr/>
    </dgm:pt>
    <dgm:pt modelId="{43AD3555-BFDC-4605-8C3C-1BCBD72F057B}" type="pres">
      <dgm:prSet presAssocID="{BFF01651-7668-AD45-86FD-076E64DA75BF}" presName="composite" presStyleCnt="0"/>
      <dgm:spPr/>
    </dgm:pt>
    <dgm:pt modelId="{96FDA625-B932-4389-800C-FFDACD5D53D1}" type="pres">
      <dgm:prSet presAssocID="{BFF01651-7668-AD45-86FD-076E64DA75BF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FA94B6DE-4556-422C-92C6-63EAB4CE9CA6}" type="pres">
      <dgm:prSet presAssocID="{BFF01651-7668-AD45-86FD-076E64DA75BF}" presName="desTx" presStyleLbl="alignAccFollowNode1" presStyleIdx="0" presStyleCnt="5">
        <dgm:presLayoutVars>
          <dgm:bulletEnabled val="1"/>
        </dgm:presLayoutVars>
      </dgm:prSet>
      <dgm:spPr/>
    </dgm:pt>
    <dgm:pt modelId="{96EB87E3-CE28-4641-BA4B-35F08A571919}" type="pres">
      <dgm:prSet presAssocID="{29C9F86A-32AE-B24B-AB35-04ABDD417F7D}" presName="space" presStyleCnt="0"/>
      <dgm:spPr/>
    </dgm:pt>
    <dgm:pt modelId="{694851F0-E513-4C2E-8516-C7FAD4830FC3}" type="pres">
      <dgm:prSet presAssocID="{C788F0F9-48AF-FE41-A568-06B8304CC4B2}" presName="composite" presStyleCnt="0"/>
      <dgm:spPr/>
    </dgm:pt>
    <dgm:pt modelId="{C8493C02-1AFF-4437-8BC2-343F2FD65065}" type="pres">
      <dgm:prSet presAssocID="{C788F0F9-48AF-FE41-A568-06B8304CC4B2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1A8208E4-32A1-4FA0-A29D-336AFBFD3E85}" type="pres">
      <dgm:prSet presAssocID="{C788F0F9-48AF-FE41-A568-06B8304CC4B2}" presName="desTx" presStyleLbl="alignAccFollowNode1" presStyleIdx="1" presStyleCnt="5">
        <dgm:presLayoutVars>
          <dgm:bulletEnabled val="1"/>
        </dgm:presLayoutVars>
      </dgm:prSet>
      <dgm:spPr/>
    </dgm:pt>
    <dgm:pt modelId="{CD56A7E8-6F29-4562-BADC-061E9F548413}" type="pres">
      <dgm:prSet presAssocID="{146D4E34-3D10-D14F-B3FE-C3878AFC5708}" presName="space" presStyleCnt="0"/>
      <dgm:spPr/>
    </dgm:pt>
    <dgm:pt modelId="{A01E5B71-F599-4111-B370-C99D6BEF97EA}" type="pres">
      <dgm:prSet presAssocID="{B6236B62-DF01-A24E-88DC-7944BD4FEB5D}" presName="composite" presStyleCnt="0"/>
      <dgm:spPr/>
    </dgm:pt>
    <dgm:pt modelId="{3FA93275-DAA3-4C95-A5C7-A023E0C271E4}" type="pres">
      <dgm:prSet presAssocID="{B6236B62-DF01-A24E-88DC-7944BD4FEB5D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1D4AAEFA-6612-4768-8AF5-28904BAFCD94}" type="pres">
      <dgm:prSet presAssocID="{B6236B62-DF01-A24E-88DC-7944BD4FEB5D}" presName="desTx" presStyleLbl="alignAccFollowNode1" presStyleIdx="2" presStyleCnt="5">
        <dgm:presLayoutVars>
          <dgm:bulletEnabled val="1"/>
        </dgm:presLayoutVars>
      </dgm:prSet>
      <dgm:spPr/>
    </dgm:pt>
    <dgm:pt modelId="{4612D565-DEDF-4114-8BF0-29E2514D67F9}" type="pres">
      <dgm:prSet presAssocID="{A77A6215-9C59-9D4D-89AB-5F3F2506D514}" presName="space" presStyleCnt="0"/>
      <dgm:spPr/>
    </dgm:pt>
    <dgm:pt modelId="{963C4515-5E78-4E37-A3CF-48CBFD5DD2D6}" type="pres">
      <dgm:prSet presAssocID="{2D6F39AE-06AF-894B-8E64-AAC960664F15}" presName="composite" presStyleCnt="0"/>
      <dgm:spPr/>
    </dgm:pt>
    <dgm:pt modelId="{43FCBDEA-9967-4627-924E-D86D5CD7DC47}" type="pres">
      <dgm:prSet presAssocID="{2D6F39AE-06AF-894B-8E64-AAC960664F15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C3E9229A-735C-44A1-AC98-5079665AD866}" type="pres">
      <dgm:prSet presAssocID="{2D6F39AE-06AF-894B-8E64-AAC960664F15}" presName="desTx" presStyleLbl="alignAccFollowNode1" presStyleIdx="3" presStyleCnt="5">
        <dgm:presLayoutVars>
          <dgm:bulletEnabled val="1"/>
        </dgm:presLayoutVars>
      </dgm:prSet>
      <dgm:spPr/>
    </dgm:pt>
    <dgm:pt modelId="{305678B6-0FCA-410A-A351-43787582FD5E}" type="pres">
      <dgm:prSet presAssocID="{6663CC8B-5542-F245-A5C8-DE5B47DBCCE3}" presName="space" presStyleCnt="0"/>
      <dgm:spPr/>
    </dgm:pt>
    <dgm:pt modelId="{459D6CA6-0ECB-41EE-8A61-C63F63F1218A}" type="pres">
      <dgm:prSet presAssocID="{D8EA3962-5393-AF4B-BC0F-A9812C683DCE}" presName="composite" presStyleCnt="0"/>
      <dgm:spPr/>
    </dgm:pt>
    <dgm:pt modelId="{77B4911A-7266-4F36-A617-543D9CBD52D9}" type="pres">
      <dgm:prSet presAssocID="{D8EA3962-5393-AF4B-BC0F-A9812C683DCE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F10207D4-5CD6-48B8-A534-B39193020903}" type="pres">
      <dgm:prSet presAssocID="{D8EA3962-5393-AF4B-BC0F-A9812C683DCE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EAE84612-9426-B547-8DA0-9BA112513F03}" srcId="{AB2548D3-F38E-C840-8408-0F8552B22F49}" destId="{BFF01651-7668-AD45-86FD-076E64DA75BF}" srcOrd="0" destOrd="0" parTransId="{0E7680A5-78B7-0840-9D34-A2518D4AF641}" sibTransId="{29C9F86A-32AE-B24B-AB35-04ABDD417F7D}"/>
    <dgm:cxn modelId="{1A019A15-71D2-854D-AB59-E2538AC04F4A}" srcId="{C788F0F9-48AF-FE41-A568-06B8304CC4B2}" destId="{3B74BBBE-4E39-0E44-B656-D2D78A2F7C96}" srcOrd="1" destOrd="0" parTransId="{FA6E6F09-BA89-0245-9F42-781E67E29408}" sibTransId="{1ECAE28A-90CC-4349-8120-B6BBBACA9885}"/>
    <dgm:cxn modelId="{AB00181C-0791-4BA5-A842-DA204C3EBA23}" type="presOf" srcId="{D8EA3962-5393-AF4B-BC0F-A9812C683DCE}" destId="{77B4911A-7266-4F36-A617-543D9CBD52D9}" srcOrd="0" destOrd="0" presId="urn:microsoft.com/office/officeart/2005/8/layout/hList1"/>
    <dgm:cxn modelId="{2B5B451C-931F-4CC0-B5E6-66471A80ACF4}" type="presOf" srcId="{B3A84E2C-5E19-1347-B95F-C2A967438BEE}" destId="{1D4AAEFA-6612-4768-8AF5-28904BAFCD94}" srcOrd="0" destOrd="0" presId="urn:microsoft.com/office/officeart/2005/8/layout/hList1"/>
    <dgm:cxn modelId="{A8028327-D12A-1243-81F5-A7985D386F3C}" srcId="{B6236B62-DF01-A24E-88DC-7944BD4FEB5D}" destId="{B3A84E2C-5E19-1347-B95F-C2A967438BEE}" srcOrd="0" destOrd="0" parTransId="{9DEC78C2-3938-7344-9642-89A2AC1FD4E9}" sibTransId="{7A13F4A9-28FE-6E40-BD07-1D2D4367B83D}"/>
    <dgm:cxn modelId="{FDF3E341-9777-B04B-A1D9-B951B557AA60}" srcId="{2D6F39AE-06AF-894B-8E64-AAC960664F15}" destId="{1C991A87-2835-4049-8448-3BE0C36DDFF0}" srcOrd="0" destOrd="0" parTransId="{EDB3A4E3-132F-B745-B35B-1F72DF964342}" sibTransId="{1DD02A01-DFC2-9A4D-90F4-B61A4F5BA1C8}"/>
    <dgm:cxn modelId="{069AF663-CBB6-49D9-9BDE-C678438C35B4}" type="presOf" srcId="{3B74BBBE-4E39-0E44-B656-D2D78A2F7C96}" destId="{1A8208E4-32A1-4FA0-A29D-336AFBFD3E85}" srcOrd="0" destOrd="1" presId="urn:microsoft.com/office/officeart/2005/8/layout/hList1"/>
    <dgm:cxn modelId="{46F3D945-F90A-4E75-9843-746246C5E698}" type="presOf" srcId="{2D6F39AE-06AF-894B-8E64-AAC960664F15}" destId="{43FCBDEA-9967-4627-924E-D86D5CD7DC47}" srcOrd="0" destOrd="0" presId="urn:microsoft.com/office/officeart/2005/8/layout/hList1"/>
    <dgm:cxn modelId="{1716454E-0498-4639-AEB3-607BE7861BF3}" type="presOf" srcId="{B6236B62-DF01-A24E-88DC-7944BD4FEB5D}" destId="{3FA93275-DAA3-4C95-A5C7-A023E0C271E4}" srcOrd="0" destOrd="0" presId="urn:microsoft.com/office/officeart/2005/8/layout/hList1"/>
    <dgm:cxn modelId="{0CF9F275-89BF-4465-8F1C-235A37C9E55C}" srcId="{B6236B62-DF01-A24E-88DC-7944BD4FEB5D}" destId="{1B4B1A30-A6D7-4811-99CA-DF5F08B4B198}" srcOrd="1" destOrd="0" parTransId="{BC2DFF8A-A202-4344-BF71-EC9A7C80DE27}" sibTransId="{ACB56380-2A2D-4204-90D5-2B45AC98601C}"/>
    <dgm:cxn modelId="{E75BF47A-39C4-4629-9808-26328A0F807E}" srcId="{BFF01651-7668-AD45-86FD-076E64DA75BF}" destId="{6B7A2083-FD9A-4260-A60F-DDE64CE86EAB}" srcOrd="0" destOrd="0" parTransId="{B97F5D5C-6BCB-4D3A-B439-2B06FCF00290}" sibTransId="{946FAFF7-9A9D-4E55-A340-FF584C0C9A25}"/>
    <dgm:cxn modelId="{389BEA7D-FA2E-4295-A868-1FCDB46EB1E0}" type="presOf" srcId="{1C991A87-2835-4049-8448-3BE0C36DDFF0}" destId="{C3E9229A-735C-44A1-AC98-5079665AD866}" srcOrd="0" destOrd="0" presId="urn:microsoft.com/office/officeart/2005/8/layout/hList1"/>
    <dgm:cxn modelId="{1A8E2C93-1034-4153-AD3F-4C2665722659}" srcId="{BFF01651-7668-AD45-86FD-076E64DA75BF}" destId="{E1DDA88D-E317-4490-8CB4-BBB2D39ABB46}" srcOrd="1" destOrd="0" parTransId="{84C09FA3-EF19-4530-BBB2-63A810BED493}" sibTransId="{5BFC8882-A40F-4A51-AE70-CB970F209256}"/>
    <dgm:cxn modelId="{EB2B339B-FC88-AB4E-AE86-E900E560B8E8}" srcId="{AB2548D3-F38E-C840-8408-0F8552B22F49}" destId="{B6236B62-DF01-A24E-88DC-7944BD4FEB5D}" srcOrd="2" destOrd="0" parTransId="{35DA0E88-D382-A742-B015-DB674C9A94B0}" sibTransId="{A77A6215-9C59-9D4D-89AB-5F3F2506D514}"/>
    <dgm:cxn modelId="{F47126A1-735F-453E-B953-1BC438CC9F6E}" type="presOf" srcId="{C788F0F9-48AF-FE41-A568-06B8304CC4B2}" destId="{C8493C02-1AFF-4437-8BC2-343F2FD65065}" srcOrd="0" destOrd="0" presId="urn:microsoft.com/office/officeart/2005/8/layout/hList1"/>
    <dgm:cxn modelId="{7D3E56A6-7A75-B34B-8482-9AFC93BF7865}" srcId="{D8EA3962-5393-AF4B-BC0F-A9812C683DCE}" destId="{5ED3937D-78A2-6448-9FE5-74C534656BE8}" srcOrd="0" destOrd="0" parTransId="{4D2ED26F-61C6-E84F-A80D-AB01658D50D4}" sibTransId="{A0F5089C-ABFB-E44D-8E57-048306BB6BE9}"/>
    <dgm:cxn modelId="{B49CC2A6-410D-1946-93DB-79D2B6B488AA}" srcId="{AB2548D3-F38E-C840-8408-0F8552B22F49}" destId="{2D6F39AE-06AF-894B-8E64-AAC960664F15}" srcOrd="3" destOrd="0" parTransId="{A8F1D29F-58F6-054F-803C-63DF5490629F}" sibTransId="{6663CC8B-5542-F245-A5C8-DE5B47DBCCE3}"/>
    <dgm:cxn modelId="{0FDA28B7-DE3F-9E41-B0D6-20F49174F8F0}" srcId="{AB2548D3-F38E-C840-8408-0F8552B22F49}" destId="{D8EA3962-5393-AF4B-BC0F-A9812C683DCE}" srcOrd="4" destOrd="0" parTransId="{4E6230AE-341B-8343-86C5-5C9B2FF9F093}" sibTransId="{9042FBE5-F264-8240-B169-EFA38A73F34E}"/>
    <dgm:cxn modelId="{30B57BB7-2578-E94E-A0DD-E4157893C450}" srcId="{AB2548D3-F38E-C840-8408-0F8552B22F49}" destId="{C788F0F9-48AF-FE41-A568-06B8304CC4B2}" srcOrd="1" destOrd="0" parTransId="{FD62D2C1-8D90-8D47-BE45-97C0E1603061}" sibTransId="{146D4E34-3D10-D14F-B3FE-C3878AFC5708}"/>
    <dgm:cxn modelId="{16DEB4BB-D8B3-4A6C-B751-FD4392AF3FB6}" type="presOf" srcId="{6B7A2083-FD9A-4260-A60F-DDE64CE86EAB}" destId="{FA94B6DE-4556-422C-92C6-63EAB4CE9CA6}" srcOrd="0" destOrd="0" presId="urn:microsoft.com/office/officeart/2005/8/layout/hList1"/>
    <dgm:cxn modelId="{58F2ACBD-E084-4EE8-BF31-27BAA5134BAF}" type="presOf" srcId="{E1DDA88D-E317-4490-8CB4-BBB2D39ABB46}" destId="{FA94B6DE-4556-422C-92C6-63EAB4CE9CA6}" srcOrd="0" destOrd="1" presId="urn:microsoft.com/office/officeart/2005/8/layout/hList1"/>
    <dgm:cxn modelId="{CD5400C0-A7E1-458D-8EF5-CB2898A330FB}" type="presOf" srcId="{AB2548D3-F38E-C840-8408-0F8552B22F49}" destId="{5B514E38-8B12-448D-8CB0-4F15C9B15E9F}" srcOrd="0" destOrd="0" presId="urn:microsoft.com/office/officeart/2005/8/layout/hList1"/>
    <dgm:cxn modelId="{2BF00FDA-194D-42CF-A033-8032D17CBA1F}" srcId="{C788F0F9-48AF-FE41-A568-06B8304CC4B2}" destId="{E06AF155-71B1-4A18-82B2-116EE96A0BA7}" srcOrd="0" destOrd="0" parTransId="{826939F9-4690-45D3-9521-51436D20E357}" sibTransId="{B4A0FCA4-A27F-4187-A740-E6DE01484AD9}"/>
    <dgm:cxn modelId="{2B618EE5-1242-4E7A-8EF7-99F268497C29}" type="presOf" srcId="{1B4B1A30-A6D7-4811-99CA-DF5F08B4B198}" destId="{1D4AAEFA-6612-4768-8AF5-28904BAFCD94}" srcOrd="0" destOrd="1" presId="urn:microsoft.com/office/officeart/2005/8/layout/hList1"/>
    <dgm:cxn modelId="{E08359EA-AE8E-479A-904F-8C903F8ECAB5}" type="presOf" srcId="{BFF01651-7668-AD45-86FD-076E64DA75BF}" destId="{96FDA625-B932-4389-800C-FFDACD5D53D1}" srcOrd="0" destOrd="0" presId="urn:microsoft.com/office/officeart/2005/8/layout/hList1"/>
    <dgm:cxn modelId="{E9E32AFA-CD61-4886-9C20-AF35984FDF03}" type="presOf" srcId="{E06AF155-71B1-4A18-82B2-116EE96A0BA7}" destId="{1A8208E4-32A1-4FA0-A29D-336AFBFD3E85}" srcOrd="0" destOrd="0" presId="urn:microsoft.com/office/officeart/2005/8/layout/hList1"/>
    <dgm:cxn modelId="{B2D2CDFD-A81D-48CE-A5EB-1A9D5C33ABBC}" type="presOf" srcId="{5ED3937D-78A2-6448-9FE5-74C534656BE8}" destId="{F10207D4-5CD6-48B8-A534-B39193020903}" srcOrd="0" destOrd="0" presId="urn:microsoft.com/office/officeart/2005/8/layout/hList1"/>
    <dgm:cxn modelId="{C4766DE9-778C-463A-A8AD-09734B221FB9}" type="presParOf" srcId="{5B514E38-8B12-448D-8CB0-4F15C9B15E9F}" destId="{43AD3555-BFDC-4605-8C3C-1BCBD72F057B}" srcOrd="0" destOrd="0" presId="urn:microsoft.com/office/officeart/2005/8/layout/hList1"/>
    <dgm:cxn modelId="{9A876DE9-6392-4B3E-9ECF-5B9104072FA4}" type="presParOf" srcId="{43AD3555-BFDC-4605-8C3C-1BCBD72F057B}" destId="{96FDA625-B932-4389-800C-FFDACD5D53D1}" srcOrd="0" destOrd="0" presId="urn:microsoft.com/office/officeart/2005/8/layout/hList1"/>
    <dgm:cxn modelId="{D8635157-D642-44C7-A63C-D5D81A6681AA}" type="presParOf" srcId="{43AD3555-BFDC-4605-8C3C-1BCBD72F057B}" destId="{FA94B6DE-4556-422C-92C6-63EAB4CE9CA6}" srcOrd="1" destOrd="0" presId="urn:microsoft.com/office/officeart/2005/8/layout/hList1"/>
    <dgm:cxn modelId="{59F587C8-69CF-4D5D-8CF0-83D7276031AB}" type="presParOf" srcId="{5B514E38-8B12-448D-8CB0-4F15C9B15E9F}" destId="{96EB87E3-CE28-4641-BA4B-35F08A571919}" srcOrd="1" destOrd="0" presId="urn:microsoft.com/office/officeart/2005/8/layout/hList1"/>
    <dgm:cxn modelId="{42EC6E95-618B-484E-9F12-D4697E4C5096}" type="presParOf" srcId="{5B514E38-8B12-448D-8CB0-4F15C9B15E9F}" destId="{694851F0-E513-4C2E-8516-C7FAD4830FC3}" srcOrd="2" destOrd="0" presId="urn:microsoft.com/office/officeart/2005/8/layout/hList1"/>
    <dgm:cxn modelId="{167F85E9-99A6-4ED6-A54F-E5C3B495ED6C}" type="presParOf" srcId="{694851F0-E513-4C2E-8516-C7FAD4830FC3}" destId="{C8493C02-1AFF-4437-8BC2-343F2FD65065}" srcOrd="0" destOrd="0" presId="urn:microsoft.com/office/officeart/2005/8/layout/hList1"/>
    <dgm:cxn modelId="{77F2F362-1F50-40EE-A1FB-17E4BB7BE090}" type="presParOf" srcId="{694851F0-E513-4C2E-8516-C7FAD4830FC3}" destId="{1A8208E4-32A1-4FA0-A29D-336AFBFD3E85}" srcOrd="1" destOrd="0" presId="urn:microsoft.com/office/officeart/2005/8/layout/hList1"/>
    <dgm:cxn modelId="{72D03A2F-1B41-4544-A184-7451B6FD8F4B}" type="presParOf" srcId="{5B514E38-8B12-448D-8CB0-4F15C9B15E9F}" destId="{CD56A7E8-6F29-4562-BADC-061E9F548413}" srcOrd="3" destOrd="0" presId="urn:microsoft.com/office/officeart/2005/8/layout/hList1"/>
    <dgm:cxn modelId="{55B06BB5-2494-4548-8F54-22734B30B8C4}" type="presParOf" srcId="{5B514E38-8B12-448D-8CB0-4F15C9B15E9F}" destId="{A01E5B71-F599-4111-B370-C99D6BEF97EA}" srcOrd="4" destOrd="0" presId="urn:microsoft.com/office/officeart/2005/8/layout/hList1"/>
    <dgm:cxn modelId="{1E95F8DA-E055-44C5-B756-78C6D7C99A92}" type="presParOf" srcId="{A01E5B71-F599-4111-B370-C99D6BEF97EA}" destId="{3FA93275-DAA3-4C95-A5C7-A023E0C271E4}" srcOrd="0" destOrd="0" presId="urn:microsoft.com/office/officeart/2005/8/layout/hList1"/>
    <dgm:cxn modelId="{A28FE9EE-7771-43DA-883A-11DAD6DC9114}" type="presParOf" srcId="{A01E5B71-F599-4111-B370-C99D6BEF97EA}" destId="{1D4AAEFA-6612-4768-8AF5-28904BAFCD94}" srcOrd="1" destOrd="0" presId="urn:microsoft.com/office/officeart/2005/8/layout/hList1"/>
    <dgm:cxn modelId="{6518CE95-2E79-46C5-B229-08A22B3C0911}" type="presParOf" srcId="{5B514E38-8B12-448D-8CB0-4F15C9B15E9F}" destId="{4612D565-DEDF-4114-8BF0-29E2514D67F9}" srcOrd="5" destOrd="0" presId="urn:microsoft.com/office/officeart/2005/8/layout/hList1"/>
    <dgm:cxn modelId="{28051D7C-DDF8-492D-B0EF-25DF336187FA}" type="presParOf" srcId="{5B514E38-8B12-448D-8CB0-4F15C9B15E9F}" destId="{963C4515-5E78-4E37-A3CF-48CBFD5DD2D6}" srcOrd="6" destOrd="0" presId="urn:microsoft.com/office/officeart/2005/8/layout/hList1"/>
    <dgm:cxn modelId="{122AF9C9-1A58-4E25-BE56-CF8419DD31EC}" type="presParOf" srcId="{963C4515-5E78-4E37-A3CF-48CBFD5DD2D6}" destId="{43FCBDEA-9967-4627-924E-D86D5CD7DC47}" srcOrd="0" destOrd="0" presId="urn:microsoft.com/office/officeart/2005/8/layout/hList1"/>
    <dgm:cxn modelId="{C16DA3E1-1660-41F2-9368-797DFA8A4320}" type="presParOf" srcId="{963C4515-5E78-4E37-A3CF-48CBFD5DD2D6}" destId="{C3E9229A-735C-44A1-AC98-5079665AD866}" srcOrd="1" destOrd="0" presId="urn:microsoft.com/office/officeart/2005/8/layout/hList1"/>
    <dgm:cxn modelId="{AD63DC9A-59F4-435D-9EF7-ABE1BDC281D6}" type="presParOf" srcId="{5B514E38-8B12-448D-8CB0-4F15C9B15E9F}" destId="{305678B6-0FCA-410A-A351-43787582FD5E}" srcOrd="7" destOrd="0" presId="urn:microsoft.com/office/officeart/2005/8/layout/hList1"/>
    <dgm:cxn modelId="{64CF0031-C61A-4C14-80A8-9B5FB26A2347}" type="presParOf" srcId="{5B514E38-8B12-448D-8CB0-4F15C9B15E9F}" destId="{459D6CA6-0ECB-41EE-8A61-C63F63F1218A}" srcOrd="8" destOrd="0" presId="urn:microsoft.com/office/officeart/2005/8/layout/hList1"/>
    <dgm:cxn modelId="{56289F39-95CE-41CC-B92E-002584BC32D4}" type="presParOf" srcId="{459D6CA6-0ECB-41EE-8A61-C63F63F1218A}" destId="{77B4911A-7266-4F36-A617-543D9CBD52D9}" srcOrd="0" destOrd="0" presId="urn:microsoft.com/office/officeart/2005/8/layout/hList1"/>
    <dgm:cxn modelId="{8CB1D1AD-B865-4FD5-84D4-C339CA6038F9}" type="presParOf" srcId="{459D6CA6-0ECB-41EE-8A61-C63F63F1218A}" destId="{F10207D4-5CD6-48B8-A534-B391930209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DA625-B932-4389-800C-FFDACD5D53D1}">
      <dsp:nvSpPr>
        <dsp:cNvPr id="0" name=""/>
        <dsp:cNvSpPr/>
      </dsp:nvSpPr>
      <dsp:spPr>
        <a:xfrm>
          <a:off x="4801" y="236842"/>
          <a:ext cx="1840743" cy="555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Query</a:t>
          </a:r>
          <a:br>
            <a:rPr lang="en-US" sz="1600" kern="1200" dirty="0"/>
          </a:br>
          <a:r>
            <a:rPr lang="en-US" sz="1600" kern="1200" dirty="0"/>
            <a:t>(QIDO-RS)</a:t>
          </a:r>
        </a:p>
      </dsp:txBody>
      <dsp:txXfrm>
        <a:off x="4801" y="236842"/>
        <a:ext cx="1840743" cy="555502"/>
      </dsp:txXfrm>
    </dsp:sp>
    <dsp:sp modelId="{FA94B6DE-4556-422C-92C6-63EAB4CE9CA6}">
      <dsp:nvSpPr>
        <dsp:cNvPr id="0" name=""/>
        <dsp:cNvSpPr/>
      </dsp:nvSpPr>
      <dsp:spPr>
        <a:xfrm>
          <a:off x="4801" y="792344"/>
          <a:ext cx="1840743" cy="2161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Discover studies and their structure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List studies for a patient, for a procedure, for a modality, and more </a:t>
          </a:r>
        </a:p>
      </dsp:txBody>
      <dsp:txXfrm>
        <a:off x="4801" y="792344"/>
        <a:ext cx="1840743" cy="2161687"/>
      </dsp:txXfrm>
    </dsp:sp>
    <dsp:sp modelId="{C8493C02-1AFF-4437-8BC2-343F2FD65065}">
      <dsp:nvSpPr>
        <dsp:cNvPr id="0" name=""/>
        <dsp:cNvSpPr/>
      </dsp:nvSpPr>
      <dsp:spPr>
        <a:xfrm>
          <a:off x="2103249" y="236842"/>
          <a:ext cx="1840743" cy="555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Retrieve</a:t>
          </a:r>
          <a:br>
            <a:rPr lang="en-US" sz="1600" kern="1200" dirty="0"/>
          </a:br>
          <a:r>
            <a:rPr lang="en-US" sz="1600" kern="1200" dirty="0"/>
            <a:t>(WADO-RS)</a:t>
          </a:r>
        </a:p>
      </dsp:txBody>
      <dsp:txXfrm>
        <a:off x="2103249" y="236842"/>
        <a:ext cx="1840743" cy="555502"/>
      </dsp:txXfrm>
    </dsp:sp>
    <dsp:sp modelId="{1A8208E4-32A1-4FA0-A29D-336AFBFD3E85}">
      <dsp:nvSpPr>
        <dsp:cNvPr id="0" name=""/>
        <dsp:cNvSpPr/>
      </dsp:nvSpPr>
      <dsp:spPr>
        <a:xfrm>
          <a:off x="2103249" y="792344"/>
          <a:ext cx="1840743" cy="2161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Retrieve DICOM objects and their components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Download full DICOM, thumbnails, headers, rendered images, and other data</a:t>
          </a:r>
        </a:p>
      </dsp:txBody>
      <dsp:txXfrm>
        <a:off x="2103249" y="792344"/>
        <a:ext cx="1840743" cy="2161687"/>
      </dsp:txXfrm>
    </dsp:sp>
    <dsp:sp modelId="{3FA93275-DAA3-4C95-A5C7-A023E0C271E4}">
      <dsp:nvSpPr>
        <dsp:cNvPr id="0" name=""/>
        <dsp:cNvSpPr/>
      </dsp:nvSpPr>
      <dsp:spPr>
        <a:xfrm>
          <a:off x="4201697" y="236842"/>
          <a:ext cx="1840743" cy="555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Store</a:t>
          </a:r>
          <a:br>
            <a:rPr lang="en-US" sz="1600" kern="1200" dirty="0"/>
          </a:br>
          <a:r>
            <a:rPr lang="en-US" sz="1600" kern="1200" dirty="0"/>
            <a:t>(STOW-RS)</a:t>
          </a:r>
        </a:p>
      </dsp:txBody>
      <dsp:txXfrm>
        <a:off x="4201697" y="236842"/>
        <a:ext cx="1840743" cy="555502"/>
      </dsp:txXfrm>
    </dsp:sp>
    <dsp:sp modelId="{1D4AAEFA-6612-4768-8AF5-28904BAFCD94}">
      <dsp:nvSpPr>
        <dsp:cNvPr id="0" name=""/>
        <dsp:cNvSpPr/>
      </dsp:nvSpPr>
      <dsp:spPr>
        <a:xfrm>
          <a:off x="4201697" y="792344"/>
          <a:ext cx="1840743" cy="2161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Upload new instances into an image manager for storage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Add to existing studies or add new ones</a:t>
          </a:r>
        </a:p>
      </dsp:txBody>
      <dsp:txXfrm>
        <a:off x="4201697" y="792344"/>
        <a:ext cx="1840743" cy="2161687"/>
      </dsp:txXfrm>
    </dsp:sp>
    <dsp:sp modelId="{43FCBDEA-9967-4627-924E-D86D5CD7DC47}">
      <dsp:nvSpPr>
        <dsp:cNvPr id="0" name=""/>
        <dsp:cNvSpPr/>
      </dsp:nvSpPr>
      <dsp:spPr>
        <a:xfrm>
          <a:off x="6300144" y="236842"/>
          <a:ext cx="1840743" cy="555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Tasks</a:t>
          </a:r>
          <a:br>
            <a:rPr lang="en-US" sz="1600" kern="1200" dirty="0"/>
          </a:br>
          <a:r>
            <a:rPr lang="en-US" sz="1600" kern="1200" dirty="0"/>
            <a:t>(UPS-RS)</a:t>
          </a:r>
        </a:p>
      </dsp:txBody>
      <dsp:txXfrm>
        <a:off x="6300144" y="236842"/>
        <a:ext cx="1840743" cy="555502"/>
      </dsp:txXfrm>
    </dsp:sp>
    <dsp:sp modelId="{C3E9229A-735C-44A1-AC98-5079665AD866}">
      <dsp:nvSpPr>
        <dsp:cNvPr id="0" name=""/>
        <dsp:cNvSpPr/>
      </dsp:nvSpPr>
      <dsp:spPr>
        <a:xfrm>
          <a:off x="6300144" y="792344"/>
          <a:ext cx="1840743" cy="2161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Unified procedure step to create work items and manage them through the lifecycle</a:t>
          </a:r>
        </a:p>
      </dsp:txBody>
      <dsp:txXfrm>
        <a:off x="6300144" y="792344"/>
        <a:ext cx="1840743" cy="2161687"/>
      </dsp:txXfrm>
    </dsp:sp>
    <dsp:sp modelId="{77B4911A-7266-4F36-A617-543D9CBD52D9}">
      <dsp:nvSpPr>
        <dsp:cNvPr id="0" name=""/>
        <dsp:cNvSpPr/>
      </dsp:nvSpPr>
      <dsp:spPr>
        <a:xfrm>
          <a:off x="8398592" y="236842"/>
          <a:ext cx="1840743" cy="555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Server Info</a:t>
          </a:r>
          <a:br>
            <a:rPr lang="en-US" sz="1600" kern="1200" dirty="0"/>
          </a:br>
          <a:endParaRPr lang="en-US" sz="1600" kern="1200" dirty="0"/>
        </a:p>
      </dsp:txBody>
      <dsp:txXfrm>
        <a:off x="8398592" y="236842"/>
        <a:ext cx="1840743" cy="555502"/>
      </dsp:txXfrm>
    </dsp:sp>
    <dsp:sp modelId="{F10207D4-5CD6-48B8-A534-B39193020903}">
      <dsp:nvSpPr>
        <dsp:cNvPr id="0" name=""/>
        <dsp:cNvSpPr/>
      </dsp:nvSpPr>
      <dsp:spPr>
        <a:xfrm>
          <a:off x="8398592" y="792344"/>
          <a:ext cx="1840743" cy="2161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Capabilities Service that lists what a DICOMweb compliant server is capable of</a:t>
          </a:r>
        </a:p>
      </dsp:txBody>
      <dsp:txXfrm>
        <a:off x="8398592" y="792344"/>
        <a:ext cx="1840743" cy="2161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E547E28-C941-4276-9EAF-0853162F5EE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8FF5BA8-4C89-4EFA-A315-B6DF9621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2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2F79A39-556F-1AE4-67F0-54E81162ECE6}"/>
              </a:ext>
            </a:extLst>
          </p:cNvPr>
          <p:cNvSpPr/>
          <p:nvPr userDrawn="1"/>
        </p:nvSpPr>
        <p:spPr>
          <a:xfrm flipV="1">
            <a:off x="194872" y="3252865"/>
            <a:ext cx="11216797" cy="36051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499" y="845215"/>
            <a:ext cx="10230786" cy="1475013"/>
          </a:xfrm>
          <a:effectLst/>
        </p:spPr>
        <p:txBody>
          <a:bodyPr anchor="b">
            <a:normAutofit/>
          </a:bodyPr>
          <a:lstStyle>
            <a:lvl1pPr>
              <a:defRPr sz="3599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499" y="2320230"/>
            <a:ext cx="1023078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6E22536-38C1-F1E7-D8B9-58588285D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4499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dicomstandard.org</a:t>
            </a:r>
            <a:r>
              <a:rPr lang="en-US" dirty="0"/>
              <a:t>     #DICOMConference2023     @DICOMSTANDARD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F86B28-D20F-FB37-E2C3-9E74BF923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DB4FC79D-434A-E181-B471-1A824F70DC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155" y="423958"/>
            <a:ext cx="2848130" cy="61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ubtitle 7">
            <a:extLst>
              <a:ext uri="{FF2B5EF4-FFF2-40B4-BE49-F238E27FC236}">
                <a16:creationId xmlns:a16="http://schemas.microsoft.com/office/drawing/2014/main" id="{D84AD15D-D5B9-D2E6-B62F-459522D0FE9A}"/>
              </a:ext>
            </a:extLst>
          </p:cNvPr>
          <p:cNvSpPr txBox="1">
            <a:spLocks/>
          </p:cNvSpPr>
          <p:nvPr userDrawn="1"/>
        </p:nvSpPr>
        <p:spPr>
          <a:xfrm>
            <a:off x="957775" y="3582649"/>
            <a:ext cx="10037509" cy="22003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DICOMweb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™</a:t>
            </a:r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r">
              <a:buClr>
                <a:srgbClr val="4590B8"/>
              </a:buClr>
            </a:pP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>
              <a:buClr>
                <a:srgbClr val="4590B8"/>
              </a:buClr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Brad Genereaux  </a:t>
            </a:r>
          </a:p>
          <a:p>
            <a:pPr algn="r">
              <a:buClr>
                <a:srgbClr val="4590B8"/>
              </a:buClr>
            </a:pPr>
            <a:r>
              <a:rPr lang="en-US" sz="1600" b="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Industry Co-Chair, DICOM Standards Committee</a:t>
            </a:r>
          </a:p>
          <a:p>
            <a:pPr algn="r">
              <a:buClr>
                <a:srgbClr val="4590B8"/>
              </a:buClr>
            </a:pPr>
            <a:r>
              <a:rPr lang="en-US" sz="1600" b="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Global lead, healthcare alliances, NVIDIA</a:t>
            </a:r>
          </a:p>
          <a:p>
            <a:pPr algn="r">
              <a:buClr>
                <a:srgbClr val="4590B8"/>
              </a:buClr>
            </a:pPr>
            <a:endParaRPr lang="en-US" sz="1600" b="0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24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81041" y="0"/>
            <a:ext cx="10830628" cy="22906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696" y="702156"/>
            <a:ext cx="9828186" cy="1013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1" y="2596896"/>
            <a:ext cx="10243841" cy="31912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dicomstandard.org</a:t>
            </a:r>
            <a:r>
              <a:rPr lang="en-US" dirty="0"/>
              <a:t>     #DICOMConference2023     @DICOMSTANDARD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6B4D481-D65E-BFEC-AFC6-941AC421B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41" y="378801"/>
            <a:ext cx="10243841" cy="1013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1" y="1746504"/>
            <a:ext cx="10243841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dicomstandard.org</a:t>
            </a:r>
            <a:r>
              <a:rPr lang="en-US" dirty="0"/>
              <a:t>     #DICOMConference2023     @DICOMSTANDARD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6B4D481-D65E-BFEC-AFC6-941AC421B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2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041" y="0"/>
            <a:ext cx="10830628" cy="16550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32" y="378800"/>
            <a:ext cx="10085832" cy="928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982" y="2109132"/>
            <a:ext cx="4837173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5" y="2109132"/>
            <a:ext cx="4837175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584DC5-97D9-5763-3FBD-B9F667671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10A9611-878D-B22E-00A5-D81C3314F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dicomstandard.org</a:t>
            </a:r>
            <a:r>
              <a:rPr lang="en-US" dirty="0"/>
              <a:t>     #DICOMConference2023     @DICOMSTANDARD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7D2F68-7570-6436-3BA5-9225229DE942}"/>
              </a:ext>
            </a:extLst>
          </p:cNvPr>
          <p:cNvCxnSpPr/>
          <p:nvPr userDrawn="1"/>
        </p:nvCxnSpPr>
        <p:spPr>
          <a:xfrm>
            <a:off x="5788152" y="2109132"/>
            <a:ext cx="0" cy="363304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21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041" y="0"/>
            <a:ext cx="10830628" cy="16550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32" y="378800"/>
            <a:ext cx="10085832" cy="928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982" y="2670048"/>
            <a:ext cx="4837173" cy="307213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5" y="2670048"/>
            <a:ext cx="4837175" cy="307213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584DC5-97D9-5763-3FBD-B9F667671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10A9611-878D-B22E-00A5-D81C3314F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dicomstandard.org</a:t>
            </a:r>
            <a:r>
              <a:rPr lang="en-US" dirty="0"/>
              <a:t>     #DICOMConference2023     @DICOMSTANDARD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7D2F68-7570-6436-3BA5-9225229DE942}"/>
              </a:ext>
            </a:extLst>
          </p:cNvPr>
          <p:cNvCxnSpPr>
            <a:cxnSpLocks/>
          </p:cNvCxnSpPr>
          <p:nvPr userDrawn="1"/>
        </p:nvCxnSpPr>
        <p:spPr>
          <a:xfrm>
            <a:off x="5788152" y="1935396"/>
            <a:ext cx="0" cy="380678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8DFB30C-AEF3-FEB5-97CF-9A634770336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69565" y="1935396"/>
            <a:ext cx="4837173" cy="536005"/>
          </a:xfrm>
        </p:spPr>
        <p:txBody>
          <a:bodyPr anchor="b">
            <a:noAutofit/>
          </a:bodyPr>
          <a:lstStyle>
            <a:lvl1pPr marL="0" indent="0">
              <a:buNone/>
              <a:defRPr sz="2199" b="0">
                <a:solidFill>
                  <a:schemeClr val="accent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D1C4E9-BE9B-1294-A2F6-07AB22183D0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74837" y="1935396"/>
            <a:ext cx="4837173" cy="536005"/>
          </a:xfrm>
        </p:spPr>
        <p:txBody>
          <a:bodyPr anchor="b">
            <a:noAutofit/>
          </a:bodyPr>
          <a:lstStyle>
            <a:lvl1pPr marL="0" indent="0">
              <a:buNone/>
              <a:defRPr sz="2199" b="0">
                <a:solidFill>
                  <a:schemeClr val="accent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67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4499" y="477778"/>
            <a:ext cx="1026076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499" y="1924192"/>
            <a:ext cx="10260767" cy="3822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dicomstandard.org</a:t>
            </a:r>
            <a:r>
              <a:rPr lang="en-US" dirty="0"/>
              <a:t>     #DICOMConference2023     @DICOMSTANDARD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4ACED-7A9E-5D90-847D-B078245D4C50}"/>
              </a:ext>
            </a:extLst>
          </p:cNvPr>
          <p:cNvSpPr/>
          <p:nvPr userDrawn="1"/>
        </p:nvSpPr>
        <p:spPr>
          <a:xfrm>
            <a:off x="11411669" y="0"/>
            <a:ext cx="77715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749F0B-5DA2-50D8-D316-31C3C9AE800F}"/>
              </a:ext>
            </a:extLst>
          </p:cNvPr>
          <p:cNvSpPr txBox="1"/>
          <p:nvPr userDrawn="1"/>
        </p:nvSpPr>
        <p:spPr>
          <a:xfrm rot="5400000">
            <a:off x="9710112" y="2276347"/>
            <a:ext cx="4164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spc="0" dirty="0">
                <a:solidFill>
                  <a:schemeClr val="bg2"/>
                </a:solidFill>
                <a:latin typeface="+mj-lt"/>
                <a:cs typeface="Segoe UI Semibold" panose="020B0502040204020203" pitchFamily="34" charset="0"/>
              </a:rPr>
              <a:t>DICOM CONFERENCE 2023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163109A3-D53C-1C99-D00D-75450CE6A3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9" y="6086009"/>
            <a:ext cx="1957557" cy="42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6582CB7-1299-335A-8F9C-C151DD9F1F81}"/>
              </a:ext>
            </a:extLst>
          </p:cNvPr>
          <p:cNvSpPr/>
          <p:nvPr userDrawn="1"/>
        </p:nvSpPr>
        <p:spPr>
          <a:xfrm>
            <a:off x="0" y="0"/>
            <a:ext cx="194638" cy="2286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817728-CB7D-BE9B-D132-C0115A9ABC1B}"/>
              </a:ext>
            </a:extLst>
          </p:cNvPr>
          <p:cNvSpPr/>
          <p:nvPr userDrawn="1"/>
        </p:nvSpPr>
        <p:spPr>
          <a:xfrm>
            <a:off x="0" y="2286000"/>
            <a:ext cx="194638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E8AE8E-B577-37B4-B2A7-77A6BF21899E}"/>
              </a:ext>
            </a:extLst>
          </p:cNvPr>
          <p:cNvSpPr/>
          <p:nvPr userDrawn="1"/>
        </p:nvSpPr>
        <p:spPr>
          <a:xfrm>
            <a:off x="0" y="4572000"/>
            <a:ext cx="194638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4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7" r:id="rId3"/>
    <p:sldLayoutId id="2147483674" r:id="rId4"/>
    <p:sldLayoutId id="2147483676" r:id="rId5"/>
  </p:sldLayoutIdLst>
  <p:hf hdr="0" dt="0"/>
  <p:txStyles>
    <p:titleStyle>
      <a:lvl1pPr algn="l" defTabSz="457063" rtl="0" eaLnBrk="1" latinLnBrk="0" hangingPunct="1">
        <a:spcBef>
          <a:spcPct val="0"/>
        </a:spcBef>
        <a:buNone/>
        <a:defRPr sz="3200" b="0" kern="1200" cap="none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08" indent="-305908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99" kern="1200">
          <a:solidFill>
            <a:schemeClr val="tx2"/>
          </a:solidFill>
          <a:latin typeface="+mn-lt"/>
          <a:ea typeface="+mn-ea"/>
          <a:cs typeface="+mn-cs"/>
        </a:defRPr>
      </a:lvl1pPr>
      <a:lvl2pPr marL="629811" indent="-305908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730" indent="-269919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627" indent="-233930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519" indent="-233930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43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34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25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16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emf"/><Relationship Id="rId7" Type="http://schemas.openxmlformats.org/officeDocument/2006/relationships/image" Target="../media/image29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emf"/><Relationship Id="rId7" Type="http://schemas.openxmlformats.org/officeDocument/2006/relationships/image" Target="../media/image25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m4che.org/" TargetMode="External"/><Relationship Id="rId7" Type="http://schemas.openxmlformats.org/officeDocument/2006/relationships/hyperlink" Target="https://www.getpostman.com/" TargetMode="External"/><Relationship Id="rId2" Type="http://schemas.openxmlformats.org/officeDocument/2006/relationships/hyperlink" Target="https://www.orthanc-serv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comserver.co.uk/Pages/Index/RESTful" TargetMode="External"/><Relationship Id="rId5" Type="http://schemas.openxmlformats.org/officeDocument/2006/relationships/hyperlink" Target="http://siim.org/hackathon" TargetMode="External"/><Relationship Id="rId4" Type="http://schemas.openxmlformats.org/officeDocument/2006/relationships/hyperlink" Target="http://ohif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omstandard.org/dicomweb-cheatsheet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comstandard.org/dicomweb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A248-A6ED-40FF-8B5D-11F02EC42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DICOM Educational Conference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i="1" dirty="0">
                <a:cs typeface="Arial" panose="020B0604020202020204" pitchFamily="34" charset="0"/>
              </a:rPr>
              <a:t>Chennai, India</a:t>
            </a:r>
            <a:endParaRPr lang="en-US" sz="28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105D7-0FA0-4E79-9DEA-B986CE038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b="1" dirty="0">
                <a:cs typeface="Arial" panose="020B0604020202020204" pitchFamily="34" charset="0"/>
              </a:rPr>
              <a:t>October 9-11, 2023</a:t>
            </a:r>
            <a:endParaRPr lang="en-US" sz="1400" b="1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F106075-8092-0882-B15E-3E33101B5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4499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www.dicomstandard.org</a:t>
            </a:r>
            <a:r>
              <a:rPr lang="en-US" dirty="0"/>
              <a:t>     #DICOMConference2023     #DICOM</a:t>
            </a:r>
          </a:p>
        </p:txBody>
      </p:sp>
    </p:spTree>
    <p:extLst>
      <p:ext uri="{BB962C8B-B14F-4D97-AF65-F5344CB8AC3E}">
        <p14:creationId xmlns:p14="http://schemas.microsoft.com/office/powerpoint/2010/main" val="214455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71962-2962-4CBC-9255-3BBC963A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Query</a:t>
            </a:r>
            <a:r>
              <a:rPr lang="en-US" altLang="en-US" dirty="0"/>
              <a:t> (QIDO-RS) on Postman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2FA684-B2AB-865A-2FCA-7E5BEC55B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603" y="352964"/>
            <a:ext cx="5485290" cy="6066435"/>
          </a:xfrm>
          <a:prstGeom prst="rect">
            <a:avLst/>
          </a:prstGeom>
        </p:spPr>
      </p:pic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24980FF6-941A-E429-66A4-C990991E3F8A}"/>
              </a:ext>
            </a:extLst>
          </p:cNvPr>
          <p:cNvSpPr/>
          <p:nvPr/>
        </p:nvSpPr>
        <p:spPr>
          <a:xfrm>
            <a:off x="5481295" y="1541568"/>
            <a:ext cx="3451314" cy="2666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050" dirty="0">
              <a:solidFill>
                <a:srgbClr val="1A326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AAB6B5F3-D0E0-6EC6-A6D3-A7ECB68568F1}"/>
              </a:ext>
            </a:extLst>
          </p:cNvPr>
          <p:cNvSpPr/>
          <p:nvPr/>
        </p:nvSpPr>
        <p:spPr>
          <a:xfrm>
            <a:off x="5420604" y="2436192"/>
            <a:ext cx="3451314" cy="2666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050" dirty="0">
              <a:solidFill>
                <a:srgbClr val="1A326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3DFC0844-E7E7-3602-5329-FC9250EF8A90}"/>
              </a:ext>
            </a:extLst>
          </p:cNvPr>
          <p:cNvSpPr/>
          <p:nvPr/>
        </p:nvSpPr>
        <p:spPr>
          <a:xfrm>
            <a:off x="5420601" y="3429000"/>
            <a:ext cx="2766008" cy="2826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050" dirty="0">
              <a:solidFill>
                <a:srgbClr val="1A32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49"/>
          <p:cNvSpPr>
            <a:spLocks noChangeArrowheads="1"/>
          </p:cNvSpPr>
          <p:nvPr/>
        </p:nvSpPr>
        <p:spPr bwMode="auto">
          <a:xfrm>
            <a:off x="3736282" y="3668167"/>
            <a:ext cx="1414463" cy="1285875"/>
          </a:xfrm>
          <a:prstGeom prst="wedgeRoundRectCallout">
            <a:avLst>
              <a:gd name="adj1" fmla="val 5116"/>
              <a:gd name="adj2" fmla="val -80903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342900"/>
            <a:endParaRPr lang="en-US" altLang="en-US" sz="101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5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Retrieve (WADO-RS)</a:t>
            </a:r>
            <a:endParaRPr lang="en-US" altLang="en-US" dirty="0"/>
          </a:p>
        </p:txBody>
      </p:sp>
      <p:sp>
        <p:nvSpPr>
          <p:cNvPr id="59396" name="Line 7"/>
          <p:cNvSpPr>
            <a:spLocks noChangeShapeType="1"/>
          </p:cNvSpPr>
          <p:nvPr/>
        </p:nvSpPr>
        <p:spPr bwMode="auto">
          <a:xfrm flipV="1">
            <a:off x="1751139" y="3025228"/>
            <a:ext cx="2456632" cy="1100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342900"/>
            <a:endParaRPr lang="en-US" sz="101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397" name="Line 9"/>
          <p:cNvSpPr>
            <a:spLocks noChangeShapeType="1"/>
          </p:cNvSpPr>
          <p:nvPr/>
        </p:nvSpPr>
        <p:spPr bwMode="auto">
          <a:xfrm flipH="1">
            <a:off x="1751139" y="3153817"/>
            <a:ext cx="2499494" cy="113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342900"/>
            <a:endParaRPr lang="en-US" sz="101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56" name="AutoShape 48"/>
          <p:cNvSpPr>
            <a:spLocks noChangeArrowheads="1"/>
          </p:cNvSpPr>
          <p:nvPr/>
        </p:nvSpPr>
        <p:spPr bwMode="auto">
          <a:xfrm>
            <a:off x="564456" y="3368129"/>
            <a:ext cx="1316918" cy="428625"/>
          </a:xfrm>
          <a:prstGeom prst="wedgeRoundRectCallout">
            <a:avLst>
              <a:gd name="adj1" fmla="val -11966"/>
              <a:gd name="adj2" fmla="val 142497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342900"/>
            <a:r>
              <a:rPr lang="en-US" altLang="en-US" sz="1013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 me images for the Abdomen CT</a:t>
            </a:r>
          </a:p>
        </p:txBody>
      </p:sp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51256"/>
              </p:ext>
            </p:extLst>
          </p:nvPr>
        </p:nvGraphicFramePr>
        <p:xfrm>
          <a:off x="4293494" y="2425154"/>
          <a:ext cx="5715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83412" imgH="745228" progId="Visio.Drawing.11">
                  <p:embed/>
                </p:oleObj>
              </mc:Choice>
              <mc:Fallback>
                <p:oleObj name="Visio" r:id="rId2" imgW="583412" imgH="745228" progId="Visio.Drawing.11">
                  <p:embed/>
                  <p:pic>
                    <p:nvPicPr>
                      <p:cNvPr id="102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3494" y="2425154"/>
                        <a:ext cx="5715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808905"/>
              </p:ext>
            </p:extLst>
          </p:nvPr>
        </p:nvGraphicFramePr>
        <p:xfrm>
          <a:off x="1302732" y="4096793"/>
          <a:ext cx="448408" cy="563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69919" imgH="534391" progId="Visio.Drawing.11">
                  <p:embed/>
                </p:oleObj>
              </mc:Choice>
              <mc:Fallback>
                <p:oleObj name="Visio" r:id="rId4" imgW="569919" imgH="534391" progId="Visio.Drawing.11">
                  <p:embed/>
                  <p:pic>
                    <p:nvPicPr>
                      <p:cNvPr id="102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732" y="4096793"/>
                        <a:ext cx="448408" cy="563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7" name="Picture 27" descr="doctor_assistan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154" y="4199369"/>
            <a:ext cx="625704" cy="79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5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0595" y="3796755"/>
            <a:ext cx="942975" cy="101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6320" y="3882480"/>
            <a:ext cx="942975" cy="101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563" y="2924234"/>
            <a:ext cx="188432" cy="20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rot="20151289">
            <a:off x="1595991" y="3386063"/>
            <a:ext cx="2750801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altLang="en-US" sz="675" dirty="0">
                <a:solidFill>
                  <a:srgbClr val="008080"/>
                </a:solidFill>
                <a:latin typeface="Courier New"/>
                <a:ea typeface="Calibri" panose="020F0502020204030204" pitchFamily="34" charset="0"/>
                <a:cs typeface="Courier New"/>
              </a:rPr>
              <a:t>GET http://server.com/studies/1.2.3/series/4.5.6/</a:t>
            </a: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536ED405-F30F-6E08-719D-F1DF710C6B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780054"/>
              </p:ext>
            </p:extLst>
          </p:nvPr>
        </p:nvGraphicFramePr>
        <p:xfrm>
          <a:off x="5374230" y="3679946"/>
          <a:ext cx="5953589" cy="1270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927">
                  <a:extLst>
                    <a:ext uri="{9D8B030D-6E8A-4147-A177-3AD203B41FA5}">
                      <a16:colId xmlns:a16="http://schemas.microsoft.com/office/drawing/2014/main" val="745162364"/>
                    </a:ext>
                  </a:extLst>
                </a:gridCol>
                <a:gridCol w="1417005">
                  <a:extLst>
                    <a:ext uri="{9D8B030D-6E8A-4147-A177-3AD203B41FA5}">
                      <a16:colId xmlns:a16="http://schemas.microsoft.com/office/drawing/2014/main" val="1585510303"/>
                    </a:ext>
                  </a:extLst>
                </a:gridCol>
                <a:gridCol w="3754657">
                  <a:extLst>
                    <a:ext uri="{9D8B030D-6E8A-4147-A177-3AD203B41FA5}">
                      <a16:colId xmlns:a16="http://schemas.microsoft.com/office/drawing/2014/main" val="1985302786"/>
                    </a:ext>
                  </a:extLst>
                </a:gridCol>
              </a:tblGrid>
              <a:tr h="21145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Value</a:t>
                      </a: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52979" marR="52979" marT="25718" marB="25718"/>
                </a:tc>
                <a:extLst>
                  <a:ext uri="{0D108BD9-81ED-4DB2-BD59-A6C34878D82A}">
                    <a16:rowId xmlns:a16="http://schemas.microsoft.com/office/drawing/2014/main" val="249499284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annotation</a:t>
                      </a: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“patient” / “technique”</a:t>
                      </a: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Add burned-in demographics / procedure details</a:t>
                      </a:r>
                    </a:p>
                  </a:txBody>
                  <a:tcPr marL="52979" marR="52979" marT="25718" marB="25718"/>
                </a:tc>
                <a:extLst>
                  <a:ext uri="{0D108BD9-81ED-4DB2-BD59-A6C34878D82A}">
                    <a16:rowId xmlns:a16="http://schemas.microsoft.com/office/drawing/2014/main" val="1424741296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quality</a:t>
                      </a: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{n}</a:t>
                      </a: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Quality of image (lossy factor)</a:t>
                      </a:r>
                    </a:p>
                  </a:txBody>
                  <a:tcPr marL="52979" marR="52979" marT="25718" marB="25718"/>
                </a:tc>
                <a:extLst>
                  <a:ext uri="{0D108BD9-81ED-4DB2-BD59-A6C34878D82A}">
                    <a16:rowId xmlns:a16="http://schemas.microsoft.com/office/drawing/2014/main" val="60336124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viewport</a:t>
                      </a: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Calibri" panose="020F0502020204030204" pitchFamily="34" charset="0"/>
                        </a:rPr>
                        <a:t>vw,vh</a:t>
                      </a:r>
                      <a:r>
                        <a:rPr lang="en-US" sz="1100" dirty="0"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en-US" sz="1100" dirty="0" err="1"/>
                        <a:t>sx,sy,sw,sh</a:t>
                      </a:r>
                      <a:endParaRPr lang="en-US" sz="1100" dirty="0"/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Width and height, or crop to specific region</a:t>
                      </a:r>
                    </a:p>
                  </a:txBody>
                  <a:tcPr marL="52979" marR="52979" marT="25718" marB="25718"/>
                </a:tc>
                <a:extLst>
                  <a:ext uri="{0D108BD9-81ED-4DB2-BD59-A6C34878D82A}">
                    <a16:rowId xmlns:a16="http://schemas.microsoft.com/office/drawing/2014/main" val="2463484436"/>
                  </a:ext>
                </a:extLst>
              </a:tr>
              <a:tr h="22628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window</a:t>
                      </a: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Calibri" panose="020F0502020204030204" pitchFamily="34" charset="0"/>
                        </a:rPr>
                        <a:t>centre,width,shape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Center of the range of gray scale in the image</a:t>
                      </a:r>
                    </a:p>
                  </a:txBody>
                  <a:tcPr marL="52979" marR="52979" marT="25718" marB="25718"/>
                </a:tc>
                <a:extLst>
                  <a:ext uri="{0D108BD9-81ED-4DB2-BD59-A6C34878D82A}">
                    <a16:rowId xmlns:a16="http://schemas.microsoft.com/office/drawing/2014/main" val="1755708626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A4BB85E-F3E5-0B67-50B1-5B206222EC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56479"/>
              </p:ext>
            </p:extLst>
          </p:nvPr>
        </p:nvGraphicFramePr>
        <p:xfrm>
          <a:off x="5101533" y="5402188"/>
          <a:ext cx="6172095" cy="1328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02">
                  <a:extLst>
                    <a:ext uri="{9D8B030D-6E8A-4147-A177-3AD203B41FA5}">
                      <a16:colId xmlns:a16="http://schemas.microsoft.com/office/drawing/2014/main" val="745162364"/>
                    </a:ext>
                  </a:extLst>
                </a:gridCol>
                <a:gridCol w="4912193">
                  <a:extLst>
                    <a:ext uri="{9D8B030D-6E8A-4147-A177-3AD203B41FA5}">
                      <a16:colId xmlns:a16="http://schemas.microsoft.com/office/drawing/2014/main" val="1985302786"/>
                    </a:ext>
                  </a:extLst>
                </a:gridCol>
              </a:tblGrid>
              <a:tr h="21145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Sub-resource</a:t>
                      </a: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52979" marR="52979" marT="25718" marB="25718"/>
                </a:tc>
                <a:extLst>
                  <a:ext uri="{0D108BD9-81ED-4DB2-BD59-A6C34878D82A}">
                    <a16:rowId xmlns:a16="http://schemas.microsoft.com/office/drawing/2014/main" val="249499284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(none)</a:t>
                      </a: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Retrieve the DICOM objects in the requested format in the Accept header</a:t>
                      </a:r>
                    </a:p>
                  </a:txBody>
                  <a:tcPr marL="52979" marR="52979" marT="25718" marB="25718"/>
                </a:tc>
                <a:extLst>
                  <a:ext uri="{0D108BD9-81ED-4DB2-BD59-A6C34878D82A}">
                    <a16:rowId xmlns:a16="http://schemas.microsoft.com/office/drawing/2014/main" val="1424741296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/rendered</a:t>
                      </a: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Retrieve a </a:t>
                      </a:r>
                      <a:r>
                        <a:rPr lang="en-US" sz="1100" dirty="0" err="1">
                          <a:latin typeface="Calibri" panose="020F0502020204030204" pitchFamily="34" charset="0"/>
                        </a:rPr>
                        <a:t>renderable</a:t>
                      </a:r>
                      <a:r>
                        <a:rPr lang="en-US" sz="1100" dirty="0"/>
                        <a:t> version of the instances (e.g., JPG)</a:t>
                      </a:r>
                    </a:p>
                  </a:txBody>
                  <a:tcPr marL="52979" marR="52979" marT="25718" marB="25718"/>
                </a:tc>
                <a:extLst>
                  <a:ext uri="{0D108BD9-81ED-4DB2-BD59-A6C34878D82A}">
                    <a16:rowId xmlns:a16="http://schemas.microsoft.com/office/drawing/2014/main" val="60336124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/metadata</a:t>
                      </a: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Retrieve the DICOM headers in the requested format (JSON or XML)</a:t>
                      </a:r>
                    </a:p>
                  </a:txBody>
                  <a:tcPr marL="52979" marR="52979" marT="25718" marB="25718"/>
                </a:tc>
                <a:extLst>
                  <a:ext uri="{0D108BD9-81ED-4DB2-BD59-A6C34878D82A}">
                    <a16:rowId xmlns:a16="http://schemas.microsoft.com/office/drawing/2014/main" val="2463484436"/>
                  </a:ext>
                </a:extLst>
              </a:tr>
              <a:tr h="22628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100" dirty="0" err="1">
                          <a:latin typeface="Calibri" panose="020F0502020204030204" pitchFamily="34" charset="0"/>
                        </a:rPr>
                        <a:t>bulkdata</a:t>
                      </a:r>
                      <a:endParaRPr lang="en-US" sz="1100" dirty="0"/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Retrieve the </a:t>
                      </a:r>
                      <a:r>
                        <a:rPr lang="en-US" sz="1100" dirty="0" err="1">
                          <a:latin typeface="Calibri" panose="020F0502020204030204" pitchFamily="34" charset="0"/>
                        </a:rPr>
                        <a:t>bulkdata</a:t>
                      </a:r>
                      <a:r>
                        <a:rPr lang="en-US" sz="1100" dirty="0"/>
                        <a:t> items in the requested resource</a:t>
                      </a:r>
                    </a:p>
                  </a:txBody>
                  <a:tcPr marL="52979" marR="52979" marT="25718" marB="25718"/>
                </a:tc>
                <a:extLst>
                  <a:ext uri="{0D108BD9-81ED-4DB2-BD59-A6C34878D82A}">
                    <a16:rowId xmlns:a16="http://schemas.microsoft.com/office/drawing/2014/main" val="1755708626"/>
                  </a:ext>
                </a:extLst>
              </a:tr>
              <a:tr h="22628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/thumbnail</a:t>
                      </a: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Retrieve a representative rendered image of the study</a:t>
                      </a:r>
                    </a:p>
                  </a:txBody>
                  <a:tcPr marL="52979" marR="52979" marT="25718" marB="25718"/>
                </a:tc>
                <a:extLst>
                  <a:ext uri="{0D108BD9-81ED-4DB2-BD59-A6C34878D82A}">
                    <a16:rowId xmlns:a16="http://schemas.microsoft.com/office/drawing/2014/main" val="168917886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1CAA7F8-A683-5A1C-57AA-11077E2DB0AA}"/>
              </a:ext>
            </a:extLst>
          </p:cNvPr>
          <p:cNvSpPr txBox="1"/>
          <p:nvPr/>
        </p:nvSpPr>
        <p:spPr>
          <a:xfrm>
            <a:off x="5025871" y="5148272"/>
            <a:ext cx="10935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Render Options:</a:t>
            </a:r>
          </a:p>
        </p:txBody>
      </p:sp>
    </p:spTree>
    <p:extLst>
      <p:ext uri="{BB962C8B-B14F-4D97-AF65-F5344CB8AC3E}">
        <p14:creationId xmlns:p14="http://schemas.microsoft.com/office/powerpoint/2010/main" val="209171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  <p:bldP spid="59396" grpId="0" animBg="1"/>
      <p:bldP spid="59397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6696" y="702156"/>
            <a:ext cx="9828186" cy="1013800"/>
          </a:xfrm>
        </p:spPr>
        <p:txBody>
          <a:bodyPr/>
          <a:lstStyle/>
          <a:p>
            <a:r>
              <a:rPr lang="en-US"/>
              <a:t>Media Types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5CDFB49-DC9F-46A5-B159-F3674A9AD0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873736"/>
              </p:ext>
            </p:extLst>
          </p:nvPr>
        </p:nvGraphicFramePr>
        <p:xfrm>
          <a:off x="581025" y="2597150"/>
          <a:ext cx="10244136" cy="3310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712">
                  <a:extLst>
                    <a:ext uri="{9D8B030D-6E8A-4147-A177-3AD203B41FA5}">
                      <a16:colId xmlns:a16="http://schemas.microsoft.com/office/drawing/2014/main" val="3624256519"/>
                    </a:ext>
                  </a:extLst>
                </a:gridCol>
                <a:gridCol w="3414712">
                  <a:extLst>
                    <a:ext uri="{9D8B030D-6E8A-4147-A177-3AD203B41FA5}">
                      <a16:colId xmlns:a16="http://schemas.microsoft.com/office/drawing/2014/main" val="1332289490"/>
                    </a:ext>
                  </a:extLst>
                </a:gridCol>
                <a:gridCol w="3414712">
                  <a:extLst>
                    <a:ext uri="{9D8B030D-6E8A-4147-A177-3AD203B41FA5}">
                      <a16:colId xmlns:a16="http://schemas.microsoft.com/office/drawing/2014/main" val="371966923"/>
                    </a:ext>
                  </a:extLst>
                </a:gridCol>
              </a:tblGrid>
              <a:tr h="18243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63972" marR="63972" marT="26789" marB="267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Media Type</a:t>
                      </a:r>
                    </a:p>
                  </a:txBody>
                  <a:tcPr marL="63972" marR="63972" marT="26789" marB="267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Support</a:t>
                      </a:r>
                    </a:p>
                  </a:txBody>
                  <a:tcPr marL="63972" marR="63972" marT="26789" marB="26789"/>
                </a:tc>
                <a:extLst>
                  <a:ext uri="{0D108BD9-81ED-4DB2-BD59-A6C34878D82A}">
                    <a16:rowId xmlns:a16="http://schemas.microsoft.com/office/drawing/2014/main" val="804744415"/>
                  </a:ext>
                </a:extLst>
              </a:tr>
              <a:tr h="182432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Frame Image</a:t>
                      </a:r>
                    </a:p>
                  </a:txBody>
                  <a:tcPr marL="63972" marR="63972" marT="26789" marB="267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image/jpeg</a:t>
                      </a:r>
                    </a:p>
                  </a:txBody>
                  <a:tcPr marL="63972" marR="63972" marT="26789" marB="267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</a:t>
                      </a:r>
                    </a:p>
                  </a:txBody>
                  <a:tcPr marL="63972" marR="63972" marT="26789" marB="26789"/>
                </a:tc>
                <a:extLst>
                  <a:ext uri="{0D108BD9-81ED-4DB2-BD59-A6C34878D82A}">
                    <a16:rowId xmlns:a16="http://schemas.microsoft.com/office/drawing/2014/main" val="4163967494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image/gif</a:t>
                      </a:r>
                    </a:p>
                  </a:txBody>
                  <a:tcPr marL="63972" marR="63972" marT="26789" marB="267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required</a:t>
                      </a:r>
                    </a:p>
                  </a:txBody>
                  <a:tcPr marL="63972" marR="63972" marT="26789" marB="26789"/>
                </a:tc>
                <a:extLst>
                  <a:ext uri="{0D108BD9-81ED-4DB2-BD59-A6C34878D82A}">
                    <a16:rowId xmlns:a16="http://schemas.microsoft.com/office/drawing/2014/main" val="1934465435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image/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72" marR="63972" marT="26789" marB="267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required</a:t>
                      </a:r>
                    </a:p>
                  </a:txBody>
                  <a:tcPr marL="63972" marR="63972" marT="26789" marB="26789"/>
                </a:tc>
                <a:extLst>
                  <a:ext uri="{0D108BD9-81ED-4DB2-BD59-A6C34878D82A}">
                    <a16:rowId xmlns:a16="http://schemas.microsoft.com/office/drawing/2014/main" val="4231486887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image/jp2</a:t>
                      </a:r>
                    </a:p>
                  </a:txBody>
                  <a:tcPr marL="63972" marR="63972" marT="26789" marB="267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</a:p>
                  </a:txBody>
                  <a:tcPr marL="63972" marR="63972" marT="26789" marB="26789"/>
                </a:tc>
                <a:extLst>
                  <a:ext uri="{0D108BD9-81ED-4DB2-BD59-A6C34878D82A}">
                    <a16:rowId xmlns:a16="http://schemas.microsoft.com/office/drawing/2014/main" val="1227829491"/>
                  </a:ext>
                </a:extLst>
              </a:tr>
              <a:tr h="18243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Multi-frame Image</a:t>
                      </a:r>
                    </a:p>
                  </a:txBody>
                  <a:tcPr marL="63972" marR="63972" marT="26789" marB="267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image/gif</a:t>
                      </a:r>
                    </a:p>
                  </a:txBody>
                  <a:tcPr marL="63972" marR="63972" marT="26789" marB="267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</a:p>
                  </a:txBody>
                  <a:tcPr marL="63972" marR="63972" marT="26789" marB="26789"/>
                </a:tc>
                <a:extLst>
                  <a:ext uri="{0D108BD9-81ED-4DB2-BD59-A6C34878D82A}">
                    <a16:rowId xmlns:a16="http://schemas.microsoft.com/office/drawing/2014/main" val="3476391143"/>
                  </a:ext>
                </a:extLst>
              </a:tr>
              <a:tr h="182432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</a:t>
                      </a:r>
                    </a:p>
                  </a:txBody>
                  <a:tcPr marL="63972" marR="63972" marT="26789" marB="267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video/mpeg</a:t>
                      </a:r>
                    </a:p>
                  </a:txBody>
                  <a:tcPr marL="63972" marR="63972" marT="26789" marB="267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</a:p>
                  </a:txBody>
                  <a:tcPr marL="63972" marR="63972" marT="26789" marB="26789"/>
                </a:tc>
                <a:extLst>
                  <a:ext uri="{0D108BD9-81ED-4DB2-BD59-A6C34878D82A}">
                    <a16:rowId xmlns:a16="http://schemas.microsoft.com/office/drawing/2014/main" val="633676690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video/mp4</a:t>
                      </a:r>
                    </a:p>
                  </a:txBody>
                  <a:tcPr marL="63972" marR="63972" marT="26789" marB="267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</a:p>
                  </a:txBody>
                  <a:tcPr marL="63972" marR="63972" marT="26789" marB="26789"/>
                </a:tc>
                <a:extLst>
                  <a:ext uri="{0D108BD9-81ED-4DB2-BD59-A6C34878D82A}">
                    <a16:rowId xmlns:a16="http://schemas.microsoft.com/office/drawing/2014/main" val="3881684971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video/H265</a:t>
                      </a:r>
                    </a:p>
                  </a:txBody>
                  <a:tcPr marL="63972" marR="63972" marT="26789" marB="267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</a:p>
                  </a:txBody>
                  <a:tcPr marL="63972" marR="63972" marT="26789" marB="26789"/>
                </a:tc>
                <a:extLst>
                  <a:ext uri="{0D108BD9-81ED-4DB2-BD59-A6C34878D82A}">
                    <a16:rowId xmlns:a16="http://schemas.microsoft.com/office/drawing/2014/main" val="3416103451"/>
                  </a:ext>
                </a:extLst>
              </a:tr>
              <a:tr h="182432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</a:t>
                      </a:r>
                    </a:p>
                  </a:txBody>
                  <a:tcPr marL="63972" marR="63972" marT="26789" marB="267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text/html</a:t>
                      </a:r>
                    </a:p>
                  </a:txBody>
                  <a:tcPr marL="63972" marR="63972" marT="26789" marB="267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</a:t>
                      </a:r>
                    </a:p>
                  </a:txBody>
                  <a:tcPr marL="63972" marR="63972" marT="26789" marB="26789"/>
                </a:tc>
                <a:extLst>
                  <a:ext uri="{0D108BD9-81ED-4DB2-BD59-A6C34878D82A}">
                    <a16:rowId xmlns:a16="http://schemas.microsoft.com/office/drawing/2014/main" val="3738682177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text/plain</a:t>
                      </a:r>
                    </a:p>
                  </a:txBody>
                  <a:tcPr marL="63972" marR="63972" marT="26789" marB="267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required</a:t>
                      </a:r>
                    </a:p>
                  </a:txBody>
                  <a:tcPr marL="63972" marR="63972" marT="26789" marB="26789"/>
                </a:tc>
                <a:extLst>
                  <a:ext uri="{0D108BD9-81ED-4DB2-BD59-A6C34878D82A}">
                    <a16:rowId xmlns:a16="http://schemas.microsoft.com/office/drawing/2014/main" val="1154245902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text/xml</a:t>
                      </a:r>
                    </a:p>
                  </a:txBody>
                  <a:tcPr marL="63972" marR="63972" marT="26789" marB="267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required</a:t>
                      </a:r>
                    </a:p>
                  </a:txBody>
                  <a:tcPr marL="63972" marR="63972" marT="26789" marB="26789"/>
                </a:tc>
                <a:extLst>
                  <a:ext uri="{0D108BD9-81ED-4DB2-BD59-A6C34878D82A}">
                    <a16:rowId xmlns:a16="http://schemas.microsoft.com/office/drawing/2014/main" val="2079866784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text/rtf</a:t>
                      </a:r>
                    </a:p>
                  </a:txBody>
                  <a:tcPr marL="63972" marR="63972" marT="26789" marB="267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</a:p>
                  </a:txBody>
                  <a:tcPr marL="63972" marR="63972" marT="26789" marB="26789"/>
                </a:tc>
                <a:extLst>
                  <a:ext uri="{0D108BD9-81ED-4DB2-BD59-A6C34878D82A}">
                    <a16:rowId xmlns:a16="http://schemas.microsoft.com/office/drawing/2014/main" val="1367480958"/>
                  </a:ext>
                </a:extLst>
              </a:tr>
              <a:tr h="182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application/pdf</a:t>
                      </a:r>
                    </a:p>
                  </a:txBody>
                  <a:tcPr marL="63972" marR="63972" marT="26789" marB="267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</a:t>
                      </a:r>
                    </a:p>
                  </a:txBody>
                  <a:tcPr marL="63972" marR="63972" marT="26789" marB="26789"/>
                </a:tc>
                <a:extLst>
                  <a:ext uri="{0D108BD9-81ED-4DB2-BD59-A6C34878D82A}">
                    <a16:rowId xmlns:a16="http://schemas.microsoft.com/office/drawing/2014/main" val="3489107567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C52443CB-BB0A-47CD-9085-E8B4ACBB2336}"/>
              </a:ext>
            </a:extLst>
          </p:cNvPr>
          <p:cNvSpPr/>
          <p:nvPr/>
        </p:nvSpPr>
        <p:spPr>
          <a:xfrm>
            <a:off x="8467764" y="6578965"/>
            <a:ext cx="3116773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80996" fontAlgn="base">
              <a:spcBef>
                <a:spcPct val="0"/>
              </a:spcBef>
              <a:spcAft>
                <a:spcPct val="0"/>
              </a:spcAft>
            </a:pPr>
            <a:r>
              <a:rPr lang="en-US" sz="675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Source: Part 3.18 Table 6.1.1-3. Rendered Media Types by Resource Category</a:t>
            </a:r>
            <a:endParaRPr lang="en-US" sz="675" dirty="0">
              <a:solidFill>
                <a:srgbClr val="FFFFFF"/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8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35DC0-46D5-453B-8055-D10C6FCB6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Postman: Retrieve Metadata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433381-818E-455C-AD63-1D321D306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805" y="161247"/>
            <a:ext cx="5756912" cy="639587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BB92CB-2C71-4AFB-9499-CE9DC8FB1985}"/>
              </a:ext>
            </a:extLst>
          </p:cNvPr>
          <p:cNvSpPr/>
          <p:nvPr/>
        </p:nvSpPr>
        <p:spPr>
          <a:xfrm>
            <a:off x="5710061" y="1452303"/>
            <a:ext cx="3595603" cy="3183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050" dirty="0">
              <a:solidFill>
                <a:srgbClr val="1A32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939BFC-0279-432C-873E-8CBDF2BA182C}"/>
              </a:ext>
            </a:extLst>
          </p:cNvPr>
          <p:cNvSpPr/>
          <p:nvPr/>
        </p:nvSpPr>
        <p:spPr>
          <a:xfrm>
            <a:off x="4952250" y="2517413"/>
            <a:ext cx="3827856" cy="3183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050" dirty="0">
              <a:solidFill>
                <a:srgbClr val="1A32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601865-38AE-4E97-A6CE-4B8AFFD88013}"/>
              </a:ext>
            </a:extLst>
          </p:cNvPr>
          <p:cNvSpPr/>
          <p:nvPr/>
        </p:nvSpPr>
        <p:spPr>
          <a:xfrm>
            <a:off x="4952250" y="3691053"/>
            <a:ext cx="5516156" cy="27881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050" dirty="0">
              <a:solidFill>
                <a:srgbClr val="1A32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3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DBAFB7-A9D8-40E3-8F2C-2DAAA1200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896" y="378801"/>
            <a:ext cx="5491258" cy="53194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B35DC0-46D5-453B-8055-D10C6FCB6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Postman: Retrieve DICOM Part 10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BB92CB-2C71-4AFB-9499-CE9DC8FB1985}"/>
              </a:ext>
            </a:extLst>
          </p:cNvPr>
          <p:cNvSpPr/>
          <p:nvPr/>
        </p:nvSpPr>
        <p:spPr>
          <a:xfrm>
            <a:off x="6632505" y="1489110"/>
            <a:ext cx="2917714" cy="3140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050" dirty="0">
              <a:solidFill>
                <a:srgbClr val="1A32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601865-38AE-4E97-A6CE-4B8AFFD88013}"/>
              </a:ext>
            </a:extLst>
          </p:cNvPr>
          <p:cNvSpPr/>
          <p:nvPr/>
        </p:nvSpPr>
        <p:spPr>
          <a:xfrm>
            <a:off x="5810894" y="3713355"/>
            <a:ext cx="5491258" cy="19849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050" dirty="0">
              <a:solidFill>
                <a:srgbClr val="1A32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0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49"/>
          <p:cNvSpPr>
            <a:spLocks noChangeArrowheads="1"/>
          </p:cNvSpPr>
          <p:nvPr/>
        </p:nvSpPr>
        <p:spPr bwMode="auto">
          <a:xfrm>
            <a:off x="7766051" y="4078762"/>
            <a:ext cx="600075" cy="300038"/>
          </a:xfrm>
          <a:prstGeom prst="wedgeRoundRectCallout">
            <a:avLst>
              <a:gd name="adj1" fmla="val -62944"/>
              <a:gd name="adj2" fmla="val -125296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342900"/>
            <a:r>
              <a:rPr lang="en-US" altLang="en-US" sz="1013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Stored</a:t>
            </a:r>
          </a:p>
        </p:txBody>
      </p:sp>
      <p:sp>
        <p:nvSpPr>
          <p:cNvPr id="1127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Store (STOW-RS)</a:t>
            </a:r>
            <a:endParaRPr lang="en-US" altLang="en-US" dirty="0"/>
          </a:p>
        </p:txBody>
      </p:sp>
      <p:sp>
        <p:nvSpPr>
          <p:cNvPr id="60420" name="Line 7"/>
          <p:cNvSpPr>
            <a:spLocks noChangeShapeType="1"/>
          </p:cNvSpPr>
          <p:nvPr/>
        </p:nvSpPr>
        <p:spPr bwMode="auto">
          <a:xfrm flipV="1">
            <a:off x="4856978" y="3607275"/>
            <a:ext cx="2523310" cy="1100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342900"/>
            <a:endParaRPr lang="en-US" sz="101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21" name="Line 9"/>
          <p:cNvSpPr>
            <a:spLocks noChangeShapeType="1"/>
          </p:cNvSpPr>
          <p:nvPr/>
        </p:nvSpPr>
        <p:spPr bwMode="auto">
          <a:xfrm flipH="1">
            <a:off x="4856979" y="3735865"/>
            <a:ext cx="2566172" cy="1126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342900"/>
            <a:endParaRPr lang="en-US" sz="101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7466012" y="3007201"/>
          <a:ext cx="5715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83412" imgH="745228" progId="Visio.Drawing.11">
                  <p:embed/>
                </p:oleObj>
              </mc:Choice>
              <mc:Fallback>
                <p:oleObj name="Visio" r:id="rId2" imgW="583412" imgH="745228" progId="Visio.Drawing.11">
                  <p:embed/>
                  <p:pic>
                    <p:nvPicPr>
                      <p:cNvPr id="112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012" y="3007201"/>
                        <a:ext cx="5715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3" name="Picture 9" descr="doctor_assistan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547" y="4796072"/>
            <a:ext cx="663689" cy="7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515" y="4654280"/>
            <a:ext cx="249443" cy="48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9082" y="3506281"/>
            <a:ext cx="188432" cy="20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20228245">
            <a:off x="4888180" y="3955510"/>
            <a:ext cx="2571750" cy="19620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/>
            <a:r>
              <a:rPr lang="en-US" altLang="en-US" sz="675" dirty="0">
                <a:solidFill>
                  <a:srgbClr val="008080"/>
                </a:solidFill>
                <a:latin typeface="Courier New"/>
                <a:ea typeface="Calibri" panose="020F0502020204030204" pitchFamily="34" charset="0"/>
                <a:cs typeface="Courier New"/>
              </a:rPr>
              <a:t>POST http://server.com/studies</a:t>
            </a:r>
          </a:p>
        </p:txBody>
      </p:sp>
      <p:sp>
        <p:nvSpPr>
          <p:cNvPr id="11282" name="AutoShape 48"/>
          <p:cNvSpPr>
            <a:spLocks noChangeArrowheads="1"/>
          </p:cNvSpPr>
          <p:nvPr/>
        </p:nvSpPr>
        <p:spPr bwMode="auto">
          <a:xfrm>
            <a:off x="3951287" y="3453861"/>
            <a:ext cx="1157288" cy="900113"/>
          </a:xfrm>
          <a:prstGeom prst="wedgeRoundRectCallout">
            <a:avLst>
              <a:gd name="adj1" fmla="val -18001"/>
              <a:gd name="adj2" fmla="val 96822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342900"/>
            <a:r>
              <a:rPr lang="en-US" altLang="en-US" sz="1013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Store this image</a:t>
            </a:r>
          </a:p>
        </p:txBody>
      </p:sp>
      <p:pic>
        <p:nvPicPr>
          <p:cNvPr id="4" name="Picture 59">
            <a:extLst>
              <a:ext uri="{FF2B5EF4-FFF2-40B4-BE49-F238E27FC236}">
                <a16:creationId xmlns:a16="http://schemas.microsoft.com/office/drawing/2014/main" id="{EB6B3C78-1C0C-4F31-7DF6-508B1ACBD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175" y="3735864"/>
            <a:ext cx="544818" cy="58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04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  <p:bldP spid="60420" grpId="0" animBg="1"/>
      <p:bldP spid="60421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49"/>
          <p:cNvSpPr>
            <a:spLocks noChangeArrowheads="1"/>
          </p:cNvSpPr>
          <p:nvPr/>
        </p:nvSpPr>
        <p:spPr bwMode="auto">
          <a:xfrm>
            <a:off x="8575908" y="4401483"/>
            <a:ext cx="2357438" cy="942975"/>
          </a:xfrm>
          <a:prstGeom prst="wedgeRoundRectCallout">
            <a:avLst>
              <a:gd name="adj1" fmla="val 10886"/>
              <a:gd name="adj2" fmla="val -115692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342900"/>
            <a:endParaRPr lang="en-US" altLang="en-US" sz="1013" dirty="0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7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(UPS-RS)</a:t>
            </a:r>
            <a:endParaRPr lang="en-US" altLang="en-US" dirty="0"/>
          </a:p>
        </p:txBody>
      </p:sp>
      <p:graphicFrame>
        <p:nvGraphicFramePr>
          <p:cNvPr id="16" name="Group 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103370"/>
              </p:ext>
            </p:extLst>
          </p:nvPr>
        </p:nvGraphicFramePr>
        <p:xfrm>
          <a:off x="8635482" y="4452898"/>
          <a:ext cx="2218473" cy="840144"/>
        </p:xfrm>
        <a:graphic>
          <a:graphicData uri="http://schemas.openxmlformats.org/drawingml/2006/table">
            <a:tbl>
              <a:tblPr/>
              <a:tblGrid>
                <a:gridCol w="739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03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</a:t>
                      </a:r>
                    </a:p>
                  </a:txBody>
                  <a:tcPr marL="103859" marR="103859" marT="25724" marB="2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 marL="103859" marR="103859" marT="25724" marB="2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Link</a:t>
                      </a:r>
                    </a:p>
                  </a:txBody>
                  <a:tcPr marL="103859" marR="103859" marT="25724" marB="2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0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Abdomen CT</a:t>
                      </a:r>
                    </a:p>
                  </a:txBody>
                  <a:tcPr marL="103859" marR="103859" marT="25724" marB="2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Nov. 20, 2015</a:t>
                      </a:r>
                    </a:p>
                  </a:txBody>
                  <a:tcPr marL="103859" marR="103859" marT="25724" marB="2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http://&lt;url&gt;</a:t>
                      </a:r>
                    </a:p>
                  </a:txBody>
                  <a:tcPr marL="103859" marR="103859" marT="25724" marB="2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0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Abdomen CT</a:t>
                      </a:r>
                    </a:p>
                  </a:txBody>
                  <a:tcPr marL="103859" marR="103859" marT="25724" marB="2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Nov. 20, 2015</a:t>
                      </a:r>
                    </a:p>
                  </a:txBody>
                  <a:tcPr marL="103859" marR="103859" marT="25724" marB="2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http://&lt;url&gt;</a:t>
                      </a:r>
                    </a:p>
                  </a:txBody>
                  <a:tcPr marL="103859" marR="103859" marT="25724" marB="2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0420" name="Line 7"/>
          <p:cNvSpPr>
            <a:spLocks noChangeShapeType="1"/>
          </p:cNvSpPr>
          <p:nvPr/>
        </p:nvSpPr>
        <p:spPr bwMode="auto">
          <a:xfrm flipV="1">
            <a:off x="7209887" y="3587094"/>
            <a:ext cx="2523310" cy="1100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342900"/>
            <a:endParaRPr lang="en-US" sz="101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21" name="Line 9"/>
          <p:cNvSpPr>
            <a:spLocks noChangeShapeType="1"/>
          </p:cNvSpPr>
          <p:nvPr/>
        </p:nvSpPr>
        <p:spPr bwMode="auto">
          <a:xfrm flipH="1">
            <a:off x="7332897" y="3715682"/>
            <a:ext cx="2443163" cy="106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342900"/>
            <a:endParaRPr lang="en-US" sz="101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2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88603"/>
              </p:ext>
            </p:extLst>
          </p:nvPr>
        </p:nvGraphicFramePr>
        <p:xfrm>
          <a:off x="9818921" y="2987020"/>
          <a:ext cx="5715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83412" imgH="745228" progId="Visio.Drawing.11">
                  <p:embed/>
                </p:oleObj>
              </mc:Choice>
              <mc:Fallback>
                <p:oleObj name="Visio" r:id="rId2" imgW="583412" imgH="745228" progId="Visio.Drawing.11">
                  <p:embed/>
                  <p:pic>
                    <p:nvPicPr>
                      <p:cNvPr id="112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8921" y="2987020"/>
                        <a:ext cx="5715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3" name="Picture 9" descr="doctor_assistan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8456" y="4775891"/>
            <a:ext cx="663689" cy="7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1991" y="3486100"/>
            <a:ext cx="188432" cy="20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20198102">
            <a:off x="7036326" y="3985459"/>
            <a:ext cx="2750935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altLang="en-US" sz="675" dirty="0">
                <a:solidFill>
                  <a:srgbClr val="008080"/>
                </a:solidFill>
                <a:latin typeface="Courier New"/>
                <a:ea typeface="Calibri" panose="020F0502020204030204" pitchFamily="34" charset="0"/>
                <a:cs typeface="Courier New"/>
              </a:rPr>
              <a:t>GET http://server.com/workitems/?00741202=BRADLIST</a:t>
            </a:r>
          </a:p>
        </p:txBody>
      </p:sp>
      <p:sp>
        <p:nvSpPr>
          <p:cNvPr id="11282" name="AutoShape 48"/>
          <p:cNvSpPr>
            <a:spLocks noChangeArrowheads="1"/>
          </p:cNvSpPr>
          <p:nvPr/>
        </p:nvSpPr>
        <p:spPr bwMode="auto">
          <a:xfrm>
            <a:off x="6304196" y="3844272"/>
            <a:ext cx="1157288" cy="489523"/>
          </a:xfrm>
          <a:prstGeom prst="wedgeRoundRectCallout">
            <a:avLst>
              <a:gd name="adj1" fmla="val -18001"/>
              <a:gd name="adj2" fmla="val 119433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342900"/>
            <a:r>
              <a:rPr lang="en-US" altLang="en-US" sz="1013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 I need to do today?</a:t>
            </a: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755280"/>
              </p:ext>
            </p:extLst>
          </p:nvPr>
        </p:nvGraphicFramePr>
        <p:xfrm>
          <a:off x="6871022" y="4658659"/>
          <a:ext cx="448408" cy="563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569919" imgH="534391" progId="Visio.Drawing.11">
                  <p:embed/>
                </p:oleObj>
              </mc:Choice>
              <mc:Fallback>
                <p:oleObj name="Visio" r:id="rId6" imgW="569919" imgH="534391" progId="Visio.Drawing.11">
                  <p:embed/>
                  <p:pic>
                    <p:nvPicPr>
                      <p:cNvPr id="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1022" y="4658659"/>
                        <a:ext cx="448408" cy="563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34FC27A-5C46-7AC6-CB7F-D32A5F8BAD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8897" y="2343867"/>
            <a:ext cx="4612131" cy="367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  <p:bldP spid="60420" grpId="0" animBg="1"/>
      <p:bldP spid="60421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6AA8AC-5A1A-4ECB-BD59-5D0886E1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96" y="702156"/>
            <a:ext cx="9828186" cy="1013800"/>
          </a:xfrm>
        </p:spPr>
        <p:txBody>
          <a:bodyPr/>
          <a:lstStyle/>
          <a:p>
            <a:r>
              <a:rPr lang="en-US" dirty="0"/>
              <a:t>Sample DICOMweb Tools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7E08892-EB0E-F041-4E53-E6B16C41D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41" y="2596896"/>
            <a:ext cx="10243841" cy="319125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Open Source </a:t>
            </a:r>
            <a:r>
              <a:rPr lang="en-US" dirty="0" err="1"/>
              <a:t>DICOMweb</a:t>
            </a:r>
            <a:r>
              <a:rPr lang="en-US" dirty="0"/>
              <a:t> Servers</a:t>
            </a:r>
          </a:p>
          <a:p>
            <a:pPr lvl="1"/>
            <a:r>
              <a:rPr lang="en-US" dirty="0" err="1"/>
              <a:t>Orthanc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https://www.orthanc-server.com/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DCM4CHEE (</a:t>
            </a:r>
            <a:r>
              <a:rPr lang="en-US" dirty="0">
                <a:hlinkClick r:id="rId3"/>
              </a:rPr>
              <a:t>https://www.dcm4che.org/</a:t>
            </a:r>
            <a:r>
              <a:rPr lang="en-US" dirty="0"/>
              <a:t>)</a:t>
            </a:r>
          </a:p>
          <a:p>
            <a:r>
              <a:rPr lang="en-US" dirty="0"/>
              <a:t>Medical Image Viewers</a:t>
            </a:r>
          </a:p>
          <a:p>
            <a:pPr lvl="1"/>
            <a:r>
              <a:rPr lang="en-US" dirty="0"/>
              <a:t>OHIF (</a:t>
            </a:r>
            <a:r>
              <a:rPr lang="en-US" dirty="0">
                <a:hlinkClick r:id="rId4"/>
              </a:rPr>
              <a:t>http://ohif.org/</a:t>
            </a:r>
            <a:r>
              <a:rPr lang="en-US" dirty="0"/>
              <a:t>)</a:t>
            </a:r>
          </a:p>
          <a:p>
            <a:r>
              <a:rPr lang="en-US" dirty="0"/>
              <a:t>Public Servers</a:t>
            </a:r>
          </a:p>
          <a:p>
            <a:pPr lvl="1"/>
            <a:r>
              <a:rPr lang="en-US" dirty="0"/>
              <a:t>SIIM (</a:t>
            </a:r>
            <a:r>
              <a:rPr lang="en-US" dirty="0">
                <a:hlinkClick r:id="rId5"/>
              </a:rPr>
              <a:t>http://siim.org/hackathon</a:t>
            </a:r>
            <a:r>
              <a:rPr lang="en-US" dirty="0"/>
              <a:t>) – key required</a:t>
            </a:r>
          </a:p>
          <a:p>
            <a:pPr lvl="1"/>
            <a:r>
              <a:rPr lang="en-US" dirty="0"/>
              <a:t>Medical Connections (</a:t>
            </a:r>
            <a:r>
              <a:rPr lang="en-US" dirty="0">
                <a:hlinkClick r:id="rId6"/>
              </a:rPr>
              <a:t>https://www.dicomserver.co.uk/Pages/Index/RESTful</a:t>
            </a:r>
            <a:r>
              <a:rPr lang="en-US" dirty="0"/>
              <a:t>)</a:t>
            </a:r>
          </a:p>
          <a:p>
            <a:r>
              <a:rPr lang="en-US" dirty="0"/>
              <a:t>Working with REST</a:t>
            </a:r>
          </a:p>
          <a:p>
            <a:pPr lvl="1"/>
            <a:r>
              <a:rPr lang="en-US" dirty="0"/>
              <a:t>Postman (</a:t>
            </a:r>
            <a:r>
              <a:rPr lang="en-US" dirty="0">
                <a:hlinkClick r:id="rId7"/>
              </a:rPr>
              <a:t>https://www.getpostman.com/</a:t>
            </a:r>
            <a:r>
              <a:rPr lang="en-US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1EB4BE-A4FC-48ED-8749-7F5D30E58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4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DICOMweb™ </a:t>
            </a:r>
            <a:r>
              <a:rPr lang="en-US" dirty="0" err="1"/>
              <a:t>Cheatsheet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F2B6EB-9855-4C16-9D14-36C281300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96" y="2383430"/>
            <a:ext cx="5134406" cy="3712571"/>
          </a:xfrm>
        </p:spPr>
      </p:pic>
      <p:sp>
        <p:nvSpPr>
          <p:cNvPr id="5" name="TextBox 4"/>
          <p:cNvSpPr txBox="1"/>
          <p:nvPr/>
        </p:nvSpPr>
        <p:spPr>
          <a:xfrm>
            <a:off x="6315571" y="5957501"/>
            <a:ext cx="4608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1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Learn more:</a:t>
            </a:r>
            <a:r>
              <a:rPr lang="en-CA" sz="12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CA" sz="12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hlinkClick r:id="rId3"/>
              </a:rPr>
              <a:t>https://www.dicomstandard.org/dicomweb-cheatsheet/</a:t>
            </a:r>
            <a:r>
              <a:rPr lang="en-CA" sz="12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62A874-B1AA-056F-65ED-CD0E35E35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003" y="2447141"/>
            <a:ext cx="3627202" cy="358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0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3450147" y="2568736"/>
            <a:ext cx="494594" cy="49449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0" name="Title 69"/>
          <p:cNvSpPr>
            <a:spLocks noGrp="1"/>
          </p:cNvSpPr>
          <p:nvPr>
            <p:ph type="title"/>
          </p:nvPr>
        </p:nvSpPr>
        <p:spPr>
          <a:xfrm>
            <a:off x="996696" y="702156"/>
            <a:ext cx="9828186" cy="1013800"/>
          </a:xfrm>
        </p:spPr>
        <p:txBody>
          <a:bodyPr>
            <a:normAutofit/>
          </a:bodyPr>
          <a:lstStyle/>
          <a:p>
            <a:r>
              <a:rPr lang="en-US" dirty="0"/>
              <a:t>Innovation with Integration and Interoperability</a:t>
            </a:r>
            <a:endParaRPr lang="en-CA" dirty="0"/>
          </a:p>
        </p:txBody>
      </p:sp>
      <p:sp>
        <p:nvSpPr>
          <p:cNvPr id="8" name="Cross 7"/>
          <p:cNvSpPr/>
          <p:nvPr/>
        </p:nvSpPr>
        <p:spPr>
          <a:xfrm>
            <a:off x="5937885" y="3895792"/>
            <a:ext cx="348023" cy="352078"/>
          </a:xfrm>
          <a:prstGeom prst="plus">
            <a:avLst>
              <a:gd name="adj" fmla="val 377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6" name="Cross 35"/>
          <p:cNvSpPr/>
          <p:nvPr/>
        </p:nvSpPr>
        <p:spPr>
          <a:xfrm>
            <a:off x="8132579" y="3895792"/>
            <a:ext cx="348023" cy="352078"/>
          </a:xfrm>
          <a:prstGeom prst="plus">
            <a:avLst>
              <a:gd name="adj" fmla="val 377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Cross 36"/>
          <p:cNvSpPr/>
          <p:nvPr/>
        </p:nvSpPr>
        <p:spPr>
          <a:xfrm>
            <a:off x="3666480" y="3895792"/>
            <a:ext cx="348023" cy="352078"/>
          </a:xfrm>
          <a:prstGeom prst="plus">
            <a:avLst>
              <a:gd name="adj" fmla="val 377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Rounded Rectangle 38"/>
          <p:cNvSpPr/>
          <p:nvPr/>
        </p:nvSpPr>
        <p:spPr>
          <a:xfrm>
            <a:off x="6472715" y="3729019"/>
            <a:ext cx="685621" cy="68562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5" name="Rounded Rectangle 44"/>
          <p:cNvSpPr/>
          <p:nvPr/>
        </p:nvSpPr>
        <p:spPr>
          <a:xfrm>
            <a:off x="4145128" y="3729019"/>
            <a:ext cx="685621" cy="68562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8" name="Rounded Rectangle 47"/>
          <p:cNvSpPr/>
          <p:nvPr/>
        </p:nvSpPr>
        <p:spPr>
          <a:xfrm>
            <a:off x="5097612" y="3729019"/>
            <a:ext cx="685621" cy="68562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1" name="Rounded Rectangle 50"/>
          <p:cNvSpPr/>
          <p:nvPr/>
        </p:nvSpPr>
        <p:spPr>
          <a:xfrm>
            <a:off x="7305166" y="3729019"/>
            <a:ext cx="685621" cy="68562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4" name="Rounded Rectangle 53"/>
          <p:cNvSpPr/>
          <p:nvPr/>
        </p:nvSpPr>
        <p:spPr>
          <a:xfrm>
            <a:off x="5097612" y="5071091"/>
            <a:ext cx="685621" cy="68562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6" name="Cross 55"/>
          <p:cNvSpPr/>
          <p:nvPr/>
        </p:nvSpPr>
        <p:spPr>
          <a:xfrm>
            <a:off x="5937125" y="5237864"/>
            <a:ext cx="348023" cy="352078"/>
          </a:xfrm>
          <a:prstGeom prst="plus">
            <a:avLst>
              <a:gd name="adj" fmla="val 377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0" name="TextBox 59"/>
          <p:cNvSpPr txBox="1"/>
          <p:nvPr/>
        </p:nvSpPr>
        <p:spPr>
          <a:xfrm>
            <a:off x="2851283" y="4407220"/>
            <a:ext cx="19784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Call patients to remind them of appointments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082465" y="4407220"/>
            <a:ext cx="20573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Log all images with cancer to my notepad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96332" y="4407220"/>
            <a:ext cx="21551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When urgent images are stored, notify radiologist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472715" y="5071091"/>
            <a:ext cx="685621" cy="68562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9" name="TextBox 68"/>
          <p:cNvSpPr txBox="1"/>
          <p:nvPr/>
        </p:nvSpPr>
        <p:spPr>
          <a:xfrm>
            <a:off x="4795895" y="5740924"/>
            <a:ext cx="25919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When results are available, call patient to inform them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145128" y="5071091"/>
            <a:ext cx="685621" cy="68562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4" name="Cross 73"/>
          <p:cNvSpPr/>
          <p:nvPr/>
        </p:nvSpPr>
        <p:spPr>
          <a:xfrm>
            <a:off x="3667534" y="5237864"/>
            <a:ext cx="348023" cy="352078"/>
          </a:xfrm>
          <a:prstGeom prst="plus">
            <a:avLst>
              <a:gd name="adj" fmla="val 377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6" name="TextBox 75"/>
          <p:cNvSpPr txBox="1"/>
          <p:nvPr/>
        </p:nvSpPr>
        <p:spPr>
          <a:xfrm>
            <a:off x="2747293" y="5740925"/>
            <a:ext cx="20486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Increase staff in ER during freezing rain forecasts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305166" y="5071091"/>
            <a:ext cx="685621" cy="68562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3" name="Cross 82"/>
          <p:cNvSpPr/>
          <p:nvPr/>
        </p:nvSpPr>
        <p:spPr>
          <a:xfrm>
            <a:off x="8132579" y="5237864"/>
            <a:ext cx="348023" cy="352078"/>
          </a:xfrm>
          <a:prstGeom prst="plus">
            <a:avLst>
              <a:gd name="adj" fmla="val 377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7" name="TextBox 86"/>
          <p:cNvSpPr txBox="1"/>
          <p:nvPr/>
        </p:nvSpPr>
        <p:spPr>
          <a:xfrm>
            <a:off x="7300441" y="5755822"/>
            <a:ext cx="20486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E-mail patient their images after each visit</a:t>
            </a:r>
          </a:p>
        </p:txBody>
      </p:sp>
      <p:pic>
        <p:nvPicPr>
          <p:cNvPr id="89" name="Graphic 88" descr="Email outline">
            <a:extLst>
              <a:ext uri="{FF2B5EF4-FFF2-40B4-BE49-F238E27FC236}">
                <a16:creationId xmlns:a16="http://schemas.microsoft.com/office/drawing/2014/main" id="{D74DEE2D-E0FD-4C4E-BB21-CDE01F19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878" y="5084803"/>
            <a:ext cx="658197" cy="658197"/>
          </a:xfrm>
          <a:prstGeom prst="rect">
            <a:avLst/>
          </a:prstGeom>
        </p:spPr>
      </p:pic>
      <p:sp>
        <p:nvSpPr>
          <p:cNvPr id="58" name="Rounded Rectangle 57"/>
          <p:cNvSpPr/>
          <p:nvPr/>
        </p:nvSpPr>
        <p:spPr>
          <a:xfrm>
            <a:off x="8648883" y="3729019"/>
            <a:ext cx="685621" cy="68562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113521D-FA72-4572-82BE-A95FB92AEB1A}"/>
              </a:ext>
            </a:extLst>
          </p:cNvPr>
          <p:cNvGrpSpPr/>
          <p:nvPr/>
        </p:nvGrpSpPr>
        <p:grpSpPr>
          <a:xfrm>
            <a:off x="2851284" y="5071091"/>
            <a:ext cx="685621" cy="685621"/>
            <a:chOff x="2870559" y="4628170"/>
            <a:chExt cx="685800" cy="685800"/>
          </a:xfrm>
        </p:grpSpPr>
        <p:sp>
          <p:nvSpPr>
            <p:cNvPr id="78" name="Rounded Rectangle 77"/>
            <p:cNvSpPr/>
            <p:nvPr/>
          </p:nvSpPr>
          <p:spPr>
            <a:xfrm>
              <a:off x="2870559" y="4628170"/>
              <a:ext cx="685800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95" name="Graphic 94" descr="Cloud With Lightning And Rain outline">
              <a:extLst>
                <a:ext uri="{FF2B5EF4-FFF2-40B4-BE49-F238E27FC236}">
                  <a16:creationId xmlns:a16="http://schemas.microsoft.com/office/drawing/2014/main" id="{E2264000-5FB9-4777-9BF1-88B2DF679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84275" y="4641886"/>
              <a:ext cx="658368" cy="658368"/>
            </a:xfrm>
            <a:prstGeom prst="rect">
              <a:avLst/>
            </a:prstGeom>
          </p:spPr>
        </p:pic>
      </p:grpSp>
      <p:pic>
        <p:nvPicPr>
          <p:cNvPr id="97" name="Graphic 96" descr="Clipboard outline">
            <a:extLst>
              <a:ext uri="{FF2B5EF4-FFF2-40B4-BE49-F238E27FC236}">
                <a16:creationId xmlns:a16="http://schemas.microsoft.com/office/drawing/2014/main" id="{789764E7-D422-446A-96DC-3233DAE8FF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86427" y="3742731"/>
            <a:ext cx="658197" cy="658197"/>
          </a:xfrm>
          <a:prstGeom prst="rect">
            <a:avLst/>
          </a:prstGeom>
        </p:spPr>
      </p:pic>
      <p:pic>
        <p:nvPicPr>
          <p:cNvPr id="99" name="Graphic 98" descr="Skeleton with solid fill">
            <a:extLst>
              <a:ext uri="{FF2B5EF4-FFF2-40B4-BE49-F238E27FC236}">
                <a16:creationId xmlns:a16="http://schemas.microsoft.com/office/drawing/2014/main" id="{B4BCA3F2-7CC4-49EC-B9B1-B8BCD7304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11324" y="3742731"/>
            <a:ext cx="658197" cy="658197"/>
          </a:xfrm>
          <a:prstGeom prst="rect">
            <a:avLst/>
          </a:prstGeom>
        </p:spPr>
      </p:pic>
      <p:pic>
        <p:nvPicPr>
          <p:cNvPr id="101" name="Graphic 100" descr="Speaker phone with solid fill">
            <a:extLst>
              <a:ext uri="{FF2B5EF4-FFF2-40B4-BE49-F238E27FC236}">
                <a16:creationId xmlns:a16="http://schemas.microsoft.com/office/drawing/2014/main" id="{31D07FB6-22F2-438F-AC7E-7C643A2262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58840" y="3742731"/>
            <a:ext cx="658197" cy="658197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D89E693-CBC6-4A29-A7FA-000A0B35EB22}"/>
              </a:ext>
            </a:extLst>
          </p:cNvPr>
          <p:cNvGrpSpPr/>
          <p:nvPr/>
        </p:nvGrpSpPr>
        <p:grpSpPr>
          <a:xfrm>
            <a:off x="2851284" y="3729019"/>
            <a:ext cx="685621" cy="685621"/>
            <a:chOff x="2870559" y="3285749"/>
            <a:chExt cx="685800" cy="685800"/>
          </a:xfrm>
        </p:grpSpPr>
        <p:sp>
          <p:nvSpPr>
            <p:cNvPr id="42" name="Rounded Rectangle 41"/>
            <p:cNvSpPr/>
            <p:nvPr/>
          </p:nvSpPr>
          <p:spPr>
            <a:xfrm>
              <a:off x="2870559" y="3285749"/>
              <a:ext cx="685800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03" name="Graphic 102" descr="Fire outline">
              <a:extLst>
                <a:ext uri="{FF2B5EF4-FFF2-40B4-BE49-F238E27FC236}">
                  <a16:creationId xmlns:a16="http://schemas.microsoft.com/office/drawing/2014/main" id="{7621DF40-B533-4343-920B-EEA782526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885097" y="3300287"/>
              <a:ext cx="656725" cy="656725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ADE0A61-8E6D-44AA-B0EF-0203242C03D5}"/>
              </a:ext>
            </a:extLst>
          </p:cNvPr>
          <p:cNvGrpSpPr/>
          <p:nvPr/>
        </p:nvGrpSpPr>
        <p:grpSpPr>
          <a:xfrm>
            <a:off x="4647874" y="2568736"/>
            <a:ext cx="494594" cy="494499"/>
            <a:chOff x="4642550" y="2125162"/>
            <a:chExt cx="494723" cy="494628"/>
          </a:xfrm>
        </p:grpSpPr>
        <p:sp>
          <p:nvSpPr>
            <p:cNvPr id="31" name="Rounded Rectangle 30"/>
            <p:cNvSpPr/>
            <p:nvPr/>
          </p:nvSpPr>
          <p:spPr>
            <a:xfrm>
              <a:off x="4642550" y="2125162"/>
              <a:ext cx="494723" cy="494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04" name="Graphic 103" descr="Fire outline">
              <a:extLst>
                <a:ext uri="{FF2B5EF4-FFF2-40B4-BE49-F238E27FC236}">
                  <a16:creationId xmlns:a16="http://schemas.microsoft.com/office/drawing/2014/main" id="{59D5D5C8-2794-4398-8176-6A2E1DA6D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656739" y="2139304"/>
              <a:ext cx="466344" cy="466344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9DC5E70-828E-4A21-AC37-75EF0C7CE1F8}"/>
              </a:ext>
            </a:extLst>
          </p:cNvPr>
          <p:cNvGrpSpPr/>
          <p:nvPr/>
        </p:nvGrpSpPr>
        <p:grpSpPr>
          <a:xfrm>
            <a:off x="8839910" y="2568736"/>
            <a:ext cx="494594" cy="494499"/>
            <a:chOff x="8820440" y="2125162"/>
            <a:chExt cx="494723" cy="494628"/>
          </a:xfrm>
        </p:grpSpPr>
        <p:sp>
          <p:nvSpPr>
            <p:cNvPr id="25" name="Rounded Rectangle 24"/>
            <p:cNvSpPr/>
            <p:nvPr/>
          </p:nvSpPr>
          <p:spPr>
            <a:xfrm>
              <a:off x="8820440" y="2125162"/>
              <a:ext cx="494723" cy="494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05" name="Graphic 104" descr="Connections outline">
              <a:extLst>
                <a:ext uri="{FF2B5EF4-FFF2-40B4-BE49-F238E27FC236}">
                  <a16:creationId xmlns:a16="http://schemas.microsoft.com/office/drawing/2014/main" id="{466EE86F-85B7-4ADC-BD1E-95751CFE7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834629" y="2139304"/>
              <a:ext cx="466344" cy="466344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702D19D-EF8B-4A75-8686-15AE3CE60085}"/>
              </a:ext>
            </a:extLst>
          </p:cNvPr>
          <p:cNvGrpSpPr/>
          <p:nvPr/>
        </p:nvGrpSpPr>
        <p:grpSpPr>
          <a:xfrm>
            <a:off x="5246737" y="2568736"/>
            <a:ext cx="494594" cy="494499"/>
            <a:chOff x="5239391" y="2125162"/>
            <a:chExt cx="494723" cy="494628"/>
          </a:xfrm>
        </p:grpSpPr>
        <p:sp>
          <p:nvSpPr>
            <p:cNvPr id="10" name="Rounded Rectangle 9"/>
            <p:cNvSpPr/>
            <p:nvPr/>
          </p:nvSpPr>
          <p:spPr>
            <a:xfrm>
              <a:off x="5239391" y="2125162"/>
              <a:ext cx="494723" cy="494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06" name="Graphic 105" descr="Monthly calendar outline">
              <a:extLst>
                <a:ext uri="{FF2B5EF4-FFF2-40B4-BE49-F238E27FC236}">
                  <a16:creationId xmlns:a16="http://schemas.microsoft.com/office/drawing/2014/main" id="{6C736223-9146-41C6-B3BB-756A5F5ED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253580" y="2139304"/>
              <a:ext cx="466344" cy="466344"/>
            </a:xfrm>
            <a:prstGeom prst="rect">
              <a:avLst/>
            </a:prstGeom>
          </p:spPr>
        </p:pic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D3752FC-ABA8-4FD7-AF7D-91261F254D78}"/>
              </a:ext>
            </a:extLst>
          </p:cNvPr>
          <p:cNvGrpSpPr/>
          <p:nvPr/>
        </p:nvGrpSpPr>
        <p:grpSpPr>
          <a:xfrm>
            <a:off x="4049010" y="2568736"/>
            <a:ext cx="494594" cy="494499"/>
            <a:chOff x="4045709" y="2125162"/>
            <a:chExt cx="494723" cy="494628"/>
          </a:xfrm>
        </p:grpSpPr>
        <p:sp>
          <p:nvSpPr>
            <p:cNvPr id="13" name="Rounded Rectangle 12"/>
            <p:cNvSpPr/>
            <p:nvPr/>
          </p:nvSpPr>
          <p:spPr>
            <a:xfrm>
              <a:off x="4045709" y="2125162"/>
              <a:ext cx="494723" cy="494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07" name="Graphic 106" descr="Email outline">
              <a:extLst>
                <a:ext uri="{FF2B5EF4-FFF2-40B4-BE49-F238E27FC236}">
                  <a16:creationId xmlns:a16="http://schemas.microsoft.com/office/drawing/2014/main" id="{7271B2B2-0253-4D8B-9D35-085C62644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59898" y="2139304"/>
              <a:ext cx="466344" cy="466344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C2967E7-968D-4F2D-AAB3-743CF31827CC}"/>
              </a:ext>
            </a:extLst>
          </p:cNvPr>
          <p:cNvGrpSpPr/>
          <p:nvPr/>
        </p:nvGrpSpPr>
        <p:grpSpPr>
          <a:xfrm>
            <a:off x="8241051" y="2568736"/>
            <a:ext cx="494594" cy="494499"/>
            <a:chOff x="8223596" y="2125162"/>
            <a:chExt cx="494723" cy="494628"/>
          </a:xfrm>
        </p:grpSpPr>
        <p:sp>
          <p:nvSpPr>
            <p:cNvPr id="67" name="Rounded Rectangle 66"/>
            <p:cNvSpPr/>
            <p:nvPr/>
          </p:nvSpPr>
          <p:spPr>
            <a:xfrm>
              <a:off x="8223596" y="2125162"/>
              <a:ext cx="494723" cy="494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08" name="Graphic 107" descr="Taxi outline">
              <a:extLst>
                <a:ext uri="{FF2B5EF4-FFF2-40B4-BE49-F238E27FC236}">
                  <a16:creationId xmlns:a16="http://schemas.microsoft.com/office/drawing/2014/main" id="{8FE2ADC3-8A94-4725-BAE6-01D5BC3BA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237785" y="2139304"/>
              <a:ext cx="466344" cy="466344"/>
            </a:xfrm>
            <a:prstGeom prst="rect">
              <a:avLst/>
            </a:prstGeom>
          </p:spPr>
        </p:pic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C4E9254-1906-47F0-8F3B-1BF425237C3A}"/>
              </a:ext>
            </a:extLst>
          </p:cNvPr>
          <p:cNvGrpSpPr/>
          <p:nvPr/>
        </p:nvGrpSpPr>
        <p:grpSpPr>
          <a:xfrm>
            <a:off x="6444462" y="2568736"/>
            <a:ext cx="494594" cy="494499"/>
            <a:chOff x="6433073" y="2125162"/>
            <a:chExt cx="494723" cy="494628"/>
          </a:xfrm>
        </p:grpSpPr>
        <p:sp>
          <p:nvSpPr>
            <p:cNvPr id="16" name="Rounded Rectangle 15"/>
            <p:cNvSpPr/>
            <p:nvPr/>
          </p:nvSpPr>
          <p:spPr>
            <a:xfrm>
              <a:off x="6433073" y="2125162"/>
              <a:ext cx="494723" cy="494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09" name="Graphic 108" descr="Thermometer outline">
              <a:extLst>
                <a:ext uri="{FF2B5EF4-FFF2-40B4-BE49-F238E27FC236}">
                  <a16:creationId xmlns:a16="http://schemas.microsoft.com/office/drawing/2014/main" id="{29F4223C-D5F3-4D6A-8E1A-63BC9C1A8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447262" y="2139304"/>
              <a:ext cx="466344" cy="466344"/>
            </a:xfrm>
            <a:prstGeom prst="rect">
              <a:avLst/>
            </a:prstGeom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888106C-74B8-47BF-8F00-B00C5C216A1E}"/>
              </a:ext>
            </a:extLst>
          </p:cNvPr>
          <p:cNvGrpSpPr/>
          <p:nvPr/>
        </p:nvGrpSpPr>
        <p:grpSpPr>
          <a:xfrm>
            <a:off x="5845599" y="2568736"/>
            <a:ext cx="494594" cy="494499"/>
            <a:chOff x="5836232" y="2125162"/>
            <a:chExt cx="494723" cy="494628"/>
          </a:xfrm>
        </p:grpSpPr>
        <p:sp>
          <p:nvSpPr>
            <p:cNvPr id="19" name="Rounded Rectangle 18"/>
            <p:cNvSpPr/>
            <p:nvPr/>
          </p:nvSpPr>
          <p:spPr>
            <a:xfrm>
              <a:off x="5836232" y="2125162"/>
              <a:ext cx="494723" cy="494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10" name="Graphic 109" descr="Cloud With Lightning And Rain outline">
              <a:extLst>
                <a:ext uri="{FF2B5EF4-FFF2-40B4-BE49-F238E27FC236}">
                  <a16:creationId xmlns:a16="http://schemas.microsoft.com/office/drawing/2014/main" id="{0B79B5D9-9A8E-4427-A188-6906B9392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50421" y="2139304"/>
              <a:ext cx="466344" cy="466344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2D445A0-78F2-44A8-A438-71A697D1CE53}"/>
              </a:ext>
            </a:extLst>
          </p:cNvPr>
          <p:cNvGrpSpPr/>
          <p:nvPr/>
        </p:nvGrpSpPr>
        <p:grpSpPr>
          <a:xfrm>
            <a:off x="7642189" y="2568736"/>
            <a:ext cx="494594" cy="494499"/>
            <a:chOff x="7626755" y="2125162"/>
            <a:chExt cx="494723" cy="494628"/>
          </a:xfrm>
        </p:grpSpPr>
        <p:sp>
          <p:nvSpPr>
            <p:cNvPr id="6" name="Rounded Rectangle 5"/>
            <p:cNvSpPr/>
            <p:nvPr/>
          </p:nvSpPr>
          <p:spPr>
            <a:xfrm>
              <a:off x="7626755" y="2125162"/>
              <a:ext cx="494723" cy="494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11" name="Graphic 110" descr="Clipboard outline">
              <a:extLst>
                <a:ext uri="{FF2B5EF4-FFF2-40B4-BE49-F238E27FC236}">
                  <a16:creationId xmlns:a16="http://schemas.microsoft.com/office/drawing/2014/main" id="{D403B0F4-B947-409F-89FD-02AB3840D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40944" y="2139304"/>
              <a:ext cx="466344" cy="466344"/>
            </a:xfrm>
            <a:prstGeom prst="rect">
              <a:avLst/>
            </a:prstGeom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B362BB1-5C53-4D1C-86A8-F9C7C4D2B302}"/>
              </a:ext>
            </a:extLst>
          </p:cNvPr>
          <p:cNvGrpSpPr/>
          <p:nvPr/>
        </p:nvGrpSpPr>
        <p:grpSpPr>
          <a:xfrm>
            <a:off x="7043326" y="2568736"/>
            <a:ext cx="494594" cy="494499"/>
            <a:chOff x="7029914" y="2125162"/>
            <a:chExt cx="494723" cy="494628"/>
          </a:xfrm>
        </p:grpSpPr>
        <p:sp>
          <p:nvSpPr>
            <p:cNvPr id="34" name="Rounded Rectangle 33"/>
            <p:cNvSpPr/>
            <p:nvPr/>
          </p:nvSpPr>
          <p:spPr>
            <a:xfrm>
              <a:off x="7029914" y="2125162"/>
              <a:ext cx="494723" cy="494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12" name="Graphic 111" descr="Skeleton with solid fill">
              <a:extLst>
                <a:ext uri="{FF2B5EF4-FFF2-40B4-BE49-F238E27FC236}">
                  <a16:creationId xmlns:a16="http://schemas.microsoft.com/office/drawing/2014/main" id="{C921F72C-DA33-461D-9D1D-EAC76BCB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44103" y="2139304"/>
              <a:ext cx="466344" cy="466344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4B987A7-EAFA-46EE-B257-1B517CF2E196}"/>
              </a:ext>
            </a:extLst>
          </p:cNvPr>
          <p:cNvGrpSpPr/>
          <p:nvPr/>
        </p:nvGrpSpPr>
        <p:grpSpPr>
          <a:xfrm>
            <a:off x="2851285" y="2568736"/>
            <a:ext cx="494594" cy="494499"/>
            <a:chOff x="2852027" y="2125162"/>
            <a:chExt cx="494723" cy="494628"/>
          </a:xfrm>
        </p:grpSpPr>
        <p:sp>
          <p:nvSpPr>
            <p:cNvPr id="22" name="Rounded Rectangle 21"/>
            <p:cNvSpPr/>
            <p:nvPr/>
          </p:nvSpPr>
          <p:spPr>
            <a:xfrm>
              <a:off x="2852027" y="2125162"/>
              <a:ext cx="494723" cy="494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13" name="Graphic 112" descr="Speaker phone with solid fill">
              <a:extLst>
                <a:ext uri="{FF2B5EF4-FFF2-40B4-BE49-F238E27FC236}">
                  <a16:creationId xmlns:a16="http://schemas.microsoft.com/office/drawing/2014/main" id="{D68CE7A2-C67A-435D-96D2-B795E9814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66216" y="2139304"/>
              <a:ext cx="466344" cy="466344"/>
            </a:xfrm>
            <a:prstGeom prst="rect">
              <a:avLst/>
            </a:prstGeom>
          </p:spPr>
        </p:pic>
      </p:grpSp>
      <p:pic>
        <p:nvPicPr>
          <p:cNvPr id="115" name="Graphic 114" descr="Phone Vibration outline">
            <a:extLst>
              <a:ext uri="{FF2B5EF4-FFF2-40B4-BE49-F238E27FC236}">
                <a16:creationId xmlns:a16="http://schemas.microsoft.com/office/drawing/2014/main" id="{F5C4FFFA-DF0F-4D2B-8107-6F050F6DBBD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464332" y="2582874"/>
            <a:ext cx="466222" cy="466222"/>
          </a:xfrm>
          <a:prstGeom prst="rect">
            <a:avLst/>
          </a:prstGeom>
        </p:spPr>
      </p:pic>
      <p:pic>
        <p:nvPicPr>
          <p:cNvPr id="117" name="Graphic 116" descr="Fire outline">
            <a:extLst>
              <a:ext uri="{FF2B5EF4-FFF2-40B4-BE49-F238E27FC236}">
                <a16:creationId xmlns:a16="http://schemas.microsoft.com/office/drawing/2014/main" id="{49271E16-EA15-4773-9753-13FFF7CB6B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59663" y="5085625"/>
            <a:ext cx="656554" cy="656554"/>
          </a:xfrm>
          <a:prstGeom prst="rect">
            <a:avLst/>
          </a:prstGeom>
        </p:spPr>
      </p:pic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624D955-344D-4976-A180-E0994665A333}"/>
              </a:ext>
            </a:extLst>
          </p:cNvPr>
          <p:cNvGrpSpPr/>
          <p:nvPr/>
        </p:nvGrpSpPr>
        <p:grpSpPr>
          <a:xfrm>
            <a:off x="8648883" y="5071091"/>
            <a:ext cx="685621" cy="685621"/>
            <a:chOff x="8651136" y="4628170"/>
            <a:chExt cx="685800" cy="685800"/>
          </a:xfrm>
        </p:grpSpPr>
        <p:sp>
          <p:nvSpPr>
            <p:cNvPr id="85" name="Rounded Rectangle 84"/>
            <p:cNvSpPr/>
            <p:nvPr/>
          </p:nvSpPr>
          <p:spPr>
            <a:xfrm>
              <a:off x="8651136" y="4628170"/>
              <a:ext cx="685800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19" name="Graphic 118" descr="Skeleton with solid fill">
              <a:extLst>
                <a:ext uri="{FF2B5EF4-FFF2-40B4-BE49-F238E27FC236}">
                  <a16:creationId xmlns:a16="http://schemas.microsoft.com/office/drawing/2014/main" id="{9CD28AF3-1BF5-41AC-9BBC-34E467C5C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664852" y="4641886"/>
              <a:ext cx="658368" cy="65836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660C67A-8FD3-577E-539E-AD82CA3A9571}"/>
              </a:ext>
            </a:extLst>
          </p:cNvPr>
          <p:cNvSpPr txBox="1"/>
          <p:nvPr/>
        </p:nvSpPr>
        <p:spPr>
          <a:xfrm>
            <a:off x="4650162" y="3068558"/>
            <a:ext cx="566181" cy="2563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6" dirty="0"/>
              <a:t>FHIR®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EC2A8B-9A70-2E30-C921-6FE2CFFEF239}"/>
              </a:ext>
            </a:extLst>
          </p:cNvPr>
          <p:cNvSpPr txBox="1"/>
          <p:nvPr/>
        </p:nvSpPr>
        <p:spPr>
          <a:xfrm>
            <a:off x="6836998" y="3068558"/>
            <a:ext cx="10486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6" dirty="0" err="1"/>
              <a:t>DICOMweb</a:t>
            </a:r>
            <a:r>
              <a:rPr lang="en-US" sz="1100" b="1" dirty="0">
                <a:cs typeface="Arial" panose="020B0604020202020204" pitchFamily="34" charset="0"/>
              </a:rPr>
              <a:t>™</a:t>
            </a:r>
            <a:endParaRPr lang="en-US" sz="1066" dirty="0"/>
          </a:p>
        </p:txBody>
      </p:sp>
      <p:pic>
        <p:nvPicPr>
          <p:cNvPr id="7" name="Graphic 6" descr="Skeleton with solid fill">
            <a:extLst>
              <a:ext uri="{FF2B5EF4-FFF2-40B4-BE49-F238E27FC236}">
                <a16:creationId xmlns:a16="http://schemas.microsoft.com/office/drawing/2014/main" id="{DE01D104-9ABE-FC0E-1E7D-2559AE37DA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15548" y="3750168"/>
            <a:ext cx="658197" cy="658197"/>
          </a:xfrm>
          <a:prstGeom prst="rect">
            <a:avLst/>
          </a:prstGeom>
        </p:spPr>
      </p:pic>
      <p:pic>
        <p:nvPicPr>
          <p:cNvPr id="11" name="Graphic 10" descr="Phone Vibration outline">
            <a:extLst>
              <a:ext uri="{FF2B5EF4-FFF2-40B4-BE49-F238E27FC236}">
                <a16:creationId xmlns:a16="http://schemas.microsoft.com/office/drawing/2014/main" id="{451D106A-BCBA-F21D-E43F-31D9CB05D7F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672475" y="3761318"/>
            <a:ext cx="647841" cy="647841"/>
          </a:xfrm>
          <a:prstGeom prst="rect">
            <a:avLst/>
          </a:prstGeom>
        </p:spPr>
      </p:pic>
      <p:pic>
        <p:nvPicPr>
          <p:cNvPr id="14" name="Graphic 13" descr="Skeleton with solid fill">
            <a:extLst>
              <a:ext uri="{FF2B5EF4-FFF2-40B4-BE49-F238E27FC236}">
                <a16:creationId xmlns:a16="http://schemas.microsoft.com/office/drawing/2014/main" id="{4D77A7F4-7871-D662-89EF-5D420075B6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03892" y="5095748"/>
            <a:ext cx="658197" cy="658197"/>
          </a:xfrm>
          <a:prstGeom prst="rect">
            <a:avLst/>
          </a:prstGeom>
        </p:spPr>
      </p:pic>
      <p:pic>
        <p:nvPicPr>
          <p:cNvPr id="17" name="Graphic 16" descr="Speaker phone with solid fill">
            <a:extLst>
              <a:ext uri="{FF2B5EF4-FFF2-40B4-BE49-F238E27FC236}">
                <a16:creationId xmlns:a16="http://schemas.microsoft.com/office/drawing/2014/main" id="{D45D3115-4142-68FE-CC11-85F66A4E36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4574" y="5092978"/>
            <a:ext cx="658197" cy="6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  <p:bldP spid="39" grpId="0" animBg="1"/>
      <p:bldP spid="45" grpId="0" animBg="1"/>
      <p:bldP spid="48" grpId="0" animBg="1"/>
      <p:bldP spid="51" grpId="0" animBg="1"/>
      <p:bldP spid="54" grpId="0" animBg="1"/>
      <p:bldP spid="56" grpId="0" animBg="1"/>
      <p:bldP spid="60" grpId="0"/>
      <p:bldP spid="61" grpId="0"/>
      <p:bldP spid="62" grpId="0"/>
      <p:bldP spid="64" grpId="0" animBg="1"/>
      <p:bldP spid="69" grpId="0"/>
      <p:bldP spid="72" grpId="0" animBg="1"/>
      <p:bldP spid="74" grpId="0" animBg="1"/>
      <p:bldP spid="76" grpId="0"/>
      <p:bldP spid="81" grpId="0" animBg="1"/>
      <p:bldP spid="83" grpId="0" animBg="1"/>
      <p:bldP spid="87" grpId="0"/>
      <p:bldP spid="58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5D053-207A-2614-936D-261236B7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96" y="702156"/>
            <a:ext cx="9828186" cy="1013800"/>
          </a:xfrm>
        </p:spPr>
        <p:txBody>
          <a:bodyPr/>
          <a:lstStyle/>
          <a:p>
            <a:r>
              <a:rPr lang="en-US" dirty="0"/>
              <a:t>Flexible Imaging Workflows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FABD8-9F23-F218-FEC4-ADA417CA7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41" y="2596896"/>
            <a:ext cx="10243841" cy="3191256"/>
          </a:xfrm>
        </p:spPr>
        <p:txBody>
          <a:bodyPr/>
          <a:lstStyle/>
          <a:p>
            <a:r>
              <a:rPr lang="en-US" dirty="0"/>
              <a:t>Questions I might ask an imaging repository</a:t>
            </a:r>
          </a:p>
          <a:p>
            <a:pPr lvl="1"/>
            <a:r>
              <a:rPr lang="en-US" dirty="0"/>
              <a:t>“Hey Server, what studies do you have for John Doe?”</a:t>
            </a:r>
          </a:p>
          <a:p>
            <a:pPr lvl="1"/>
            <a:r>
              <a:rPr lang="en-US" dirty="0"/>
              <a:t>“Hey Server, I’d like to download John Doe’s study 1.2.x.”</a:t>
            </a:r>
          </a:p>
          <a:p>
            <a:pPr lvl="1"/>
            <a:r>
              <a:rPr lang="en-US" dirty="0"/>
              <a:t>”Hey Server, please store this bundle of </a:t>
            </a:r>
            <a:r>
              <a:rPr lang="en-US" dirty="0" err="1"/>
              <a:t>pixel+metadata</a:t>
            </a:r>
            <a:r>
              <a:rPr lang="en-US" dirty="0"/>
              <a:t>.”</a:t>
            </a:r>
          </a:p>
          <a:p>
            <a:r>
              <a:rPr lang="en-US" dirty="0"/>
              <a:t>DIMSE DICOM is critical for workflows where DICOM is directly created, consumed, and understood</a:t>
            </a:r>
          </a:p>
          <a:p>
            <a:r>
              <a:rPr lang="en-US" dirty="0"/>
              <a:t>To image-enable applications that don’t know DICOM, or to leverage DICOM in broader networks, we need a new paradigm : web access to DICOM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8453D-7E38-89B7-B84C-DCA423B56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696" y="702156"/>
            <a:ext cx="9828186" cy="1013800"/>
          </a:xfrm>
        </p:spPr>
        <p:txBody>
          <a:bodyPr>
            <a:normAutofit/>
          </a:bodyPr>
          <a:lstStyle/>
          <a:p>
            <a:r>
              <a:rPr lang="en-US" dirty="0"/>
              <a:t>Why Web Services for Healthcare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81041" y="2596896"/>
            <a:ext cx="10243841" cy="3191256"/>
          </a:xfrm>
        </p:spPr>
        <p:txBody>
          <a:bodyPr/>
          <a:lstStyle/>
          <a:p>
            <a:r>
              <a:rPr lang="en-US" dirty="0"/>
              <a:t>Promotes interoperability beyond the data layer and prescribed data flows</a:t>
            </a:r>
          </a:p>
          <a:p>
            <a:r>
              <a:rPr lang="en-US" dirty="0"/>
              <a:t>Extensible building blocks to meet evolving, novel, and unique use cases</a:t>
            </a:r>
          </a:p>
          <a:p>
            <a:r>
              <a:rPr lang="en-US" dirty="0"/>
              <a:t>Integrates with cross-industry frameworks for data security, scalability and resilience</a:t>
            </a:r>
          </a:p>
          <a:p>
            <a:r>
              <a:rPr lang="en-US" dirty="0"/>
              <a:t>Augments services in place with proxying</a:t>
            </a:r>
          </a:p>
        </p:txBody>
      </p:sp>
    </p:spTree>
    <p:extLst>
      <p:ext uri="{BB962C8B-B14F-4D97-AF65-F5344CB8AC3E}">
        <p14:creationId xmlns:p14="http://schemas.microsoft.com/office/powerpoint/2010/main" val="271463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6696" y="702156"/>
            <a:ext cx="9828186" cy="1013800"/>
          </a:xfrm>
        </p:spPr>
        <p:txBody>
          <a:bodyPr>
            <a:normAutofit/>
          </a:bodyPr>
          <a:lstStyle/>
          <a:p>
            <a:r>
              <a:rPr lang="en-US" dirty="0"/>
              <a:t>DICOMweb: Medical Imaging on Web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041" y="2596896"/>
            <a:ext cx="10243841" cy="3191256"/>
          </a:xfrm>
        </p:spPr>
        <p:txBody>
          <a:bodyPr/>
          <a:lstStyle/>
          <a:p>
            <a:r>
              <a:rPr lang="en-US" dirty="0"/>
              <a:t>HTTP-driven services for access to DICOM services, using REST architecture</a:t>
            </a:r>
          </a:p>
          <a:p>
            <a:r>
              <a:rPr lang="en-US" dirty="0"/>
              <a:t>Incremental capability enhancements for DICOM-enabled systems where necessary</a:t>
            </a:r>
          </a:p>
          <a:p>
            <a:pPr lvl="1"/>
            <a:r>
              <a:rPr lang="en-US" dirty="0"/>
              <a:t>i.e., image-producing modalities don’t all need to be retrofitted to support DICOMweb – it is leveraged where it is needed</a:t>
            </a:r>
            <a:endParaRPr lang="en-CA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0702EDF-806C-459B-A132-5C4B9D362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826" y="5911035"/>
            <a:ext cx="82586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45601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350" dirty="0">
                <a:solidFill>
                  <a:prstClr val="black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endpoint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C7C4ACBE-5FBA-4134-AE43-0A596880B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464" y="5022587"/>
            <a:ext cx="115608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45601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350" dirty="0">
                <a:solidFill>
                  <a:prstClr val="black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resource type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FFC52E0-43AE-4D28-9403-6F03640BE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797" y="5911035"/>
            <a:ext cx="86914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45601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350" dirty="0">
                <a:solidFill>
                  <a:prstClr val="black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study UID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801490-8D8A-4910-AAA8-1E03FAE1E97C}"/>
              </a:ext>
            </a:extLst>
          </p:cNvPr>
          <p:cNvSpPr/>
          <p:nvPr/>
        </p:nvSpPr>
        <p:spPr>
          <a:xfrm>
            <a:off x="3070362" y="5458247"/>
            <a:ext cx="5974713" cy="369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60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799" b="1" dirty="0">
                <a:solidFill>
                  <a:prstClr val="black"/>
                </a:solidFill>
                <a:latin typeface="Courier New" pitchFamily="49" charset="0"/>
                <a:ea typeface="MS PGothic" panose="020B0600070205080204" pitchFamily="34" charset="-128"/>
                <a:cs typeface="Courier New" pitchFamily="49" charset="0"/>
              </a:rPr>
              <a:t>http://server.org/dicomweb/studies/1.2.345</a:t>
            </a:r>
            <a:endParaRPr lang="en-CA" sz="1799" b="1" dirty="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0" name="Left Brace 5">
            <a:extLst>
              <a:ext uri="{FF2B5EF4-FFF2-40B4-BE49-F238E27FC236}">
                <a16:creationId xmlns:a16="http://schemas.microsoft.com/office/drawing/2014/main" id="{FAF2E998-BFBF-4A10-85EA-98EC51AA06E2}"/>
              </a:ext>
            </a:extLst>
          </p:cNvPr>
          <p:cNvSpPr>
            <a:spLocks/>
          </p:cNvSpPr>
          <p:nvPr/>
        </p:nvSpPr>
        <p:spPr bwMode="auto">
          <a:xfrm rot="-5400000">
            <a:off x="4654527" y="5238259"/>
            <a:ext cx="285676" cy="1312892"/>
          </a:xfrm>
          <a:prstGeom prst="leftBrace">
            <a:avLst>
              <a:gd name="adj1" fmla="val 8322"/>
              <a:gd name="adj2" fmla="val 4919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45601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350" dirty="0">
              <a:solidFill>
                <a:srgbClr val="231F2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1" name="Left Brace 7">
            <a:extLst>
              <a:ext uri="{FF2B5EF4-FFF2-40B4-BE49-F238E27FC236}">
                <a16:creationId xmlns:a16="http://schemas.microsoft.com/office/drawing/2014/main" id="{50E4A4F0-2900-48FC-B623-C8940BC987DC}"/>
              </a:ext>
            </a:extLst>
          </p:cNvPr>
          <p:cNvSpPr>
            <a:spLocks/>
          </p:cNvSpPr>
          <p:nvPr/>
        </p:nvSpPr>
        <p:spPr bwMode="auto">
          <a:xfrm rot="5400000">
            <a:off x="7180935" y="4919099"/>
            <a:ext cx="285676" cy="914162"/>
          </a:xfrm>
          <a:prstGeom prst="leftBrace">
            <a:avLst>
              <a:gd name="adj1" fmla="val 8326"/>
              <a:gd name="adj2" fmla="val 4919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45601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350" dirty="0">
              <a:solidFill>
                <a:srgbClr val="231F2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2" name="Left Brace 8">
            <a:extLst>
              <a:ext uri="{FF2B5EF4-FFF2-40B4-BE49-F238E27FC236}">
                <a16:creationId xmlns:a16="http://schemas.microsoft.com/office/drawing/2014/main" id="{D4FDCC1F-2974-427E-8E06-8BC1224CA1BF}"/>
              </a:ext>
            </a:extLst>
          </p:cNvPr>
          <p:cNvSpPr>
            <a:spLocks/>
          </p:cNvSpPr>
          <p:nvPr/>
        </p:nvSpPr>
        <p:spPr bwMode="auto">
          <a:xfrm rot="-5400000">
            <a:off x="8243741" y="5516922"/>
            <a:ext cx="285676" cy="755565"/>
          </a:xfrm>
          <a:prstGeom prst="leftBrace">
            <a:avLst>
              <a:gd name="adj1" fmla="val 8333"/>
              <a:gd name="adj2" fmla="val 4919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45601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350" dirty="0">
              <a:solidFill>
                <a:srgbClr val="231F2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7E2A06-4293-42BE-9E45-6001DCCF65F7}"/>
              </a:ext>
            </a:extLst>
          </p:cNvPr>
          <p:cNvSpPr txBox="1"/>
          <p:nvPr/>
        </p:nvSpPr>
        <p:spPr>
          <a:xfrm>
            <a:off x="4872953" y="6209035"/>
            <a:ext cx="3791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601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Learn more: 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hlinkClick r:id="rId2"/>
              </a:rPr>
              <a:t>https://www.dicomstandard.org/dicomweb/</a:t>
            </a: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2F0CD-0497-435E-A18C-32346CEEB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96" y="702156"/>
            <a:ext cx="9828186" cy="1013800"/>
          </a:xfrm>
        </p:spPr>
        <p:txBody>
          <a:bodyPr>
            <a:normAutofit/>
          </a:bodyPr>
          <a:lstStyle/>
          <a:p>
            <a:r>
              <a:rPr lang="en-US" dirty="0"/>
              <a:t>Examples of DICOMweb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6BF66-9388-4045-812D-3C6C01BD7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41" y="2596896"/>
            <a:ext cx="10243841" cy="31912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Web-enabled workflows </a:t>
            </a:r>
          </a:p>
          <a:p>
            <a:pPr lvl="1"/>
            <a:r>
              <a:rPr lang="en-US" dirty="0"/>
              <a:t>E.g., web viewers, embedding inside other applications like EMRs</a:t>
            </a:r>
          </a:p>
          <a:p>
            <a:pPr lvl="1"/>
            <a:r>
              <a:rPr lang="en-US" dirty="0"/>
              <a:t>Non-DICOM-centric applications</a:t>
            </a:r>
          </a:p>
          <a:p>
            <a:r>
              <a:rPr lang="en-US" dirty="0"/>
              <a:t>Networked workflows </a:t>
            </a:r>
          </a:p>
          <a:p>
            <a:pPr lvl="1"/>
            <a:r>
              <a:rPr lang="en-US" dirty="0"/>
              <a:t>E.g., remote or foreign storage where firewall or VPN traversal occurs</a:t>
            </a:r>
          </a:p>
          <a:p>
            <a:r>
              <a:rPr lang="en-US" dirty="0"/>
              <a:t>In IHE Profiles</a:t>
            </a:r>
          </a:p>
          <a:p>
            <a:pPr lvl="1"/>
            <a:r>
              <a:rPr lang="en-US" dirty="0"/>
              <a:t>Query and Retrieve in WIA (Web Image Access)</a:t>
            </a:r>
          </a:p>
          <a:p>
            <a:pPr lvl="1"/>
            <a:r>
              <a:rPr lang="en-US" dirty="0"/>
              <a:t>Store (STOW) in WIC (Web Image Capture)</a:t>
            </a:r>
          </a:p>
          <a:p>
            <a:pPr lvl="1"/>
            <a:r>
              <a:rPr lang="en-US" dirty="0"/>
              <a:t>UPS-RS in RRR-WF (Remote Reading Workflow) and AIW-I (AI Workflow for Imaging)</a:t>
            </a:r>
          </a:p>
        </p:txBody>
      </p:sp>
    </p:spTree>
    <p:extLst>
      <p:ext uri="{BB962C8B-B14F-4D97-AF65-F5344CB8AC3E}">
        <p14:creationId xmlns:p14="http://schemas.microsoft.com/office/powerpoint/2010/main" val="310473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6696" y="702156"/>
            <a:ext cx="9828186" cy="1013800"/>
          </a:xfrm>
        </p:spPr>
        <p:txBody>
          <a:bodyPr/>
          <a:lstStyle/>
          <a:p>
            <a:pPr lvl="0"/>
            <a:r>
              <a:rPr lang="en-US" dirty="0"/>
              <a:t>DICOMweb™ Services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309893"/>
              </p:ext>
            </p:extLst>
          </p:nvPr>
        </p:nvGraphicFramePr>
        <p:xfrm>
          <a:off x="581025" y="2597150"/>
          <a:ext cx="10244138" cy="319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45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49"/>
          <p:cNvSpPr>
            <a:spLocks noChangeArrowheads="1"/>
          </p:cNvSpPr>
          <p:nvPr/>
        </p:nvSpPr>
        <p:spPr bwMode="auto">
          <a:xfrm>
            <a:off x="6055552" y="3191724"/>
            <a:ext cx="2400300" cy="971549"/>
          </a:xfrm>
          <a:prstGeom prst="wedgeRoundRectCallout">
            <a:avLst>
              <a:gd name="adj1" fmla="val 14072"/>
              <a:gd name="adj2" fmla="val -104358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342900"/>
            <a:endParaRPr lang="en-US" altLang="en-US" sz="101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Query</a:t>
            </a:r>
            <a:r>
              <a:rPr lang="en-US" altLang="en-US" dirty="0"/>
              <a:t> (QIDO-RS)</a:t>
            </a:r>
          </a:p>
        </p:txBody>
      </p:sp>
      <p:graphicFrame>
        <p:nvGraphicFramePr>
          <p:cNvPr id="52258" name="Group 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843626"/>
              </p:ext>
            </p:extLst>
          </p:nvPr>
        </p:nvGraphicFramePr>
        <p:xfrm>
          <a:off x="6193829" y="3329524"/>
          <a:ext cx="2193390" cy="713992"/>
        </p:xfrm>
        <a:graphic>
          <a:graphicData uri="http://schemas.openxmlformats.org/drawingml/2006/table">
            <a:tbl>
              <a:tblPr/>
              <a:tblGrid>
                <a:gridCol w="731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2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</a:t>
                      </a:r>
                    </a:p>
                  </a:txBody>
                  <a:tcPr marL="34290" marR="3429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Link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12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Abdomen CT</a:t>
                      </a:r>
                    </a:p>
                  </a:txBody>
                  <a:tcPr marL="34290" marR="3429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Jan. 17, 2014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http://&lt;url&gt;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12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Chest CR</a:t>
                      </a:r>
                    </a:p>
                  </a:txBody>
                  <a:tcPr marL="34290" marR="3429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Mar. 23, 2015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http://&lt;url&gt;</a:t>
                      </a:r>
                    </a:p>
                  </a:txBody>
                  <a:tcPr marL="34290" marR="3429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231" name="Line 7"/>
          <p:cNvSpPr>
            <a:spLocks noChangeShapeType="1"/>
          </p:cNvSpPr>
          <p:nvPr/>
        </p:nvSpPr>
        <p:spPr bwMode="auto">
          <a:xfrm flipV="1">
            <a:off x="4675476" y="2534496"/>
            <a:ext cx="2494502" cy="1100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342900"/>
            <a:endParaRPr lang="en-US" sz="101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H="1">
            <a:off x="4716926" y="2663084"/>
            <a:ext cx="2495917" cy="11114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342900"/>
            <a:endParaRPr lang="en-US" sz="101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50" name="AutoShape 48"/>
          <p:cNvSpPr>
            <a:spLocks noChangeArrowheads="1"/>
          </p:cNvSpPr>
          <p:nvPr/>
        </p:nvSpPr>
        <p:spPr bwMode="auto">
          <a:xfrm>
            <a:off x="3811716" y="2577360"/>
            <a:ext cx="1157288" cy="531317"/>
          </a:xfrm>
          <a:prstGeom prst="wedgeRoundRectCallout">
            <a:avLst>
              <a:gd name="adj1" fmla="val -17653"/>
              <a:gd name="adj2" fmla="val 156120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342900"/>
            <a:r>
              <a:rPr lang="en-US" altLang="en-US" sz="1013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studies do you have for John Doe?</a:t>
            </a:r>
          </a:p>
        </p:txBody>
      </p:sp>
      <p:graphicFrame>
        <p:nvGraphicFramePr>
          <p:cNvPr id="9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971504"/>
              </p:ext>
            </p:extLst>
          </p:nvPr>
        </p:nvGraphicFramePr>
        <p:xfrm>
          <a:off x="7255702" y="1934422"/>
          <a:ext cx="5715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83412" imgH="745228" progId="Visio.Drawing.11">
                  <p:embed/>
                </p:oleObj>
              </mc:Choice>
              <mc:Fallback>
                <p:oleObj name="Visio" r:id="rId2" imgW="583412" imgH="745228" progId="Visio.Drawing.11">
                  <p:embed/>
                  <p:pic>
                    <p:nvPicPr>
                      <p:cNvPr id="92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5702" y="1934422"/>
                        <a:ext cx="5715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091363"/>
              </p:ext>
            </p:extLst>
          </p:nvPr>
        </p:nvGraphicFramePr>
        <p:xfrm>
          <a:off x="4229898" y="3606061"/>
          <a:ext cx="445578" cy="563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69919" imgH="534391" progId="Visio.Drawing.11">
                  <p:embed/>
                </p:oleObj>
              </mc:Choice>
              <mc:Fallback>
                <p:oleObj name="Visio" r:id="rId4" imgW="569919" imgH="534391" progId="Visio.Drawing.11">
                  <p:embed/>
                  <p:pic>
                    <p:nvPicPr>
                      <p:cNvPr id="92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898" y="3606061"/>
                        <a:ext cx="445578" cy="563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9" descr="doctor_assistan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933" y="3702127"/>
            <a:ext cx="536983" cy="71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8771" y="2433502"/>
            <a:ext cx="188432" cy="20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20168503">
            <a:off x="4510047" y="2918101"/>
            <a:ext cx="2705858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altLang="en-US" sz="675" dirty="0">
                <a:solidFill>
                  <a:srgbClr val="008080"/>
                </a:solidFill>
                <a:latin typeface="Courier New"/>
                <a:ea typeface="Calibri" panose="020F0502020204030204" pitchFamily="34" charset="0"/>
                <a:cs typeface="Courier New"/>
              </a:rPr>
              <a:t>GET http://server.com/studies/?00100010=DOE^JOHN</a:t>
            </a: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AB3298AB-3A1C-48D8-2F8D-FD90C50FC3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49900"/>
              </p:ext>
            </p:extLst>
          </p:nvPr>
        </p:nvGraphicFramePr>
        <p:xfrm>
          <a:off x="2055813" y="4559246"/>
          <a:ext cx="8229599" cy="131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959">
                  <a:extLst>
                    <a:ext uri="{9D8B030D-6E8A-4147-A177-3AD203B41FA5}">
                      <a16:colId xmlns:a16="http://schemas.microsoft.com/office/drawing/2014/main" val="3722359198"/>
                    </a:ext>
                  </a:extLst>
                </a:gridCol>
                <a:gridCol w="1641986">
                  <a:extLst>
                    <a:ext uri="{9D8B030D-6E8A-4147-A177-3AD203B41FA5}">
                      <a16:colId xmlns:a16="http://schemas.microsoft.com/office/drawing/2014/main" val="2004416939"/>
                    </a:ext>
                  </a:extLst>
                </a:gridCol>
                <a:gridCol w="4956654">
                  <a:extLst>
                    <a:ext uri="{9D8B030D-6E8A-4147-A177-3AD203B41FA5}">
                      <a16:colId xmlns:a16="http://schemas.microsoft.com/office/drawing/2014/main" val="4218335617"/>
                    </a:ext>
                  </a:extLst>
                </a:gridCol>
              </a:tblGrid>
              <a:tr h="21145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Value</a:t>
                      </a: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52979" marR="52979" marT="25718" marB="25718"/>
                </a:tc>
                <a:extLst>
                  <a:ext uri="{0D108BD9-81ED-4DB2-BD59-A6C34878D82A}">
                    <a16:rowId xmlns:a16="http://schemas.microsoft.com/office/drawing/2014/main" val="1242400022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{</a:t>
                      </a:r>
                      <a:r>
                        <a:rPr lang="en-US" sz="1100" dirty="0" err="1">
                          <a:latin typeface="Calibri" panose="020F0502020204030204" pitchFamily="34" charset="0"/>
                        </a:rPr>
                        <a:t>attributeID</a:t>
                      </a:r>
                      <a:r>
                        <a:rPr lang="en-US" sz="1100" dirty="0"/>
                        <a:t>}</a:t>
                      </a: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{value}</a:t>
                      </a: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Query matching on supplied value</a:t>
                      </a:r>
                    </a:p>
                  </a:txBody>
                  <a:tcPr marL="52979" marR="52979" marT="25718" marB="25718"/>
                </a:tc>
                <a:extLst>
                  <a:ext uri="{0D108BD9-81ED-4DB2-BD59-A6C34878D82A}">
                    <a16:rowId xmlns:a16="http://schemas.microsoft.com/office/drawing/2014/main" val="196493835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Calibri" panose="020F0502020204030204" pitchFamily="34" charset="0"/>
                        </a:rPr>
                        <a:t>includefield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{attribute} | all</a:t>
                      </a: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Include supplied DICOM header values in result</a:t>
                      </a:r>
                    </a:p>
                  </a:txBody>
                  <a:tcPr marL="52979" marR="52979" marT="25718" marB="25718"/>
                </a:tc>
                <a:extLst>
                  <a:ext uri="{0D108BD9-81ED-4DB2-BD59-A6C34878D82A}">
                    <a16:rowId xmlns:a16="http://schemas.microsoft.com/office/drawing/2014/main" val="1848957006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Calibri" panose="020F0502020204030204" pitchFamily="34" charset="0"/>
                        </a:rPr>
                        <a:t>fuzzymatching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true | false</a:t>
                      </a: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Whether query should use fuzzy matching</a:t>
                      </a:r>
                    </a:p>
                  </a:txBody>
                  <a:tcPr marL="52979" marR="52979" marT="25718" marB="25718"/>
                </a:tc>
                <a:extLst>
                  <a:ext uri="{0D108BD9-81ED-4DB2-BD59-A6C34878D82A}">
                    <a16:rowId xmlns:a16="http://schemas.microsoft.com/office/drawing/2014/main" val="202043354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limit</a:t>
                      </a: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{n}</a:t>
                      </a: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Return only {n} results</a:t>
                      </a:r>
                    </a:p>
                  </a:txBody>
                  <a:tcPr marL="52979" marR="52979" marT="25718" marB="25718"/>
                </a:tc>
                <a:extLst>
                  <a:ext uri="{0D108BD9-81ED-4DB2-BD59-A6C34878D82A}">
                    <a16:rowId xmlns:a16="http://schemas.microsoft.com/office/drawing/2014/main" val="2958547271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offset</a:t>
                      </a: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{n}</a:t>
                      </a:r>
                    </a:p>
                  </a:txBody>
                  <a:tcPr marL="52979" marR="52979" marT="25718" marB="25718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Skip {n} results</a:t>
                      </a:r>
                    </a:p>
                  </a:txBody>
                  <a:tcPr marL="52979" marR="52979" marT="25718" marB="25718"/>
                </a:tc>
                <a:extLst>
                  <a:ext uri="{0D108BD9-81ED-4DB2-BD59-A6C34878D82A}">
                    <a16:rowId xmlns:a16="http://schemas.microsoft.com/office/drawing/2014/main" val="35857359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C103633-D30F-28CC-B34B-FD2BB3E4AE3A}"/>
              </a:ext>
            </a:extLst>
          </p:cNvPr>
          <p:cNvSpPr txBox="1"/>
          <p:nvPr/>
        </p:nvSpPr>
        <p:spPr>
          <a:xfrm>
            <a:off x="3885370" y="5904916"/>
            <a:ext cx="4570482" cy="611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1013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E.g.:</a:t>
            </a:r>
          </a:p>
          <a:p>
            <a:pPr defTabSz="342900"/>
            <a:r>
              <a:rPr lang="en-US" sz="788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https://server/studies​?</a:t>
            </a:r>
            <a:r>
              <a:rPr lang="en-US" sz="788" dirty="0" err="1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PatientID</a:t>
            </a:r>
            <a:r>
              <a:rPr lang="en-US" sz="788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=12345678</a:t>
            </a:r>
          </a:p>
          <a:p>
            <a:pPr defTabSz="342900"/>
            <a:r>
              <a:rPr lang="en-US" sz="788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https://server/studies​?</a:t>
            </a:r>
            <a:r>
              <a:rPr lang="en-US" sz="788" dirty="0" err="1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PatientID</a:t>
            </a:r>
            <a:r>
              <a:rPr lang="en-US" sz="788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=12345678​&amp;StudyDate=20180101</a:t>
            </a:r>
          </a:p>
          <a:p>
            <a:pPr defTabSz="342900"/>
            <a:r>
              <a:rPr lang="en-US" sz="788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https://server/studies​?00100010=DOE*​&amp;00101002.00100020=12345678&amp;limit=25</a:t>
            </a:r>
          </a:p>
        </p:txBody>
      </p:sp>
    </p:spTree>
    <p:extLst>
      <p:ext uri="{BB962C8B-B14F-4D97-AF65-F5344CB8AC3E}">
        <p14:creationId xmlns:p14="http://schemas.microsoft.com/office/powerpoint/2010/main" val="13410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  <p:bldP spid="52231" grpId="0" animBg="1"/>
      <p:bldP spid="52233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 txBox="1">
            <a:spLocks/>
          </p:cNvSpPr>
          <p:nvPr/>
        </p:nvSpPr>
        <p:spPr>
          <a:xfrm>
            <a:off x="1618100" y="2167268"/>
            <a:ext cx="6334882" cy="2704396"/>
          </a:xfrm>
          <a:prstGeom prst="rect">
            <a:avLst/>
          </a:prstGeom>
        </p:spPr>
        <p:txBody>
          <a:bodyPr vert="horz" lIns="68562" tIns="34281" rIns="68562" bIns="3428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endParaRPr lang="en-US" altLang="en-US" sz="900" dirty="0">
              <a:solidFill>
                <a:prstClr val="black">
                  <a:lumMod val="65000"/>
                </a:prstClr>
              </a:solidFill>
              <a:latin typeface="Courier New" pitchFamily="49" charset="0"/>
              <a:cs typeface="Calibri" panose="020F0502020204030204" pitchFamily="34" charset="0"/>
            </a:endParaRPr>
          </a:p>
        </p:txBody>
      </p:sp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941832" y="378800"/>
            <a:ext cx="10085832" cy="928791"/>
          </a:xfrm>
        </p:spPr>
        <p:txBody>
          <a:bodyPr/>
          <a:lstStyle/>
          <a:p>
            <a:r>
              <a:rPr lang="en-US" dirty="0"/>
              <a:t>DICOMweb™ Structures</a:t>
            </a:r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0849F2-0B50-F97D-1E06-109DF8580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982" y="2109132"/>
            <a:ext cx="4837173" cy="363304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DicomAttribute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Tag="00080020" VR="DT" Keyword="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StudyDate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&lt;Value number="1"&gt;20130409&lt;/value&gt;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DicomAttribute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DicomAttribute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Tag="00080061" VR="CS" Keyword="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ModalitiesInStudy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&lt;Value number="1"&gt;CT&lt;/value&gt;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DicomAttribute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DicomAttribute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Tag="00100010" VR="PN" Keyword="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PatientName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PersonName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number="1"&gt;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SingleByte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FamilyName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&gt;Doe&lt;/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FamilyName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GivenName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&gt;John&lt;/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GivenName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PersonName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DicomAttribute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DicomAttribute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Tag="0020000D" VR="UI" Keyword="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StudyInstanceUID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&lt;Value number="1"&gt;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1.2.392.200036.9116.2.2.2.1762893313.1029997326.945873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&lt;/Value&gt;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DicomAttribute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97F40-8781-BA97-7D16-A09928A96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5" y="2109132"/>
            <a:ext cx="4837175" cy="363304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"00080020": {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"DT", "Value": ["20130409"]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"00080061": {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"CS", "Value": ["CT"]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},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"00100010": {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"PN", "Value": [ {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"Alphabetic": {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"Family": ["Doe"], "Given": ["John"]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}]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"0020000D": {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alt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</a:t>
            </a: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": "UI", "Value": [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"1.2.392.200036.9116.2.2.2.1762893313.1029997326.945873"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]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1176339" y="5121294"/>
            <a:ext cx="4036460" cy="403914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defTabSz="456010" fontAlgn="base">
              <a:spcBef>
                <a:spcPct val="0"/>
              </a:spcBef>
              <a:spcAft>
                <a:spcPct val="0"/>
              </a:spcAft>
            </a:pPr>
            <a:endParaRPr lang="en-US" altLang="en-US" sz="1050" dirty="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7980518" y="3590906"/>
            <a:ext cx="2055580" cy="514216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defTabSz="456010" fontAlgn="base">
              <a:spcBef>
                <a:spcPct val="0"/>
              </a:spcBef>
              <a:spcAft>
                <a:spcPct val="0"/>
              </a:spcAft>
            </a:pPr>
            <a:endParaRPr lang="en-US" altLang="en-US" sz="1050" dirty="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2330759" y="3811326"/>
            <a:ext cx="571352" cy="399946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defTabSz="456010" fontAlgn="base">
              <a:spcBef>
                <a:spcPct val="0"/>
              </a:spcBef>
              <a:spcAft>
                <a:spcPct val="0"/>
              </a:spcAft>
            </a:pPr>
            <a:endParaRPr lang="en-US" altLang="en-US" sz="1050" dirty="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2394805" y="5414203"/>
            <a:ext cx="952252" cy="50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60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99" dirty="0">
                <a:solidFill>
                  <a:srgbClr val="EEECE1">
                    <a:lumMod val="50000"/>
                  </a:srgb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XML</a:t>
            </a:r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6572920" y="2167269"/>
            <a:ext cx="3849479" cy="2761531"/>
          </a:xfrm>
          <a:prstGeom prst="rect">
            <a:avLst/>
          </a:prstGeom>
        </p:spPr>
        <p:txBody>
          <a:bodyPr vert="horz" lIns="68562" tIns="34281" rIns="68562" bIns="3428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  <a:buNone/>
            </a:pPr>
            <a:endParaRPr lang="en-US" altLang="en-US" sz="900" dirty="0">
              <a:solidFill>
                <a:prstClr val="black"/>
              </a:solidFill>
              <a:latin typeface="Courier New" pitchFamily="49" charset="0"/>
              <a:cs typeface="Calibri" panose="020F0502020204030204" pitchFamily="34" charset="0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8277271" y="2845538"/>
            <a:ext cx="260825" cy="261747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601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350" dirty="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6239555" y="4733883"/>
            <a:ext cx="4331170" cy="685622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601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350" dirty="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2246031" y="2940517"/>
            <a:ext cx="355670" cy="26663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601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350" dirty="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119578" y="5274940"/>
            <a:ext cx="1172003" cy="50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60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99" dirty="0">
                <a:solidFill>
                  <a:srgbClr val="EEECE1">
                    <a:lumMod val="50000"/>
                  </a:srgb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JSON</a:t>
            </a: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2279484" y="2235788"/>
            <a:ext cx="673901" cy="275837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defTabSz="456010" fontAlgn="base">
              <a:spcBef>
                <a:spcPct val="0"/>
              </a:spcBef>
              <a:spcAft>
                <a:spcPct val="0"/>
              </a:spcAft>
            </a:pPr>
            <a:endParaRPr lang="en-US" altLang="en-US" sz="1050" dirty="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8229295" y="2315312"/>
            <a:ext cx="857027" cy="27542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defTabSz="456010" fontAlgn="base">
              <a:spcBef>
                <a:spcPct val="0"/>
              </a:spcBef>
              <a:spcAft>
                <a:spcPct val="0"/>
              </a:spcAft>
            </a:pPr>
            <a:endParaRPr lang="en-US" altLang="en-US" sz="1050" dirty="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0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1371AA"/>
      </a:accent2>
      <a:accent3>
        <a:srgbClr val="60CBE7"/>
      </a:accent3>
      <a:accent4>
        <a:srgbClr val="EEEEEE"/>
      </a:accent4>
      <a:accent5>
        <a:srgbClr val="06847E"/>
      </a:accent5>
      <a:accent6>
        <a:srgbClr val="034E49"/>
      </a:accent6>
      <a:hlink>
        <a:srgbClr val="1371AA"/>
      </a:hlink>
      <a:folHlink>
        <a:srgbClr val="19325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e62e2e-62f1-4b88-8cf1-432aab3aa58f">
      <Terms xmlns="http://schemas.microsoft.com/office/infopath/2007/PartnerControls"/>
    </lcf76f155ced4ddcb4097134ff3c332f>
    <TaxCatchAll xmlns="486c1cc4-0cc5-42a3-a01e-b9e025673ab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B08A24BF07DA4D84C4DAE7E8DA25C9" ma:contentTypeVersion="17" ma:contentTypeDescription="Create a new document." ma:contentTypeScope="" ma:versionID="24f50b1e4abc046cebc89a1ea544de3e">
  <xsd:schema xmlns:xsd="http://www.w3.org/2001/XMLSchema" xmlns:xs="http://www.w3.org/2001/XMLSchema" xmlns:p="http://schemas.microsoft.com/office/2006/metadata/properties" xmlns:ns2="08e62e2e-62f1-4b88-8cf1-432aab3aa58f" xmlns:ns3="486c1cc4-0cc5-42a3-a01e-b9e025673abc" targetNamespace="http://schemas.microsoft.com/office/2006/metadata/properties" ma:root="true" ma:fieldsID="75d5b9cd3ffb84502ebb6b795fd23e04" ns2:_="" ns3:_="">
    <xsd:import namespace="08e62e2e-62f1-4b88-8cf1-432aab3aa58f"/>
    <xsd:import namespace="486c1cc4-0cc5-42a3-a01e-b9e025673a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62e2e-62f1-4b88-8cf1-432aab3aa5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926a90d-46de-4e11-973c-5c97377635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6c1cc4-0cc5-42a3-a01e-b9e025673a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e0a68c6-dd48-49e9-b8d8-4e421edbb73d}" ma:internalName="TaxCatchAll" ma:showField="CatchAllData" ma:web="486c1cc4-0cc5-42a3-a01e-b9e025673a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A93A0A-113A-4CDF-9F8C-65C2267DDB85}">
  <ds:schemaRefs>
    <ds:schemaRef ds:uri="http://schemas.microsoft.com/office/2006/metadata/properties"/>
    <ds:schemaRef ds:uri="http://schemas.microsoft.com/office/infopath/2007/PartnerControls"/>
    <ds:schemaRef ds:uri="08e62e2e-62f1-4b88-8cf1-432aab3aa58f"/>
    <ds:schemaRef ds:uri="486c1cc4-0cc5-42a3-a01e-b9e025673abc"/>
  </ds:schemaRefs>
</ds:datastoreItem>
</file>

<file path=customXml/itemProps2.xml><?xml version="1.0" encoding="utf-8"?>
<ds:datastoreItem xmlns:ds="http://schemas.openxmlformats.org/officeDocument/2006/customXml" ds:itemID="{AD1C35B5-C6BC-4DE0-AC0F-77C865045C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C458A4-A923-451D-B86F-D2FD276A9983}"/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1707</TotalTime>
  <Words>1294</Words>
  <Application>Microsoft Office PowerPoint</Application>
  <PresentationFormat>Custom</PresentationFormat>
  <Paragraphs>230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Courier New</vt:lpstr>
      <vt:lpstr>Gill Sans MT</vt:lpstr>
      <vt:lpstr>Segoe UI</vt:lpstr>
      <vt:lpstr>Wingdings</vt:lpstr>
      <vt:lpstr>Wingdings 2</vt:lpstr>
      <vt:lpstr>Dividend</vt:lpstr>
      <vt:lpstr>Visio</vt:lpstr>
      <vt:lpstr>DICOM Educational Conference Chennai, India</vt:lpstr>
      <vt:lpstr>Innovation with Integration and Interoperability</vt:lpstr>
      <vt:lpstr>Flexible Imaging Workflows</vt:lpstr>
      <vt:lpstr>Why Web Services for Healthcare</vt:lpstr>
      <vt:lpstr>DICOMweb: Medical Imaging on Web</vt:lpstr>
      <vt:lpstr>Examples of DICOMweb In Practice</vt:lpstr>
      <vt:lpstr>DICOMweb™ Services</vt:lpstr>
      <vt:lpstr>Query (QIDO-RS)</vt:lpstr>
      <vt:lpstr>DICOMweb™ Structures</vt:lpstr>
      <vt:lpstr>Query (QIDO-RS) on Postman</vt:lpstr>
      <vt:lpstr>Retrieve (WADO-RS)</vt:lpstr>
      <vt:lpstr>Media Types</vt:lpstr>
      <vt:lpstr>Postman: Retrieve Metadata</vt:lpstr>
      <vt:lpstr>Postman: Retrieve DICOM Part 10</vt:lpstr>
      <vt:lpstr>Store (STOW-RS)</vt:lpstr>
      <vt:lpstr>Tasks (UPS-RS)</vt:lpstr>
      <vt:lpstr>Sample DICOMweb Tools</vt:lpstr>
      <vt:lpstr>DICOMweb™ Cheatsheet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DICOM Educational Conference Brisbane, Australia</dc:title>
  <dc:creator>Lynn Lear</dc:creator>
  <cp:lastModifiedBy>Hull, Carolyn</cp:lastModifiedBy>
  <cp:revision>73</cp:revision>
  <cp:lastPrinted>2019-09-16T14:35:36Z</cp:lastPrinted>
  <dcterms:created xsi:type="dcterms:W3CDTF">2018-06-26T03:42:10Z</dcterms:created>
  <dcterms:modified xsi:type="dcterms:W3CDTF">2023-10-27T19:46:25Z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0x0101009CB08A24BF07DA4D84C4DAE7E8DA25C9</vt:lpwstr>
  </property>
</Properties>
</file>