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0" r:id="rId4"/>
  </p:sldMasterIdLst>
  <p:notesMasterIdLst>
    <p:notesMasterId r:id="rId38"/>
  </p:notesMasterIdLst>
  <p:sldIdLst>
    <p:sldId id="371" r:id="rId5"/>
    <p:sldId id="376" r:id="rId6"/>
    <p:sldId id="383" r:id="rId7"/>
    <p:sldId id="374" r:id="rId8"/>
    <p:sldId id="2142533262" r:id="rId9"/>
    <p:sldId id="2142533259" r:id="rId10"/>
    <p:sldId id="2142533260" r:id="rId11"/>
    <p:sldId id="2142533261" r:id="rId12"/>
    <p:sldId id="2142533258" r:id="rId13"/>
    <p:sldId id="382" r:id="rId14"/>
    <p:sldId id="12601" r:id="rId15"/>
    <p:sldId id="2142533263" r:id="rId16"/>
    <p:sldId id="2142533264" r:id="rId17"/>
    <p:sldId id="379" r:id="rId18"/>
    <p:sldId id="2142533269" r:id="rId19"/>
    <p:sldId id="375" r:id="rId20"/>
    <p:sldId id="2142533271" r:id="rId21"/>
    <p:sldId id="2142533270" r:id="rId22"/>
    <p:sldId id="2142533279" r:id="rId23"/>
    <p:sldId id="367" r:id="rId24"/>
    <p:sldId id="2142533272" r:id="rId25"/>
    <p:sldId id="2142533276" r:id="rId26"/>
    <p:sldId id="2142533278" r:id="rId27"/>
    <p:sldId id="12596" r:id="rId28"/>
    <p:sldId id="12614" r:id="rId29"/>
    <p:sldId id="12613" r:id="rId30"/>
    <p:sldId id="2142533274" r:id="rId31"/>
    <p:sldId id="2142533281" r:id="rId32"/>
    <p:sldId id="2142533291" r:id="rId33"/>
    <p:sldId id="2142533286" r:id="rId34"/>
    <p:sldId id="2142533283" r:id="rId35"/>
    <p:sldId id="2142533277" r:id="rId36"/>
    <p:sldId id="2142533284" r:id="rId37"/>
  </p:sldIdLst>
  <p:sldSz cx="12188825"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1BE7-E925-474F-8107-F3E36D035C51}">
          <p14:sldIdLst>
            <p14:sldId id="371"/>
            <p14:sldId id="376"/>
            <p14:sldId id="383"/>
            <p14:sldId id="374"/>
            <p14:sldId id="2142533262"/>
            <p14:sldId id="2142533259"/>
            <p14:sldId id="2142533260"/>
            <p14:sldId id="2142533261"/>
            <p14:sldId id="2142533258"/>
            <p14:sldId id="382"/>
            <p14:sldId id="12601"/>
            <p14:sldId id="2142533263"/>
            <p14:sldId id="2142533264"/>
            <p14:sldId id="379"/>
            <p14:sldId id="2142533269"/>
            <p14:sldId id="375"/>
            <p14:sldId id="2142533271"/>
            <p14:sldId id="2142533270"/>
            <p14:sldId id="2142533279"/>
            <p14:sldId id="367"/>
            <p14:sldId id="2142533272"/>
            <p14:sldId id="2142533276"/>
            <p14:sldId id="2142533278"/>
            <p14:sldId id="12596"/>
            <p14:sldId id="12614"/>
            <p14:sldId id="12613"/>
            <p14:sldId id="2142533274"/>
            <p14:sldId id="2142533281"/>
            <p14:sldId id="2142533291"/>
            <p14:sldId id="2142533286"/>
            <p14:sldId id="2142533283"/>
            <p14:sldId id="2142533277"/>
            <p14:sldId id="2142533284"/>
          </p14:sldIdLst>
        </p14:section>
      </p14:sectionLst>
    </p:ext>
    <p:ext uri="{EFAFB233-063F-42B5-8137-9DF3F51BA10A}">
      <p15:sldGuideLst xmlns:p15="http://schemas.microsoft.com/office/powerpoint/2012/main">
        <p15:guide id="1" orient="horz" pos="2136" userDrawn="1">
          <p15:clr>
            <a:srgbClr val="A4A3A4"/>
          </p15:clr>
        </p15:guide>
        <p15:guide id="2" pos="38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llman, Lisa" initials="SL" lastIdx="1" clrIdx="0">
    <p:extLst>
      <p:ext uri="{19B8F6BF-5375-455C-9EA6-DF929625EA0E}">
        <p15:presenceInfo xmlns:p15="http://schemas.microsoft.com/office/powerpoint/2012/main" userId="S::lspellman@dicomstandard.org::f400bef3-aa38-4a99-be18-8bcddfe451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50" autoAdjust="0"/>
  </p:normalViewPr>
  <p:slideViewPr>
    <p:cSldViewPr snapToGrid="0">
      <p:cViewPr varScale="1">
        <p:scale>
          <a:sx n="78" d="100"/>
          <a:sy n="78" d="100"/>
        </p:scale>
        <p:origin x="480" y="84"/>
      </p:cViewPr>
      <p:guideLst>
        <p:guide orient="horz" pos="2136"/>
        <p:guide pos="381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boneau, Nicholas T., M.S." userId="b611f23c-9ea3-4714-8a4d-de79b370ec17" providerId="ADAL" clId="{DA717094-0341-42D8-9CD9-EAD46C7FD70E}"/>
    <pc:docChg chg="delSld modSld delSection modSection">
      <pc:chgData name="Charboneau, Nicholas T., M.S." userId="b611f23c-9ea3-4714-8a4d-de79b370ec17" providerId="ADAL" clId="{DA717094-0341-42D8-9CD9-EAD46C7FD70E}" dt="2023-10-09T14:18:22.425" v="14" actId="20577"/>
      <pc:docMkLst>
        <pc:docMk/>
      </pc:docMkLst>
      <pc:sldChg chg="modNotesTx">
        <pc:chgData name="Charboneau, Nicholas T., M.S." userId="b611f23c-9ea3-4714-8a4d-de79b370ec17" providerId="ADAL" clId="{DA717094-0341-42D8-9CD9-EAD46C7FD70E}" dt="2023-10-03T19:23:56.571" v="5" actId="6549"/>
        <pc:sldMkLst>
          <pc:docMk/>
          <pc:sldMk cId="3878931651" sldId="374"/>
        </pc:sldMkLst>
      </pc:sldChg>
      <pc:sldChg chg="modNotesTx">
        <pc:chgData name="Charboneau, Nicholas T., M.S." userId="b611f23c-9ea3-4714-8a4d-de79b370ec17" providerId="ADAL" clId="{DA717094-0341-42D8-9CD9-EAD46C7FD70E}" dt="2023-10-03T19:24:19.734" v="6" actId="6549"/>
        <pc:sldMkLst>
          <pc:docMk/>
          <pc:sldMk cId="4106015183" sldId="375"/>
        </pc:sldMkLst>
      </pc:sldChg>
      <pc:sldChg chg="modNotesTx">
        <pc:chgData name="Charboneau, Nicholas T., M.S." userId="b611f23c-9ea3-4714-8a4d-de79b370ec17" providerId="ADAL" clId="{DA717094-0341-42D8-9CD9-EAD46C7FD70E}" dt="2023-10-03T19:23:41.002" v="3" actId="6549"/>
        <pc:sldMkLst>
          <pc:docMk/>
          <pc:sldMk cId="2864444819" sldId="376"/>
        </pc:sldMkLst>
      </pc:sldChg>
      <pc:sldChg chg="modNotesTx">
        <pc:chgData name="Charboneau, Nicholas T., M.S." userId="b611f23c-9ea3-4714-8a4d-de79b370ec17" providerId="ADAL" clId="{DA717094-0341-42D8-9CD9-EAD46C7FD70E}" dt="2023-10-03T19:23:47.154" v="4" actId="20577"/>
        <pc:sldMkLst>
          <pc:docMk/>
          <pc:sldMk cId="3597384041" sldId="383"/>
        </pc:sldMkLst>
      </pc:sldChg>
      <pc:sldChg chg="del">
        <pc:chgData name="Charboneau, Nicholas T., M.S." userId="b611f23c-9ea3-4714-8a4d-de79b370ec17" providerId="ADAL" clId="{DA717094-0341-42D8-9CD9-EAD46C7FD70E}" dt="2023-10-03T19:16:28.490" v="0" actId="47"/>
        <pc:sldMkLst>
          <pc:docMk/>
          <pc:sldMk cId="840244299" sldId="12603"/>
        </pc:sldMkLst>
      </pc:sldChg>
      <pc:sldChg chg="del">
        <pc:chgData name="Charboneau, Nicholas T., M.S." userId="b611f23c-9ea3-4714-8a4d-de79b370ec17" providerId="ADAL" clId="{DA717094-0341-42D8-9CD9-EAD46C7FD70E}" dt="2023-10-03T19:16:28.490" v="0" actId="47"/>
        <pc:sldMkLst>
          <pc:docMk/>
          <pc:sldMk cId="2100656032" sldId="12608"/>
        </pc:sldMkLst>
      </pc:sldChg>
      <pc:sldChg chg="del">
        <pc:chgData name="Charboneau, Nicholas T., M.S." userId="b611f23c-9ea3-4714-8a4d-de79b370ec17" providerId="ADAL" clId="{DA717094-0341-42D8-9CD9-EAD46C7FD70E}" dt="2023-10-03T19:16:28.490" v="0" actId="47"/>
        <pc:sldMkLst>
          <pc:docMk/>
          <pc:sldMk cId="982206005" sldId="12628"/>
        </pc:sldMkLst>
      </pc:sldChg>
      <pc:sldChg chg="del">
        <pc:chgData name="Charboneau, Nicholas T., M.S." userId="b611f23c-9ea3-4714-8a4d-de79b370ec17" providerId="ADAL" clId="{DA717094-0341-42D8-9CD9-EAD46C7FD70E}" dt="2023-10-03T19:16:28.490" v="0" actId="47"/>
        <pc:sldMkLst>
          <pc:docMk/>
          <pc:sldMk cId="1134314758" sldId="2142533265"/>
        </pc:sldMkLst>
      </pc:sldChg>
      <pc:sldChg chg="del">
        <pc:chgData name="Charboneau, Nicholas T., M.S." userId="b611f23c-9ea3-4714-8a4d-de79b370ec17" providerId="ADAL" clId="{DA717094-0341-42D8-9CD9-EAD46C7FD70E}" dt="2023-10-03T19:16:28.490" v="0" actId="47"/>
        <pc:sldMkLst>
          <pc:docMk/>
          <pc:sldMk cId="3589144166" sldId="2142533266"/>
        </pc:sldMkLst>
      </pc:sldChg>
      <pc:sldChg chg="del">
        <pc:chgData name="Charboneau, Nicholas T., M.S." userId="b611f23c-9ea3-4714-8a4d-de79b370ec17" providerId="ADAL" clId="{DA717094-0341-42D8-9CD9-EAD46C7FD70E}" dt="2023-10-03T19:16:28.490" v="0" actId="47"/>
        <pc:sldMkLst>
          <pc:docMk/>
          <pc:sldMk cId="3807688864" sldId="2142533267"/>
        </pc:sldMkLst>
      </pc:sldChg>
      <pc:sldChg chg="del">
        <pc:chgData name="Charboneau, Nicholas T., M.S." userId="b611f23c-9ea3-4714-8a4d-de79b370ec17" providerId="ADAL" clId="{DA717094-0341-42D8-9CD9-EAD46C7FD70E}" dt="2023-10-03T19:16:28.490" v="0" actId="47"/>
        <pc:sldMkLst>
          <pc:docMk/>
          <pc:sldMk cId="2639636376" sldId="2142533268"/>
        </pc:sldMkLst>
      </pc:sldChg>
      <pc:sldChg chg="modSp mod">
        <pc:chgData name="Charboneau, Nicholas T., M.S." userId="b611f23c-9ea3-4714-8a4d-de79b370ec17" providerId="ADAL" clId="{DA717094-0341-42D8-9CD9-EAD46C7FD70E}" dt="2023-10-09T14:18:22.425" v="14" actId="20577"/>
        <pc:sldMkLst>
          <pc:docMk/>
          <pc:sldMk cId="805045880" sldId="2142533276"/>
        </pc:sldMkLst>
        <pc:spChg chg="mod">
          <ac:chgData name="Charboneau, Nicholas T., M.S." userId="b611f23c-9ea3-4714-8a4d-de79b370ec17" providerId="ADAL" clId="{DA717094-0341-42D8-9CD9-EAD46C7FD70E}" dt="2023-10-09T14:18:22.425" v="14" actId="20577"/>
          <ac:spMkLst>
            <pc:docMk/>
            <pc:sldMk cId="805045880" sldId="2142533276"/>
            <ac:spMk id="58" creationId="{93CA3A4A-2CA0-6817-A3CC-5F61C4A70DB3}"/>
          </ac:spMkLst>
        </pc:spChg>
      </pc:sldChg>
      <pc:sldChg chg="del">
        <pc:chgData name="Charboneau, Nicholas T., M.S." userId="b611f23c-9ea3-4714-8a4d-de79b370ec17" providerId="ADAL" clId="{DA717094-0341-42D8-9CD9-EAD46C7FD70E}" dt="2023-10-03T19:16:28.490" v="0" actId="47"/>
        <pc:sldMkLst>
          <pc:docMk/>
          <pc:sldMk cId="3523293404" sldId="2142533280"/>
        </pc:sldMkLst>
      </pc:sldChg>
      <pc:sldChg chg="del">
        <pc:chgData name="Charboneau, Nicholas T., M.S." userId="b611f23c-9ea3-4714-8a4d-de79b370ec17" providerId="ADAL" clId="{DA717094-0341-42D8-9CD9-EAD46C7FD70E}" dt="2023-10-03T19:16:28.490" v="0" actId="47"/>
        <pc:sldMkLst>
          <pc:docMk/>
          <pc:sldMk cId="1559437315" sldId="2142533282"/>
        </pc:sldMkLst>
      </pc:sldChg>
      <pc:sldChg chg="modNotesTx">
        <pc:chgData name="Charboneau, Nicholas T., M.S." userId="b611f23c-9ea3-4714-8a4d-de79b370ec17" providerId="ADAL" clId="{DA717094-0341-42D8-9CD9-EAD46C7FD70E}" dt="2023-10-03T19:23:23.208" v="1" actId="6549"/>
        <pc:sldMkLst>
          <pc:docMk/>
          <pc:sldMk cId="1037840667" sldId="2142533284"/>
        </pc:sldMkLst>
      </pc:sldChg>
      <pc:sldChg chg="del">
        <pc:chgData name="Charboneau, Nicholas T., M.S." userId="b611f23c-9ea3-4714-8a4d-de79b370ec17" providerId="ADAL" clId="{DA717094-0341-42D8-9CD9-EAD46C7FD70E}" dt="2023-10-03T19:16:28.490" v="0" actId="47"/>
        <pc:sldMkLst>
          <pc:docMk/>
          <pc:sldMk cId="1847302334" sldId="2142533285"/>
        </pc:sldMkLst>
      </pc:sldChg>
      <pc:sldChg chg="del">
        <pc:chgData name="Charboneau, Nicholas T., M.S." userId="b611f23c-9ea3-4714-8a4d-de79b370ec17" providerId="ADAL" clId="{DA717094-0341-42D8-9CD9-EAD46C7FD70E}" dt="2023-10-03T19:16:28.490" v="0" actId="47"/>
        <pc:sldMkLst>
          <pc:docMk/>
          <pc:sldMk cId="4293721385" sldId="2142533287"/>
        </pc:sldMkLst>
      </pc:sldChg>
      <pc:sldChg chg="del">
        <pc:chgData name="Charboneau, Nicholas T., M.S." userId="b611f23c-9ea3-4714-8a4d-de79b370ec17" providerId="ADAL" clId="{DA717094-0341-42D8-9CD9-EAD46C7FD70E}" dt="2023-10-03T19:16:28.490" v="0" actId="47"/>
        <pc:sldMkLst>
          <pc:docMk/>
          <pc:sldMk cId="2369669706" sldId="2142533289"/>
        </pc:sldMkLst>
      </pc:sldChg>
      <pc:sldChg chg="del">
        <pc:chgData name="Charboneau, Nicholas T., M.S." userId="b611f23c-9ea3-4714-8a4d-de79b370ec17" providerId="ADAL" clId="{DA717094-0341-42D8-9CD9-EAD46C7FD70E}" dt="2023-10-03T19:16:28.490" v="0" actId="47"/>
        <pc:sldMkLst>
          <pc:docMk/>
          <pc:sldMk cId="3465591331" sldId="2142533290"/>
        </pc:sldMkLst>
      </pc:sldChg>
      <pc:sldMasterChg chg="delSldLayout">
        <pc:chgData name="Charboneau, Nicholas T., M.S." userId="b611f23c-9ea3-4714-8a4d-de79b370ec17" providerId="ADAL" clId="{DA717094-0341-42D8-9CD9-EAD46C7FD70E}" dt="2023-10-03T19:16:28.490" v="0" actId="47"/>
        <pc:sldMasterMkLst>
          <pc:docMk/>
          <pc:sldMasterMk cId="1506540409" sldId="2147483670"/>
        </pc:sldMasterMkLst>
        <pc:sldLayoutChg chg="del">
          <pc:chgData name="Charboneau, Nicholas T., M.S." userId="b611f23c-9ea3-4714-8a4d-de79b370ec17" providerId="ADAL" clId="{DA717094-0341-42D8-9CD9-EAD46C7FD70E}" dt="2023-10-03T19:16:28.490" v="0" actId="47"/>
          <pc:sldLayoutMkLst>
            <pc:docMk/>
            <pc:sldMasterMk cId="1506540409" sldId="2147483670"/>
            <pc:sldLayoutMk cId="1951429001"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5088" cy="464503"/>
          </a:xfrm>
          <a:prstGeom prst="rect">
            <a:avLst/>
          </a:prstGeom>
        </p:spPr>
        <p:txBody>
          <a:bodyPr vert="horz" lIns="93102" tIns="46551" rIns="93102" bIns="46551" rtlCol="0"/>
          <a:lstStyle>
            <a:lvl1pPr algn="l">
              <a:defRPr sz="1200"/>
            </a:lvl1pPr>
          </a:lstStyle>
          <a:p>
            <a:endParaRPr lang="en-US"/>
          </a:p>
        </p:txBody>
      </p:sp>
      <p:sp>
        <p:nvSpPr>
          <p:cNvPr id="3" name="Date Placeholder 2"/>
          <p:cNvSpPr>
            <a:spLocks noGrp="1"/>
          </p:cNvSpPr>
          <p:nvPr>
            <p:ph type="dt" idx="1"/>
          </p:nvPr>
        </p:nvSpPr>
        <p:spPr>
          <a:xfrm>
            <a:off x="3967342" y="0"/>
            <a:ext cx="3035088" cy="464503"/>
          </a:xfrm>
          <a:prstGeom prst="rect">
            <a:avLst/>
          </a:prstGeom>
        </p:spPr>
        <p:txBody>
          <a:bodyPr vert="horz" lIns="93102" tIns="46551" rIns="93102" bIns="46551" rtlCol="0"/>
          <a:lstStyle>
            <a:lvl1pPr algn="r">
              <a:defRPr sz="1200"/>
            </a:lvl1pPr>
          </a:lstStyle>
          <a:p>
            <a:fld id="{DE547E28-C941-4276-9EAF-0853162F5EE1}" type="datetimeFigureOut">
              <a:rPr lang="en-US" smtClean="0"/>
              <a:t>10/9/2023</a:t>
            </a:fld>
            <a:endParaRPr lang="en-US"/>
          </a:p>
        </p:txBody>
      </p:sp>
      <p:sp>
        <p:nvSpPr>
          <p:cNvPr id="4" name="Slide Image Placeholder 3"/>
          <p:cNvSpPr>
            <a:spLocks noGrp="1" noRot="1" noChangeAspect="1"/>
          </p:cNvSpPr>
          <p:nvPr>
            <p:ph type="sldImg" idx="2"/>
          </p:nvPr>
        </p:nvSpPr>
        <p:spPr>
          <a:xfrm>
            <a:off x="406400" y="696913"/>
            <a:ext cx="6191250" cy="3482975"/>
          </a:xfrm>
          <a:prstGeom prst="rect">
            <a:avLst/>
          </a:prstGeom>
          <a:noFill/>
          <a:ln w="12700">
            <a:solidFill>
              <a:prstClr val="black"/>
            </a:solidFill>
          </a:ln>
        </p:spPr>
        <p:txBody>
          <a:bodyPr vert="horz" lIns="93102" tIns="46551" rIns="93102" bIns="46551" rtlCol="0" anchor="ctr"/>
          <a:lstStyle/>
          <a:p>
            <a:endParaRPr lang="en-US"/>
          </a:p>
        </p:txBody>
      </p:sp>
      <p:sp>
        <p:nvSpPr>
          <p:cNvPr id="5" name="Notes Placeholder 4"/>
          <p:cNvSpPr>
            <a:spLocks noGrp="1"/>
          </p:cNvSpPr>
          <p:nvPr>
            <p:ph type="body" sz="quarter" idx="3"/>
          </p:nvPr>
        </p:nvSpPr>
        <p:spPr>
          <a:xfrm>
            <a:off x="700406" y="4412774"/>
            <a:ext cx="5603240" cy="4180523"/>
          </a:xfrm>
          <a:prstGeom prst="rect">
            <a:avLst/>
          </a:prstGeom>
        </p:spPr>
        <p:txBody>
          <a:bodyPr vert="horz" lIns="93102" tIns="46551" rIns="93102" bIns="465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3935"/>
            <a:ext cx="3035088" cy="464503"/>
          </a:xfrm>
          <a:prstGeom prst="rect">
            <a:avLst/>
          </a:prstGeom>
        </p:spPr>
        <p:txBody>
          <a:bodyPr vert="horz" lIns="93102" tIns="46551" rIns="93102" bIns="46551" rtlCol="0" anchor="b"/>
          <a:lstStyle>
            <a:lvl1pPr algn="l">
              <a:defRPr sz="1200"/>
            </a:lvl1pPr>
          </a:lstStyle>
          <a:p>
            <a:endParaRPr lang="en-US"/>
          </a:p>
        </p:txBody>
      </p:sp>
      <p:sp>
        <p:nvSpPr>
          <p:cNvPr id="7" name="Slide Number Placeholder 6"/>
          <p:cNvSpPr>
            <a:spLocks noGrp="1"/>
          </p:cNvSpPr>
          <p:nvPr>
            <p:ph type="sldNum" sz="quarter" idx="5"/>
          </p:nvPr>
        </p:nvSpPr>
        <p:spPr>
          <a:xfrm>
            <a:off x="3967342" y="8823935"/>
            <a:ext cx="3035088" cy="464503"/>
          </a:xfrm>
          <a:prstGeom prst="rect">
            <a:avLst/>
          </a:prstGeom>
        </p:spPr>
        <p:txBody>
          <a:bodyPr vert="horz" lIns="93102" tIns="46551" rIns="93102" bIns="46551" rtlCol="0" anchor="b"/>
          <a:lstStyle>
            <a:lvl1pPr algn="r">
              <a:defRPr sz="1200"/>
            </a:lvl1pPr>
          </a:lstStyle>
          <a:p>
            <a:fld id="{08FF5BA8-4C89-4EFA-A315-B6DF9621566D}" type="slidenum">
              <a:rPr lang="en-US" smtClean="0"/>
              <a:t>‹#›</a:t>
            </a:fld>
            <a:endParaRPr lang="en-US"/>
          </a:p>
        </p:txBody>
      </p:sp>
    </p:spTree>
    <p:extLst>
      <p:ext uri="{BB962C8B-B14F-4D97-AF65-F5344CB8AC3E}">
        <p14:creationId xmlns:p14="http://schemas.microsoft.com/office/powerpoint/2010/main" val="285702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1</a:t>
            </a:fld>
            <a:endParaRPr lang="en-US"/>
          </a:p>
        </p:txBody>
      </p:sp>
    </p:spTree>
    <p:extLst>
      <p:ext uri="{BB962C8B-B14F-4D97-AF65-F5344CB8AC3E}">
        <p14:creationId xmlns:p14="http://schemas.microsoft.com/office/powerpoint/2010/main" val="205703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127750" cy="3448050"/>
          </a:xfrm>
        </p:spPr>
      </p:sp>
      <p:sp>
        <p:nvSpPr>
          <p:cNvPr id="3" name="Notes Placeholder 2"/>
          <p:cNvSpPr>
            <a:spLocks noGrp="1"/>
          </p:cNvSpPr>
          <p:nvPr>
            <p:ph type="body" idx="1"/>
          </p:nvPr>
        </p:nvSpPr>
        <p:spPr/>
        <p:txBody>
          <a:bodyPr/>
          <a:lstStyle/>
          <a:p>
            <a:r>
              <a:rPr lang="en-US" u="none"/>
              <a:t>Looking back on the major milestones in medical imaging we see an incredible amount of innovation and growth of an industry.</a:t>
            </a:r>
          </a:p>
          <a:p>
            <a:endParaRPr lang="en-US" u="none"/>
          </a:p>
          <a:p>
            <a:r>
              <a:rPr lang="en-US" u="none"/>
              <a:t>1990s</a:t>
            </a:r>
          </a:p>
          <a:p>
            <a:endParaRPr lang="en-US" u="none"/>
          </a:p>
          <a:p>
            <a:r>
              <a:rPr lang="en-US" u="none"/>
              <a:t>2000s</a:t>
            </a:r>
          </a:p>
          <a:p>
            <a:endParaRPr lang="en-US" u="none"/>
          </a:p>
          <a:p>
            <a:r>
              <a:rPr lang="en-US" u="none"/>
              <a:t>2010s</a:t>
            </a:r>
          </a:p>
          <a:p>
            <a:endParaRPr lang="en-US" u="none"/>
          </a:p>
          <a:p>
            <a:r>
              <a:rPr lang="en-US" u="none"/>
              <a:t>2019 was the last time the DICOM standard meeting was held, and VNAs and Enterprise Imaging platforms were becoming more common and mature.</a:t>
            </a:r>
          </a:p>
          <a:p>
            <a:endParaRPr lang="en-US" u="none"/>
          </a:p>
          <a:p>
            <a:r>
              <a:rPr lang="en-US" u="none"/>
              <a:t>Four years later we see a number of emerging areas that will play a key role in transformative care using medical imaging technologies.</a:t>
            </a:r>
          </a:p>
          <a:p>
            <a:endParaRPr lang="en-US"/>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10</a:t>
            </a:fld>
            <a:endParaRPr lang="en-US"/>
          </a:p>
        </p:txBody>
      </p:sp>
    </p:spTree>
    <p:extLst>
      <p:ext uri="{BB962C8B-B14F-4D97-AF65-F5344CB8AC3E}">
        <p14:creationId xmlns:p14="http://schemas.microsoft.com/office/powerpoint/2010/main" val="412698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 </a:t>
            </a:r>
            <a:r>
              <a:rPr lang="en-US"/>
              <a:t>This slide has animation</a:t>
            </a:r>
          </a:p>
          <a:p>
            <a:endParaRPr lang="en-US"/>
          </a:p>
          <a:p>
            <a:endParaRPr lang="en-US"/>
          </a:p>
          <a:p>
            <a:r>
              <a:rPr lang="en-US"/>
              <a:t>The Vendor Neutral Archive is the central role in an imaging ecosystem.</a:t>
            </a:r>
          </a:p>
          <a:p>
            <a:endParaRPr lang="en-US"/>
          </a:p>
          <a:p>
            <a:r>
              <a:rPr lang="en-US"/>
              <a:t>It supports image creators ranging from well established image producing departments such as Radiology and Cardiology</a:t>
            </a:r>
          </a:p>
          <a:p>
            <a:endParaRPr lang="en-US"/>
          </a:p>
          <a:p>
            <a:r>
              <a:rPr lang="en-US"/>
              <a:t>To more recent medical imaging producers such as GI department Procedural Photos/Video, and Dermatology’s use of Medical Photos</a:t>
            </a:r>
          </a:p>
          <a:p>
            <a:endParaRPr lang="en-US"/>
          </a:p>
          <a:p>
            <a:r>
              <a:rPr lang="en-US"/>
              <a:t>The VNA connects the imaging world to other parts of the ecosystem.  </a:t>
            </a:r>
          </a:p>
          <a:p>
            <a:r>
              <a:rPr lang="en-US"/>
              <a:t>AI applications, research groups, and post-processing applications use the VNA as the primary system to access medical imaging data.</a:t>
            </a:r>
          </a:p>
          <a:p>
            <a:endParaRPr lang="en-US"/>
          </a:p>
          <a:p>
            <a:r>
              <a:rPr lang="en-US"/>
              <a:t>The Electronic Health Record can become “image enabled” by interacting with the VNA to become aware of imaging data for patients and linking the related metadata with the rest of the patient record.</a:t>
            </a:r>
          </a:p>
          <a:p>
            <a:endParaRPr lang="en-US"/>
          </a:p>
          <a:p>
            <a:r>
              <a:rPr lang="en-US"/>
              <a:t>The VNA also has connections outside of the primary healthcare facility through Health Data Exchanges and more recently specialized cloud integrations.</a:t>
            </a:r>
          </a:p>
          <a:p>
            <a:endParaRPr lang="en-US"/>
          </a:p>
          <a:p>
            <a:r>
              <a:rPr lang="en-US"/>
              <a:t>This imaging ecosystem would not be possible without the participants adhering to a common way to interact with each other.</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11</a:t>
            </a:fld>
            <a:endParaRPr lang="en-US"/>
          </a:p>
        </p:txBody>
      </p:sp>
    </p:spTree>
    <p:extLst>
      <p:ext uri="{BB962C8B-B14F-4D97-AF65-F5344CB8AC3E}">
        <p14:creationId xmlns:p14="http://schemas.microsoft.com/office/powerpoint/2010/main" val="295933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enabling factor allowing all these participants to work with the VNA is the use of standards.</a:t>
            </a:r>
          </a:p>
          <a:p>
            <a:endParaRPr lang="en-US"/>
          </a:p>
          <a:p>
            <a:r>
              <a:rPr lang="en-US"/>
              <a:t>Rich adoption of standards like DICOM and HL7 greatly improves the use of imaging as a major institutional platform to provide the necessary information and data to individuals and applications.   </a:t>
            </a:r>
          </a:p>
        </p:txBody>
      </p:sp>
      <p:sp>
        <p:nvSpPr>
          <p:cNvPr id="4" name="Slide Number Placeholder 3"/>
          <p:cNvSpPr>
            <a:spLocks noGrp="1"/>
          </p:cNvSpPr>
          <p:nvPr>
            <p:ph type="sldNum" sz="quarter" idx="5"/>
          </p:nvPr>
        </p:nvSpPr>
        <p:spPr/>
        <p:txBody>
          <a:bodyPr/>
          <a:lstStyle/>
          <a:p>
            <a:fld id="{08FF5BA8-4C89-4EFA-A315-B6DF9621566D}" type="slidenum">
              <a:rPr lang="en-US" smtClean="0"/>
              <a:t>12</a:t>
            </a:fld>
            <a:endParaRPr lang="en-US"/>
          </a:p>
        </p:txBody>
      </p:sp>
    </p:spTree>
    <p:extLst>
      <p:ext uri="{BB962C8B-B14F-4D97-AF65-F5344CB8AC3E}">
        <p14:creationId xmlns:p14="http://schemas.microsoft.com/office/powerpoint/2010/main" val="1987806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some practical considerations</a:t>
            </a:r>
          </a:p>
        </p:txBody>
      </p:sp>
      <p:sp>
        <p:nvSpPr>
          <p:cNvPr id="4" name="Slide Number Placeholder 3"/>
          <p:cNvSpPr>
            <a:spLocks noGrp="1"/>
          </p:cNvSpPr>
          <p:nvPr>
            <p:ph type="sldNum" sz="quarter" idx="5"/>
          </p:nvPr>
        </p:nvSpPr>
        <p:spPr/>
        <p:txBody>
          <a:bodyPr/>
          <a:lstStyle/>
          <a:p>
            <a:fld id="{08FF5BA8-4C89-4EFA-A315-B6DF9621566D}" type="slidenum">
              <a:rPr lang="en-US" smtClean="0"/>
              <a:t>13</a:t>
            </a:fld>
            <a:endParaRPr lang="en-US"/>
          </a:p>
        </p:txBody>
      </p:sp>
    </p:spTree>
    <p:extLst>
      <p:ext uri="{BB962C8B-B14F-4D97-AF65-F5344CB8AC3E}">
        <p14:creationId xmlns:p14="http://schemas.microsoft.com/office/powerpoint/2010/main" val="385895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127750" cy="3448050"/>
          </a:xfrm>
        </p:spPr>
      </p:sp>
      <p:sp>
        <p:nvSpPr>
          <p:cNvPr id="3" name="Notes Placeholder 2"/>
          <p:cNvSpPr>
            <a:spLocks noGrp="1"/>
          </p:cNvSpPr>
          <p:nvPr>
            <p:ph type="body" idx="1"/>
          </p:nvPr>
        </p:nvSpPr>
        <p:spPr/>
        <p:txBody>
          <a:bodyPr/>
          <a:lstStyle/>
          <a:p>
            <a:r>
              <a:rPr lang="en-US"/>
              <a:t>Organizations can use four foundations for success as guiding principles to support launching their first Enterprise Imaging environment as well as adapting to advances in technology and standards.</a:t>
            </a:r>
          </a:p>
          <a:p>
            <a:endParaRPr lang="en-US"/>
          </a:p>
          <a:p>
            <a:pPr marL="230109" indent="-230109">
              <a:buFont typeface="+mj-lt"/>
              <a:buAutoNum type="arabicPeriod"/>
            </a:pPr>
            <a:r>
              <a:rPr lang="en-US"/>
              <a:t>Defying enterprise imaging strategy and core services provide</a:t>
            </a:r>
          </a:p>
          <a:p>
            <a:pPr marL="230109" indent="-230109">
              <a:buFont typeface="+mj-lt"/>
              <a:buAutoNum type="arabicPeriod"/>
            </a:pPr>
            <a:r>
              <a:rPr lang="en-US"/>
              <a:t>Establish effective governance for strategy implementation</a:t>
            </a:r>
          </a:p>
          <a:p>
            <a:pPr marL="230109" indent="-230109">
              <a:buFont typeface="+mj-lt"/>
              <a:buAutoNum type="arabicPeriod"/>
            </a:pPr>
            <a:r>
              <a:rPr lang="en-US"/>
              <a:t>Create an enterprise imaging platform to provide the core services</a:t>
            </a:r>
          </a:p>
          <a:p>
            <a:pPr marL="230109" indent="-230109">
              <a:buFont typeface="+mj-lt"/>
              <a:buAutoNum type="arabicPeriod"/>
            </a:pPr>
            <a:r>
              <a:rPr lang="en-US"/>
              <a:t>Work with departments to integrate their devices and applications</a:t>
            </a:r>
          </a:p>
          <a:p>
            <a:pPr marL="690326" lvl="1" indent="-230109">
              <a:buFont typeface="+mj-lt"/>
              <a:buAutoNum type="arabicPeriod"/>
            </a:pPr>
            <a:r>
              <a:rPr lang="en-US"/>
              <a:t>Group into patterns</a:t>
            </a:r>
          </a:p>
        </p:txBody>
      </p:sp>
      <p:sp>
        <p:nvSpPr>
          <p:cNvPr id="4" name="Slide Number Placeholder 3"/>
          <p:cNvSpPr>
            <a:spLocks noGrp="1"/>
          </p:cNvSpPr>
          <p:nvPr>
            <p:ph type="sldNum" sz="quarter" idx="5"/>
          </p:nvPr>
        </p:nvSpPr>
        <p:spPr/>
        <p:txBody>
          <a:bodyPr/>
          <a:lstStyle/>
          <a:p>
            <a:fld id="{08FF5BA8-4C89-4EFA-A315-B6DF9621566D}" type="slidenum">
              <a:rPr lang="en-US" smtClean="0"/>
              <a:t>14</a:t>
            </a:fld>
            <a:endParaRPr lang="en-US"/>
          </a:p>
        </p:txBody>
      </p:sp>
    </p:spTree>
    <p:extLst>
      <p:ext uri="{BB962C8B-B14F-4D97-AF65-F5344CB8AC3E}">
        <p14:creationId xmlns:p14="http://schemas.microsoft.com/office/powerpoint/2010/main" val="3137210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Applying the foundations for success and deciding on the VNA architecture provides the necessary information to successfully implement a VNA and Enterprise Imaging Platform for your organization.</a:t>
            </a:r>
          </a:p>
          <a:p>
            <a:endParaRPr lang="en-US"/>
          </a:p>
          <a:p>
            <a:r>
              <a:rPr lang="en-US"/>
              <a:t>Morph transition</a:t>
            </a:r>
          </a:p>
          <a:p>
            <a:endParaRPr lang="en-US"/>
          </a:p>
          <a:p>
            <a:r>
              <a:rPr lang="en-US"/>
              <a:t>Here is the VNA Implementation jointly developed by Mayo and our VNA vendor.</a:t>
            </a:r>
          </a:p>
        </p:txBody>
      </p:sp>
      <p:sp>
        <p:nvSpPr>
          <p:cNvPr id="4" name="Slide Number Placeholder 3"/>
          <p:cNvSpPr>
            <a:spLocks noGrp="1"/>
          </p:cNvSpPr>
          <p:nvPr>
            <p:ph type="sldNum" sz="quarter" idx="5"/>
          </p:nvPr>
        </p:nvSpPr>
        <p:spPr/>
        <p:txBody>
          <a:bodyPr/>
          <a:lstStyle/>
          <a:p>
            <a:fld id="{08FF5BA8-4C89-4EFA-A315-B6DF9621566D}" type="slidenum">
              <a:rPr lang="en-US" smtClean="0"/>
              <a:t>15</a:t>
            </a:fld>
            <a:endParaRPr lang="en-US"/>
          </a:p>
        </p:txBody>
      </p:sp>
    </p:spTree>
    <p:extLst>
      <p:ext uri="{BB962C8B-B14F-4D97-AF65-F5344CB8AC3E}">
        <p14:creationId xmlns:p14="http://schemas.microsoft.com/office/powerpoint/2010/main" val="110518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127750" cy="3448050"/>
          </a:xfrm>
        </p:spPr>
      </p:sp>
      <p:sp>
        <p:nvSpPr>
          <p:cNvPr id="3" name="Notes Placeholder 2"/>
          <p:cNvSpPr>
            <a:spLocks noGrp="1"/>
          </p:cNvSpPr>
          <p:nvPr>
            <p:ph type="body" idx="1"/>
          </p:nvPr>
        </p:nvSpPr>
        <p:spPr/>
        <p:txBody>
          <a:bodyPr/>
          <a:lstStyle/>
          <a:p>
            <a:pPr defTabSz="920435">
              <a:defRPr/>
            </a:pPr>
            <a:r>
              <a:rPr lang="en-US" b="1" dirty="0"/>
              <a:t>Note; This slide has animation</a:t>
            </a:r>
          </a:p>
          <a:p>
            <a:pPr defTabSz="920435">
              <a:defRPr/>
            </a:pPr>
            <a:endParaRPr lang="en-US" dirty="0"/>
          </a:p>
          <a:p>
            <a:pPr defTabSz="920435">
              <a:defRPr/>
            </a:pPr>
            <a:r>
              <a:rPr lang="en-US" dirty="0"/>
              <a:t>Here is the VNA Implementation jointly developed by Mayo and our VNA vendor.</a:t>
            </a:r>
          </a:p>
          <a:p>
            <a:pPr defTabSz="920435">
              <a:defRPr/>
            </a:pPr>
            <a:endParaRPr lang="en-US" dirty="0"/>
          </a:p>
          <a:p>
            <a:pPr defTabSz="920435">
              <a:defRPr/>
            </a:pPr>
            <a:r>
              <a:rPr lang="en-US" dirty="0"/>
              <a:t>It has grown from one department in 2003 into an enterprise-wide platform used by all of our facilities and over 80 individual departments.</a:t>
            </a:r>
          </a:p>
          <a:p>
            <a:endParaRPr lang="en-US" dirty="0"/>
          </a:p>
          <a:p>
            <a:r>
              <a:rPr lang="en-US" dirty="0"/>
              <a:t>Mayo has evolved this architecture over the years to respond to growing business requirements and improvements in technology and the DICOM standard.  </a:t>
            </a:r>
          </a:p>
          <a:p>
            <a:endParaRPr lang="en-US" dirty="0"/>
          </a:p>
          <a:p>
            <a:r>
              <a:rPr lang="en-US" b="1" dirty="0"/>
              <a:t>We are now seeing emerging areas of enterprise imaging that require some adjustments to our architecture to fully support the demand and advancing technologies.</a:t>
            </a:r>
          </a:p>
          <a:p>
            <a:endParaRPr lang="en-US" b="1" dirty="0"/>
          </a:p>
          <a:p>
            <a:endParaRPr lang="en-US" b="1" dirty="0"/>
          </a:p>
        </p:txBody>
      </p:sp>
      <p:sp>
        <p:nvSpPr>
          <p:cNvPr id="4" name="Slide Number Placeholder 3"/>
          <p:cNvSpPr>
            <a:spLocks noGrp="1"/>
          </p:cNvSpPr>
          <p:nvPr>
            <p:ph type="sldNum" sz="quarter" idx="5"/>
          </p:nvPr>
        </p:nvSpPr>
        <p:spPr/>
        <p:txBody>
          <a:bodyPr/>
          <a:lstStyle/>
          <a:p>
            <a:fld id="{08FF5BA8-4C89-4EFA-A315-B6DF9621566D}" type="slidenum">
              <a:rPr lang="en-US" smtClean="0"/>
              <a:t>16</a:t>
            </a:fld>
            <a:endParaRPr lang="en-US"/>
          </a:p>
        </p:txBody>
      </p:sp>
    </p:spTree>
    <p:extLst>
      <p:ext uri="{BB962C8B-B14F-4D97-AF65-F5344CB8AC3E}">
        <p14:creationId xmlns:p14="http://schemas.microsoft.com/office/powerpoint/2010/main" val="232599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a:t>We will now take a closer look at these emerging areas and explore the changes to our architecture.</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17</a:t>
            </a:fld>
            <a:endParaRPr lang="en-US"/>
          </a:p>
        </p:txBody>
      </p:sp>
    </p:spTree>
    <p:extLst>
      <p:ext uri="{BB962C8B-B14F-4D97-AF65-F5344CB8AC3E}">
        <p14:creationId xmlns:p14="http://schemas.microsoft.com/office/powerpoint/2010/main" val="3680130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a:t>These include:</a:t>
            </a:r>
          </a:p>
          <a:p>
            <a:pPr defTabSz="920435">
              <a:defRPr/>
            </a:pPr>
            <a:endParaRPr lang="en-US"/>
          </a:p>
          <a:p>
            <a:pPr defTabSz="920435">
              <a:defRPr/>
            </a:pPr>
            <a:r>
              <a:rPr lang="en-US"/>
              <a:t>Cloud Integrations</a:t>
            </a:r>
          </a:p>
          <a:p>
            <a:pPr marL="172582" indent="-172582" defTabSz="920435">
              <a:buFontTx/>
              <a:buChar char="-"/>
              <a:defRPr/>
            </a:pPr>
            <a:r>
              <a:rPr lang="en-US"/>
              <a:t>Moving beyond applications running in the cloud</a:t>
            </a:r>
          </a:p>
          <a:p>
            <a:pPr marL="172582" indent="-172582" defTabSz="920435">
              <a:buFontTx/>
              <a:buChar char="-"/>
              <a:defRPr/>
            </a:pPr>
            <a:r>
              <a:rPr lang="en-US"/>
              <a:t>Integrated into workflow and optimizing performance and costs</a:t>
            </a:r>
          </a:p>
          <a:p>
            <a:pPr defTabSz="920435">
              <a:defRPr/>
            </a:pPr>
            <a:endParaRPr lang="en-US"/>
          </a:p>
          <a:p>
            <a:pPr defTabSz="920435">
              <a:defRPr/>
            </a:pPr>
            <a:r>
              <a:rPr lang="en-US"/>
              <a:t>Digital Pathology </a:t>
            </a:r>
          </a:p>
          <a:p>
            <a:pPr marL="172582" indent="-172582" defTabSz="920435">
              <a:buFontTx/>
              <a:buChar char="-"/>
              <a:defRPr/>
            </a:pPr>
            <a:r>
              <a:rPr lang="en-US"/>
              <a:t>A brand new department to clinical digital imaging</a:t>
            </a:r>
          </a:p>
          <a:p>
            <a:pPr marL="172582" indent="-172582" defTabSz="920435">
              <a:buFontTx/>
              <a:buChar char="-"/>
              <a:defRPr/>
            </a:pPr>
            <a:r>
              <a:rPr lang="en-US"/>
              <a:t>Enormous storage requirements</a:t>
            </a:r>
          </a:p>
          <a:p>
            <a:pPr marL="172582" indent="-172582" defTabSz="920435">
              <a:buFontTx/>
              <a:buChar char="-"/>
              <a:defRPr/>
            </a:pPr>
            <a:r>
              <a:rPr lang="en-US"/>
              <a:t>Less standardization among vendors</a:t>
            </a:r>
          </a:p>
          <a:p>
            <a:pPr marL="172582" indent="-172582" defTabSz="920435">
              <a:buFontTx/>
              <a:buChar char="-"/>
              <a:defRPr/>
            </a:pPr>
            <a:endParaRPr lang="en-US"/>
          </a:p>
          <a:p>
            <a:pPr defTabSz="920435">
              <a:defRPr/>
            </a:pPr>
            <a:r>
              <a:rPr lang="en-US"/>
              <a:t>Longitudinal Patient Record (LPR)</a:t>
            </a:r>
          </a:p>
          <a:p>
            <a:pPr marL="172582" indent="-172582">
              <a:buFontTx/>
              <a:buChar char="-"/>
            </a:pPr>
            <a:r>
              <a:rPr lang="en-US"/>
              <a:t>The LPR is a single complete patient record that combines data from a variety of sources throughout the healthcare system.  This includes text and clinical media data such as images, audio, and video.</a:t>
            </a:r>
          </a:p>
          <a:p>
            <a:pPr marL="172582" indent="-172582">
              <a:buFontTx/>
              <a:buChar char="-"/>
            </a:pPr>
            <a:r>
              <a:rPr lang="en-US"/>
              <a:t>Opportunities for applications to see the whole story of a patient through one pane of glass</a:t>
            </a:r>
          </a:p>
          <a:p>
            <a:pPr marL="172582" indent="-172582">
              <a:buFontTx/>
              <a:buChar char="-"/>
            </a:pPr>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18</a:t>
            </a:fld>
            <a:endParaRPr lang="en-US"/>
          </a:p>
        </p:txBody>
      </p:sp>
    </p:spTree>
    <p:extLst>
      <p:ext uri="{BB962C8B-B14F-4D97-AF65-F5344CB8AC3E}">
        <p14:creationId xmlns:p14="http://schemas.microsoft.com/office/powerpoint/2010/main" val="1434524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Cloud technologies provide tremendous opportunities for enterprise imaging </a:t>
            </a:r>
          </a:p>
          <a:p>
            <a:endParaRPr lang="en-US"/>
          </a:p>
          <a:p>
            <a:r>
              <a:rPr lang="en-US"/>
              <a:t> </a:t>
            </a:r>
          </a:p>
        </p:txBody>
      </p:sp>
      <p:sp>
        <p:nvSpPr>
          <p:cNvPr id="4" name="Slide Number Placeholder 3"/>
          <p:cNvSpPr>
            <a:spLocks noGrp="1"/>
          </p:cNvSpPr>
          <p:nvPr>
            <p:ph type="sldNum" sz="quarter" idx="5"/>
          </p:nvPr>
        </p:nvSpPr>
        <p:spPr/>
        <p:txBody>
          <a:bodyPr/>
          <a:lstStyle/>
          <a:p>
            <a:fld id="{08FF5BA8-4C89-4EFA-A315-B6DF9621566D}" type="slidenum">
              <a:rPr lang="en-US" smtClean="0"/>
              <a:t>19</a:t>
            </a:fld>
            <a:endParaRPr lang="en-US"/>
          </a:p>
        </p:txBody>
      </p:sp>
    </p:spTree>
    <p:extLst>
      <p:ext uri="{BB962C8B-B14F-4D97-AF65-F5344CB8AC3E}">
        <p14:creationId xmlns:p14="http://schemas.microsoft.com/office/powerpoint/2010/main" val="54526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8FF5BA8-4C89-4EFA-A315-B6DF9621566D}" type="slidenum">
              <a:rPr lang="en-US" smtClean="0"/>
              <a:t>2</a:t>
            </a:fld>
            <a:endParaRPr lang="en-US"/>
          </a:p>
        </p:txBody>
      </p:sp>
    </p:spTree>
    <p:extLst>
      <p:ext uri="{BB962C8B-B14F-4D97-AF65-F5344CB8AC3E}">
        <p14:creationId xmlns:p14="http://schemas.microsoft.com/office/powerpoint/2010/main" val="3290543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127750" cy="3448050"/>
          </a:xfrm>
        </p:spPr>
      </p:sp>
      <p:sp>
        <p:nvSpPr>
          <p:cNvPr id="3" name="Notes Placeholder 2"/>
          <p:cNvSpPr>
            <a:spLocks noGrp="1"/>
          </p:cNvSpPr>
          <p:nvPr>
            <p:ph type="body" idx="1"/>
          </p:nvPr>
        </p:nvSpPr>
        <p:spPr/>
        <p:txBody>
          <a:bodyPr/>
          <a:lstStyle/>
          <a:p>
            <a:r>
              <a:rPr lang="en-US" sz="1800">
                <a:latin typeface="Calibri" panose="020F0502020204030204" pitchFamily="34" charset="0"/>
              </a:rPr>
              <a:t>So far, we’ve discussed the importance of the VNA and its role in the enterprise</a:t>
            </a:r>
          </a:p>
          <a:p>
            <a:endParaRPr lang="en-US" sz="1800">
              <a:latin typeface="Calibri" panose="020F0502020204030204" pitchFamily="34" charset="0"/>
            </a:endParaRPr>
          </a:p>
          <a:p>
            <a:r>
              <a:rPr lang="en-US" sz="1800">
                <a:latin typeface="Calibri" panose="020F0502020204030204" pitchFamily="34" charset="0"/>
              </a:rPr>
              <a:t>This architecture is based on on-premises implementations and workflows.</a:t>
            </a:r>
          </a:p>
          <a:p>
            <a:endParaRPr lang="en-US" sz="1800">
              <a:latin typeface="Calibri" panose="020F0502020204030204" pitchFamily="34" charset="0"/>
            </a:endParaRPr>
          </a:p>
          <a:p>
            <a:pPr defTabSz="920435">
              <a:defRPr/>
            </a:pPr>
            <a:r>
              <a:rPr lang="en-US" sz="1800"/>
              <a:t>The model is highly mature and continues to be essential to the enterprise imaging ecosystem.  </a:t>
            </a:r>
          </a:p>
          <a:p>
            <a:pPr defTabSz="920435">
              <a:defRPr/>
            </a:pPr>
            <a:endParaRPr lang="en-US" sz="1800"/>
          </a:p>
          <a:p>
            <a:pPr defTabSz="920435">
              <a:defRPr/>
            </a:pPr>
            <a:r>
              <a:rPr lang="en-US" sz="1800"/>
              <a:t>We are now starting to see use cases requiring a presence in the cloud.  </a:t>
            </a:r>
          </a:p>
          <a:p>
            <a:pPr defTabSz="920435">
              <a:defRPr/>
            </a:pPr>
            <a:endParaRPr lang="en-US" sz="1800"/>
          </a:p>
          <a:p>
            <a:pPr defTabSz="920435">
              <a:defRPr/>
            </a:pPr>
            <a:r>
              <a:rPr lang="en-US"/>
              <a:t>These use cases cover requirements such as:</a:t>
            </a:r>
          </a:p>
          <a:p>
            <a:pPr marL="287636" indent="-287636" defTabSz="920435">
              <a:buFontTx/>
              <a:buChar char="-"/>
              <a:defRPr/>
            </a:pPr>
            <a:r>
              <a:rPr lang="en-US"/>
              <a:t>reducing on-premises infrastructure capital costs</a:t>
            </a:r>
          </a:p>
          <a:p>
            <a:pPr marL="287636" indent="-287636" defTabSz="920435">
              <a:buFontTx/>
              <a:buChar char="-"/>
              <a:defRPr/>
            </a:pPr>
            <a:r>
              <a:rPr lang="en-US"/>
              <a:t>scaling to increased demand</a:t>
            </a:r>
          </a:p>
          <a:p>
            <a:pPr marL="287636" indent="-287636" defTabSz="920435">
              <a:buFontTx/>
              <a:buChar char="-"/>
              <a:defRPr/>
            </a:pPr>
            <a:r>
              <a:rPr lang="en-US"/>
              <a:t>increased integrations with Software as a Service products</a:t>
            </a:r>
          </a:p>
          <a:p>
            <a:pPr marL="287636" indent="-287636" defTabSz="920435">
              <a:buFontTx/>
              <a:buChar char="-"/>
              <a:defRPr/>
            </a:pPr>
            <a:r>
              <a:rPr lang="en-US" b="1"/>
              <a:t>Most importantly anticipating future technological advances around AI</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20</a:t>
            </a:fld>
            <a:endParaRPr lang="en-US"/>
          </a:p>
        </p:txBody>
      </p:sp>
    </p:spTree>
    <p:extLst>
      <p:ext uri="{BB962C8B-B14F-4D97-AF65-F5344CB8AC3E}">
        <p14:creationId xmlns:p14="http://schemas.microsoft.com/office/powerpoint/2010/main" val="2665315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127750" cy="3448050"/>
          </a:xfrm>
        </p:spPr>
      </p:sp>
      <p:sp>
        <p:nvSpPr>
          <p:cNvPr id="3" name="Notes Placeholder 2"/>
          <p:cNvSpPr>
            <a:spLocks noGrp="1"/>
          </p:cNvSpPr>
          <p:nvPr>
            <p:ph type="body" idx="1"/>
          </p:nvPr>
        </p:nvSpPr>
        <p:spPr/>
        <p:txBody>
          <a:bodyPr/>
          <a:lstStyle/>
          <a:p>
            <a:pPr defTabSz="920435">
              <a:defRPr/>
            </a:pPr>
            <a:r>
              <a:rPr lang="en-US" b="1"/>
              <a:t>Note: Slide has animation</a:t>
            </a:r>
          </a:p>
          <a:p>
            <a:pPr defTabSz="920435">
              <a:defRPr/>
            </a:pPr>
            <a:r>
              <a:rPr lang="en-US"/>
              <a:t>Institutions will need to consider how to continue to support the established enterprise imaging architecture </a:t>
            </a:r>
            <a:r>
              <a:rPr lang="en-US" b="1"/>
              <a:t>and extend the clinical imaging capabilities to the cloud environment.</a:t>
            </a:r>
          </a:p>
          <a:p>
            <a:pPr defTabSz="920435">
              <a:defRPr/>
            </a:pPr>
            <a:endParaRPr lang="en-US" b="1"/>
          </a:p>
          <a:p>
            <a:r>
              <a:rPr lang="en-US"/>
              <a:t>This provides an on-ramp for cloud-based image producers and consumers.</a:t>
            </a:r>
          </a:p>
          <a:p>
            <a:endParaRPr lang="en-US"/>
          </a:p>
          <a:p>
            <a:r>
              <a:rPr lang="en-US"/>
              <a:t>Early adopters of cloud imaging include AI products, Research projects, and automated post-processing applications.  </a:t>
            </a:r>
          </a:p>
          <a:p>
            <a:pPr marL="172582" indent="-172582">
              <a:buFontTx/>
              <a:buChar char="-"/>
            </a:pPr>
            <a:r>
              <a:rPr lang="en-US"/>
              <a:t>These categories are a natural fit for cloud imaging as they align with other industry patterns using computational cloud power and storage flexibility to process clinical images.  </a:t>
            </a:r>
          </a:p>
          <a:p>
            <a:endParaRPr lang="en-US"/>
          </a:p>
          <a:p>
            <a:r>
              <a:rPr lang="en-US"/>
              <a:t>Cloud SaaS applications are also becoming more prevalent to incorporate into workflows</a:t>
            </a:r>
          </a:p>
          <a:p>
            <a:pPr marL="172582" indent="-172582">
              <a:buFontTx/>
              <a:buChar char="-"/>
            </a:pPr>
            <a:r>
              <a:rPr lang="en-US"/>
              <a:t>There are many SaaS imaging products being introduced into the market to do very specific tasks</a:t>
            </a:r>
          </a:p>
          <a:p>
            <a:pPr marL="172582" indent="-172582">
              <a:buFontTx/>
              <a:buChar char="-"/>
            </a:pPr>
            <a:r>
              <a:rPr lang="en-US"/>
              <a:t>Healthcare organizations leveraging these products can implement them more rapidly than on-premises</a:t>
            </a:r>
          </a:p>
          <a:p>
            <a:endParaRPr lang="en-US"/>
          </a:p>
          <a:p>
            <a:r>
              <a:rPr lang="en-US"/>
              <a:t>Major departmental PACS applications are starting to offer their solutions within the cloud.  </a:t>
            </a:r>
          </a:p>
          <a:p>
            <a:pPr marL="172582" indent="-172582" defTabSz="920435">
              <a:buFontTx/>
              <a:buChar char="-"/>
              <a:defRPr/>
            </a:pPr>
            <a:r>
              <a:rPr lang="en-US"/>
              <a:t>This is attractive to support healthcare organizational-level desires to reduce capital and ongoing expenses on infrastructure where it makes sense</a:t>
            </a:r>
          </a:p>
          <a:p>
            <a:pPr marL="172582" indent="-172582" defTabSz="920435">
              <a:buFontTx/>
              <a:buChar char="-"/>
              <a:defRPr/>
            </a:pPr>
            <a:r>
              <a:rPr lang="en-US"/>
              <a:t>It also provides a cloud point-of-presence for other applications and use cases to draw from</a:t>
            </a:r>
          </a:p>
          <a:p>
            <a:endParaRPr lang="en-US"/>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21</a:t>
            </a:fld>
            <a:endParaRPr lang="en-US"/>
          </a:p>
        </p:txBody>
      </p:sp>
    </p:spTree>
    <p:extLst>
      <p:ext uri="{BB962C8B-B14F-4D97-AF65-F5344CB8AC3E}">
        <p14:creationId xmlns:p14="http://schemas.microsoft.com/office/powerpoint/2010/main" val="2912544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cloud extensions require adjustments to the established architectures.  </a:t>
            </a:r>
          </a:p>
          <a:p>
            <a:endParaRPr lang="en-US"/>
          </a:p>
          <a:p>
            <a:r>
              <a:rPr lang="en-US"/>
              <a:t>Three areas of optimization that are key to Cloud adoption include.</a:t>
            </a:r>
          </a:p>
          <a:p>
            <a:endParaRPr lang="en-US"/>
          </a:p>
          <a:p>
            <a:pPr marL="230109" indent="-230109">
              <a:buAutoNum type="arabicParenR"/>
            </a:pPr>
            <a:r>
              <a:rPr lang="en-US"/>
              <a:t>Data Transmission</a:t>
            </a:r>
          </a:p>
          <a:p>
            <a:pPr marL="690326" lvl="1" indent="-230109">
              <a:buAutoNum type="arabicParenR"/>
            </a:pPr>
            <a:r>
              <a:rPr lang="en-US"/>
              <a:t>Language of the cloud is HTTP</a:t>
            </a:r>
          </a:p>
          <a:p>
            <a:pPr marL="1150544" lvl="2" indent="-230109">
              <a:buFont typeface="Arial" panose="020B0604020202020204" pitchFamily="34" charset="0"/>
              <a:buChar char="•"/>
            </a:pPr>
            <a:r>
              <a:rPr lang="en-US"/>
              <a:t>Products should look to a richer adoption of </a:t>
            </a:r>
            <a:r>
              <a:rPr lang="en-US" err="1"/>
              <a:t>DICOMweb</a:t>
            </a:r>
            <a:endParaRPr lang="en-US"/>
          </a:p>
          <a:p>
            <a:pPr marL="1150544" lvl="2" indent="-230109">
              <a:buFont typeface="Arial" panose="020B0604020202020204" pitchFamily="34" charset="0"/>
              <a:buChar char="•"/>
            </a:pPr>
            <a:r>
              <a:rPr lang="en-US"/>
              <a:t>Look to working with the DICOM WG27 for guidance on use cases that are difficult to achieve through existing </a:t>
            </a:r>
            <a:r>
              <a:rPr lang="en-US" err="1"/>
              <a:t>DICOMweb</a:t>
            </a:r>
            <a:r>
              <a:rPr lang="en-US"/>
              <a:t> features such as C-MOVE concepts using real-time web technologies.</a:t>
            </a:r>
          </a:p>
          <a:p>
            <a:pPr marL="230109" indent="-230109">
              <a:buAutoNum type="arabicParenR"/>
            </a:pPr>
            <a:r>
              <a:rPr lang="en-US"/>
              <a:t>Performance</a:t>
            </a:r>
          </a:p>
          <a:p>
            <a:pPr marL="690326" lvl="1" indent="-230109">
              <a:buAutoNum type="arabicParenR"/>
            </a:pPr>
            <a:r>
              <a:rPr lang="en-US"/>
              <a:t>Distributed networks with greater latency and associated egress costs</a:t>
            </a:r>
          </a:p>
          <a:p>
            <a:pPr marL="690326" lvl="1" indent="-230109">
              <a:buAutoNum type="arabicParenR"/>
            </a:pPr>
            <a:r>
              <a:rPr lang="en-US"/>
              <a:t>Optimized hybrid architectures to support use cases in an efficient and cost-effective way</a:t>
            </a:r>
          </a:p>
          <a:p>
            <a:pPr marL="460218" lvl="1"/>
            <a:endParaRPr lang="en-US"/>
          </a:p>
          <a:p>
            <a:pPr marL="230109" indent="-230109">
              <a:buAutoNum type="arabicParenR"/>
            </a:pPr>
            <a:r>
              <a:rPr lang="en-US"/>
              <a:t>Enabling “Best of Breed”</a:t>
            </a:r>
          </a:p>
          <a:p>
            <a:pPr marL="690326" lvl="1" indent="-230109">
              <a:buAutoNum type="arabicParenR"/>
            </a:pPr>
            <a:r>
              <a:rPr lang="en-US"/>
              <a:t>Common model of enterprise imaging with best of breed</a:t>
            </a:r>
          </a:p>
          <a:p>
            <a:pPr marL="690326" lvl="1" indent="-230109">
              <a:buAutoNum type="arabicParenR"/>
            </a:pPr>
            <a:r>
              <a:rPr lang="en-US"/>
              <a:t>Continue to stress an interoperable model and enterprise imaging architecture principles </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22</a:t>
            </a:fld>
            <a:endParaRPr lang="en-US"/>
          </a:p>
        </p:txBody>
      </p:sp>
    </p:spTree>
    <p:extLst>
      <p:ext uri="{BB962C8B-B14F-4D97-AF65-F5344CB8AC3E}">
        <p14:creationId xmlns:p14="http://schemas.microsoft.com/office/powerpoint/2010/main" val="2727726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Pivoting digital pathology we are taking the current process and making data more easily accessible</a:t>
            </a:r>
          </a:p>
        </p:txBody>
      </p:sp>
      <p:sp>
        <p:nvSpPr>
          <p:cNvPr id="4" name="Slide Number Placeholder 3"/>
          <p:cNvSpPr>
            <a:spLocks noGrp="1"/>
          </p:cNvSpPr>
          <p:nvPr>
            <p:ph type="sldNum" sz="quarter" idx="5"/>
          </p:nvPr>
        </p:nvSpPr>
        <p:spPr/>
        <p:txBody>
          <a:bodyPr/>
          <a:lstStyle/>
          <a:p>
            <a:fld id="{08FF5BA8-4C89-4EFA-A315-B6DF9621566D}" type="slidenum">
              <a:rPr lang="en-US" smtClean="0"/>
              <a:t>23</a:t>
            </a:fld>
            <a:endParaRPr lang="en-US"/>
          </a:p>
        </p:txBody>
      </p:sp>
    </p:spTree>
    <p:extLst>
      <p:ext uri="{BB962C8B-B14F-4D97-AF65-F5344CB8AC3E}">
        <p14:creationId xmlns:p14="http://schemas.microsoft.com/office/powerpoint/2010/main" val="970508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Problem</a:t>
            </a:r>
          </a:p>
          <a:p>
            <a:r>
              <a:rPr lang="en-US"/>
              <a:t>How do we digitize and access pathology data to provide the best possible care for patients?</a:t>
            </a:r>
          </a:p>
          <a:p>
            <a:endParaRPr lang="en-US"/>
          </a:p>
          <a:p>
            <a:r>
              <a:rPr lang="en-US"/>
              <a:t>Solution</a:t>
            </a:r>
          </a:p>
          <a:p>
            <a:pPr marL="172582" indent="-172582">
              <a:buFont typeface="Arial" panose="020B0604020202020204" pitchFamily="34" charset="0"/>
              <a:buChar char="•"/>
            </a:pPr>
            <a:r>
              <a:rPr lang="en-US"/>
              <a:t>Leveraging AI and ML to develop new diagnostic tests</a:t>
            </a:r>
          </a:p>
          <a:p>
            <a:pPr marL="172582" indent="-172582">
              <a:buFont typeface="Arial" panose="020B0604020202020204" pitchFamily="34" charset="0"/>
              <a:buChar char="•"/>
            </a:pPr>
            <a:r>
              <a:rPr lang="en-US"/>
              <a:t>Increase pathologist efficiency</a:t>
            </a:r>
          </a:p>
          <a:p>
            <a:pPr marL="172582" indent="-172582">
              <a:buFont typeface="Arial" panose="020B0604020202020204" pitchFamily="34" charset="0"/>
              <a:buChar char="•"/>
            </a:pPr>
            <a:r>
              <a:rPr lang="en-US"/>
              <a:t>Minimize turnaround time, reduce potential for error and lower costs</a:t>
            </a:r>
          </a:p>
          <a:p>
            <a:endParaRPr lang="en-US"/>
          </a:p>
          <a:p>
            <a:r>
              <a:rPr lang="en-US"/>
              <a:t>Outcome: increasing the value of pathology services to Mayo Clinic, Clients and patients </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24</a:t>
            </a:fld>
            <a:endParaRPr lang="en-US"/>
          </a:p>
        </p:txBody>
      </p:sp>
    </p:spTree>
    <p:extLst>
      <p:ext uri="{BB962C8B-B14F-4D97-AF65-F5344CB8AC3E}">
        <p14:creationId xmlns:p14="http://schemas.microsoft.com/office/powerpoint/2010/main" val="3666479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127750" cy="3448050"/>
          </a:xfrm>
        </p:spPr>
      </p:sp>
      <p:sp>
        <p:nvSpPr>
          <p:cNvPr id="3" name="Notes Placeholder 2"/>
          <p:cNvSpPr>
            <a:spLocks noGrp="1"/>
          </p:cNvSpPr>
          <p:nvPr>
            <p:ph type="body" idx="1"/>
          </p:nvPr>
        </p:nvSpPr>
        <p:spPr/>
        <p:txBody>
          <a:bodyPr/>
          <a:lstStyle/>
          <a:p>
            <a:r>
              <a:rPr lang="en-US"/>
              <a:t>We used the same Foundations for Success framework to apply to Digital Pathology to ensure a consistent Enterprise Imaging experience for Mayo Clinic.</a:t>
            </a:r>
          </a:p>
          <a:p>
            <a:endParaRPr lang="en-US"/>
          </a:p>
          <a:p>
            <a:r>
              <a:rPr lang="en-US"/>
              <a:t>These greatly helped us steer in the right direction to support a prominent new digital department contributing to the imaging platform.</a:t>
            </a:r>
          </a:p>
        </p:txBody>
      </p:sp>
      <p:sp>
        <p:nvSpPr>
          <p:cNvPr id="4" name="Slide Number Placeholder 3"/>
          <p:cNvSpPr>
            <a:spLocks noGrp="1"/>
          </p:cNvSpPr>
          <p:nvPr>
            <p:ph type="sldNum" sz="quarter" idx="5"/>
          </p:nvPr>
        </p:nvSpPr>
        <p:spPr/>
        <p:txBody>
          <a:bodyPr/>
          <a:lstStyle/>
          <a:p>
            <a:pPr defTabSz="460218">
              <a:defRPr/>
            </a:pPr>
            <a:fld id="{08FF5BA8-4C89-4EFA-A315-B6DF9621566D}" type="slidenum">
              <a:rPr lang="en-US">
                <a:solidFill>
                  <a:prstClr val="black"/>
                </a:solidFill>
                <a:latin typeface="Calibri"/>
              </a:rPr>
              <a:pPr defTabSz="460218">
                <a:defRPr/>
              </a:pPr>
              <a:t>25</a:t>
            </a:fld>
            <a:endParaRPr lang="en-US">
              <a:solidFill>
                <a:prstClr val="black"/>
              </a:solidFill>
              <a:latin typeface="Calibri"/>
            </a:endParaRPr>
          </a:p>
        </p:txBody>
      </p:sp>
    </p:spTree>
    <p:extLst>
      <p:ext uri="{BB962C8B-B14F-4D97-AF65-F5344CB8AC3E}">
        <p14:creationId xmlns:p14="http://schemas.microsoft.com/office/powerpoint/2010/main" val="1713678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127750" cy="3448050"/>
          </a:xfrm>
        </p:spPr>
      </p:sp>
      <p:sp>
        <p:nvSpPr>
          <p:cNvPr id="3" name="Notes Placeholder 2"/>
          <p:cNvSpPr>
            <a:spLocks noGrp="1"/>
          </p:cNvSpPr>
          <p:nvPr>
            <p:ph type="body" idx="1"/>
          </p:nvPr>
        </p:nvSpPr>
        <p:spPr/>
        <p:txBody>
          <a:bodyPr/>
          <a:lstStyle/>
          <a:p>
            <a:r>
              <a:rPr lang="en-US"/>
              <a:t>Our Digital Pathology approach mirrors that of traditional clinical imaging.  </a:t>
            </a:r>
          </a:p>
          <a:p>
            <a:endParaRPr lang="en-US"/>
          </a:p>
          <a:p>
            <a:r>
              <a:rPr lang="en-US"/>
              <a:t>Due to several factors including:</a:t>
            </a:r>
          </a:p>
          <a:p>
            <a:r>
              <a:rPr lang="en-US"/>
              <a:t>- Large storage requirements</a:t>
            </a:r>
          </a:p>
          <a:p>
            <a:r>
              <a:rPr lang="en-US"/>
              <a:t>- And the use of cloud-based AI analytics</a:t>
            </a:r>
          </a:p>
          <a:p>
            <a:endParaRPr lang="en-US"/>
          </a:p>
          <a:p>
            <a:r>
              <a:rPr lang="en-US"/>
              <a:t>Mayo chose to archive the digital pathology data into a cloud-based VNA.</a:t>
            </a:r>
          </a:p>
          <a:p>
            <a:endParaRPr lang="en-US"/>
          </a:p>
          <a:p>
            <a:r>
              <a:rPr lang="en-US"/>
              <a:t>Mayo worked very hard to cast the vision of a digital pathology archive based on the DICOM standard.</a:t>
            </a:r>
          </a:p>
          <a:p>
            <a:pPr marL="172582" indent="-172582">
              <a:buFontTx/>
              <a:buChar char="-"/>
            </a:pPr>
            <a:r>
              <a:rPr lang="en-US"/>
              <a:t>We engaged Dr. David </a:t>
            </a:r>
            <a:r>
              <a:rPr lang="en-US" err="1"/>
              <a:t>Clunie</a:t>
            </a:r>
            <a:r>
              <a:rPr lang="en-US"/>
              <a:t> - one of the world’s experts in DICOM and Digital Pathology - for guidance in properly converting proprietary data formats into DICOM Whole Slide Images.</a:t>
            </a:r>
          </a:p>
          <a:p>
            <a:pPr marL="172582" indent="-172582">
              <a:buFontTx/>
              <a:buChar char="-"/>
            </a:pPr>
            <a:endParaRPr lang="en-US"/>
          </a:p>
          <a:p>
            <a:pPr marL="172582" indent="-172582">
              <a:buFontTx/>
              <a:buChar char="-"/>
            </a:pPr>
            <a:r>
              <a:rPr lang="en-US"/>
              <a:t>We continue to work with vendors to improve their conformance to DICOM</a:t>
            </a:r>
          </a:p>
          <a:p>
            <a:pPr marL="172582" indent="-172582">
              <a:buFontTx/>
              <a:buChar char="-"/>
            </a:pPr>
            <a:endParaRPr lang="en-US"/>
          </a:p>
          <a:p>
            <a:pPr marL="172582" indent="-172582">
              <a:buFontTx/>
              <a:buChar char="-"/>
            </a:pPr>
            <a:r>
              <a:rPr lang="en-US"/>
              <a:t>We anticipate a time when digital pathology vendors will have more complete support for DICOM and can begin to retire the conversion layer sitting between the product and the VNA.</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26</a:t>
            </a:fld>
            <a:endParaRPr lang="en-US"/>
          </a:p>
        </p:txBody>
      </p:sp>
    </p:spTree>
    <p:extLst>
      <p:ext uri="{BB962C8B-B14F-4D97-AF65-F5344CB8AC3E}">
        <p14:creationId xmlns:p14="http://schemas.microsoft.com/office/powerpoint/2010/main" val="3185081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acquisition techniques are more complex to map into the DICOM specification.</a:t>
            </a:r>
          </a:p>
          <a:p>
            <a:endParaRPr lang="en-US"/>
          </a:p>
          <a:p>
            <a:r>
              <a:rPr lang="en-US"/>
              <a:t>In this example, we see the Whole Slide Imaging pyramid of the different levels of magnification.</a:t>
            </a:r>
          </a:p>
          <a:p>
            <a:endParaRPr lang="en-US"/>
          </a:p>
          <a:p>
            <a:r>
              <a:rPr lang="en-US"/>
              <a:t>One of our pathology Digital FISH workflows is to scan slides at multiple depth levels across several fields of view.  </a:t>
            </a:r>
          </a:p>
          <a:p>
            <a:endParaRPr lang="en-US"/>
          </a:p>
          <a:p>
            <a:r>
              <a:rPr lang="en-US"/>
              <a:t>This is a complex technique to understand how to properly encode into DICOM</a:t>
            </a:r>
          </a:p>
          <a:p>
            <a:endParaRPr lang="en-US"/>
          </a:p>
          <a:p>
            <a:r>
              <a:rPr lang="en-US"/>
              <a:t>And we’re reviewing proposals and feedback with the vendors to work toward a consistent and proper way to handle this.</a:t>
            </a:r>
          </a:p>
          <a:p>
            <a:endParaRPr lang="en-US"/>
          </a:p>
          <a:p>
            <a:r>
              <a:rPr lang="en-US"/>
              <a:t>We’ve also engaged DICOM WG 26 for guidance and look forward to more discussions to ensure we are working in accordance with the standard.</a:t>
            </a:r>
          </a:p>
          <a:p>
            <a:endParaRPr lang="en-US"/>
          </a:p>
          <a:p>
            <a:r>
              <a:rPr lang="en-US"/>
              <a:t>Other use cases are likely to come up in this growing space, and we look forward to working with the DICOM community to identify the right way to encode the metadata.</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27</a:t>
            </a:fld>
            <a:endParaRPr lang="en-US"/>
          </a:p>
        </p:txBody>
      </p:sp>
    </p:spTree>
    <p:extLst>
      <p:ext uri="{BB962C8B-B14F-4D97-AF65-F5344CB8AC3E}">
        <p14:creationId xmlns:p14="http://schemas.microsoft.com/office/powerpoint/2010/main" val="1945557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LPR is our final emerging area of Enterprise Imaging</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28</a:t>
            </a:fld>
            <a:endParaRPr lang="en-US"/>
          </a:p>
        </p:txBody>
      </p:sp>
    </p:spTree>
    <p:extLst>
      <p:ext uri="{BB962C8B-B14F-4D97-AF65-F5344CB8AC3E}">
        <p14:creationId xmlns:p14="http://schemas.microsoft.com/office/powerpoint/2010/main" val="2569436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582" indent="-172582" defTabSz="920435">
              <a:buFont typeface="Arial" panose="020B0604020202020204" pitchFamily="34" charset="0"/>
              <a:buChar char="•"/>
              <a:defRPr/>
            </a:pPr>
            <a:r>
              <a:rPr lang="en-US"/>
              <a:t>We talked about the Longitudinal Patient Record (LPR) earlier in this presentation. </a:t>
            </a:r>
          </a:p>
          <a:p>
            <a:pPr marL="172582" indent="-172582" defTabSz="920435">
              <a:buFont typeface="Arial" panose="020B0604020202020204" pitchFamily="34" charset="0"/>
              <a:buChar char="•"/>
              <a:defRPr/>
            </a:pPr>
            <a:r>
              <a:rPr lang="en-US"/>
              <a:t>It’s a single complete patient record that combines data from a variety of sources throughout the healthcare system</a:t>
            </a:r>
          </a:p>
          <a:p>
            <a:pPr>
              <a:lnSpc>
                <a:spcPct val="115000"/>
              </a:lnSpc>
              <a:defRPr/>
            </a:pPr>
            <a:endParaRPr lang="en-US" b="1">
              <a:latin typeface="Calibri" panose="020F0502020204030204" pitchFamily="34" charset="0"/>
              <a:cs typeface="Times New Roman" panose="02020603050405020304" pitchFamily="18" charset="0"/>
            </a:endParaRPr>
          </a:p>
          <a:p>
            <a:pPr marL="172582" indent="-172582">
              <a:lnSpc>
                <a:spcPct val="115000"/>
              </a:lnSpc>
              <a:buFont typeface="Arial" panose="020B0604020202020204" pitchFamily="34" charset="0"/>
              <a:buChar char="•"/>
              <a:defRPr/>
            </a:pPr>
            <a:r>
              <a:rPr lang="en-US" b="1">
                <a:highlight>
                  <a:srgbClr val="FFFF00"/>
                </a:highlight>
                <a:latin typeface="Calibri"/>
                <a:ea typeface="Calibri" panose="020F0502020204030204" pitchFamily="34" charset="0"/>
                <a:cs typeface="Calibri"/>
              </a:rPr>
              <a:t>Our goal is to provide an LPR that is trusted, secured, and usable for clinical consumption, application development, and AI/Analytic consumers.  </a:t>
            </a:r>
          </a:p>
          <a:p>
            <a:pPr marL="172582" indent="-172582">
              <a:lnSpc>
                <a:spcPct val="115000"/>
              </a:lnSpc>
              <a:buFont typeface="Arial" panose="020B0604020202020204" pitchFamily="34" charset="0"/>
              <a:buChar char="•"/>
              <a:defRPr/>
            </a:pPr>
            <a:endParaRPr lang="en-US">
              <a:latin typeface="Calibri"/>
              <a:ea typeface="Calibri" panose="020F0502020204030204" pitchFamily="34" charset="0"/>
              <a:cs typeface="Calibri"/>
            </a:endParaRPr>
          </a:p>
          <a:p>
            <a:pPr marL="172582" indent="-172582">
              <a:lnSpc>
                <a:spcPct val="115000"/>
              </a:lnSpc>
              <a:buFont typeface="Arial" panose="020B0604020202020204" pitchFamily="34" charset="0"/>
              <a:buChar char="•"/>
              <a:defRPr/>
            </a:pPr>
            <a:r>
              <a:rPr lang="en-US">
                <a:latin typeface="Calibri"/>
                <a:ea typeface="Calibri" panose="020F0502020204030204" pitchFamily="34" charset="0"/>
                <a:cs typeface="Calibri"/>
              </a:rPr>
              <a:t>Let’s keep going and learn more </a:t>
            </a:r>
            <a:endParaRPr lang="en-US">
              <a:latin typeface="Calibri" panose="020F0502020204030204" pitchFamily="34" charset="0"/>
              <a:ea typeface="Calibri" panose="020F0502020204030204" pitchFamily="34" charset="0"/>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29</a:t>
            </a:fld>
            <a:endParaRPr lang="en-US"/>
          </a:p>
        </p:txBody>
      </p:sp>
    </p:spTree>
    <p:extLst>
      <p:ext uri="{BB962C8B-B14F-4D97-AF65-F5344CB8AC3E}">
        <p14:creationId xmlns:p14="http://schemas.microsoft.com/office/powerpoint/2010/main" val="356465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8FF5BA8-4C89-4EFA-A315-B6DF9621566D}" type="slidenum">
              <a:rPr lang="en-US" smtClean="0"/>
              <a:t>3</a:t>
            </a:fld>
            <a:endParaRPr lang="en-US"/>
          </a:p>
        </p:txBody>
      </p:sp>
    </p:spTree>
    <p:extLst>
      <p:ext uri="{BB962C8B-B14F-4D97-AF65-F5344CB8AC3E}">
        <p14:creationId xmlns:p14="http://schemas.microsoft.com/office/powerpoint/2010/main" val="213998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panose="020F0502020204030204" pitchFamily="34" charset="0"/>
                <a:ea typeface="Calibri" panose="020F0502020204030204" pitchFamily="34" charset="0"/>
                <a:cs typeface="Times New Roman" panose="02020603050405020304" pitchFamily="18" charset="0"/>
              </a:rPr>
              <a:t>Soon after a facility has adopted an enterprise imaging strategy, use cases arise which require custom management strategies to distinguish the context of the imaging data. </a:t>
            </a:r>
          </a:p>
          <a:p>
            <a:endParaRPr lang="en-US" sz="1800">
              <a:latin typeface="Calibri" panose="020F0502020204030204" pitchFamily="34" charset="0"/>
              <a:cs typeface="Times New Roman" panose="02020603050405020304" pitchFamily="18" charset="0"/>
            </a:endParaRPr>
          </a:p>
          <a:p>
            <a:r>
              <a:rPr lang="en-US" sz="1800">
                <a:latin typeface="Calibri" panose="020F0502020204030204" pitchFamily="34" charset="0"/>
                <a:ea typeface="Calibri" panose="020F0502020204030204" pitchFamily="34" charset="0"/>
                <a:cs typeface="Times New Roman" panose="02020603050405020304" pitchFamily="18" charset="0"/>
              </a:rPr>
              <a:t>A key example today is the ability to define a DICOM study containing sensitive or restricted information.  </a:t>
            </a:r>
          </a:p>
          <a:p>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alibri" panose="020F0502020204030204" pitchFamily="34" charset="0"/>
                <a:ea typeface="Calibri" panose="020F0502020204030204" pitchFamily="34" charset="0"/>
                <a:cs typeface="Times New Roman" panose="02020603050405020304" pitchFamily="18" charset="0"/>
              </a:rPr>
              <a:t>This is most often seen in visible light photographs from areas such as plastic surgery or graphical content.  </a:t>
            </a:r>
          </a:p>
          <a:p>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alibri" panose="020F0502020204030204" pitchFamily="34" charset="0"/>
                <a:ea typeface="Calibri" panose="020F0502020204030204" pitchFamily="34" charset="0"/>
                <a:cs typeface="Times New Roman" panose="02020603050405020304" pitchFamily="18" charset="0"/>
              </a:rPr>
              <a:t>Policies will differ by facility, but as the data becomes more available to a different consumer types, the need to identify these in an interoperable way becomes more important.</a:t>
            </a:r>
          </a:p>
          <a:p>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a:t>In this example sensitive images are available in patient care settings and clinical AI/Research settings. </a:t>
            </a:r>
          </a:p>
          <a:p>
            <a:r>
              <a:rPr lang="en-US"/>
              <a:t>It is unavailable for teaching or other development and labeling workflows.</a:t>
            </a:r>
          </a:p>
          <a:p>
            <a:endParaRPr lang="en-US"/>
          </a:p>
          <a:p>
            <a:r>
              <a:rPr lang="en-US"/>
              <a:t>The DICOM Standard is working on an approach to help address this in an interoperable way through a Change Proposal, and we look forward to it being adopted in products in the future.</a:t>
            </a:r>
          </a:p>
          <a:p>
            <a:endParaRPr lang="en-US"/>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30</a:t>
            </a:fld>
            <a:endParaRPr lang="en-US"/>
          </a:p>
        </p:txBody>
      </p:sp>
    </p:spTree>
    <p:extLst>
      <p:ext uri="{BB962C8B-B14F-4D97-AF65-F5344CB8AC3E}">
        <p14:creationId xmlns:p14="http://schemas.microsoft.com/office/powerpoint/2010/main" val="3636407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panose="020F0502020204030204" pitchFamily="34" charset="0"/>
                <a:ea typeface="Calibri" panose="020F0502020204030204" pitchFamily="34" charset="0"/>
                <a:cs typeface="Times New Roman" panose="02020603050405020304" pitchFamily="18" charset="0"/>
              </a:rPr>
              <a:t>Similarly, we are seeing use cases where user and data context are necessary to comply to a variety of organizational policies.  </a:t>
            </a:r>
          </a:p>
          <a:p>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alibri" panose="020F0502020204030204" pitchFamily="34" charset="0"/>
                <a:ea typeface="Calibri" panose="020F0502020204030204" pitchFamily="34" charset="0"/>
                <a:cs typeface="Times New Roman" panose="02020603050405020304" pitchFamily="18" charset="0"/>
              </a:rPr>
              <a:t>This is achieved today through specific product features and configurations, but we are seeing user role-level access management becoming more important especially as the data consumption models grow.</a:t>
            </a:r>
          </a:p>
          <a:p>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alibri" panose="020F0502020204030204" pitchFamily="34" charset="0"/>
                <a:ea typeface="Calibri" panose="020F0502020204030204" pitchFamily="34" charset="0"/>
                <a:cs typeface="Times New Roman" panose="02020603050405020304" pitchFamily="18" charset="0"/>
              </a:rPr>
              <a:t>In this example we see the context of a Cardiology IRB Study.</a:t>
            </a:r>
          </a:p>
          <a:p>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alibri" panose="020F0502020204030204" pitchFamily="34" charset="0"/>
                <a:ea typeface="Calibri" panose="020F0502020204030204" pitchFamily="34" charset="0"/>
                <a:cs typeface="Times New Roman" panose="02020603050405020304" pitchFamily="18" charset="0"/>
              </a:rPr>
              <a:t>The access policy makes the content available for:</a:t>
            </a:r>
          </a:p>
          <a:p>
            <a:pPr marL="287636" indent="-287636">
              <a:buFontTx/>
              <a:buChar char="-"/>
            </a:pPr>
            <a:r>
              <a:rPr lang="en-US" sz="1800">
                <a:latin typeface="Calibri" panose="020F0502020204030204" pitchFamily="34" charset="0"/>
                <a:ea typeface="Calibri" panose="020F0502020204030204" pitchFamily="34" charset="0"/>
                <a:cs typeface="Times New Roman" panose="02020603050405020304" pitchFamily="18" charset="0"/>
              </a:rPr>
              <a:t>users within the Cardiology Department</a:t>
            </a:r>
          </a:p>
          <a:p>
            <a:pPr marL="287636" indent="-287636">
              <a:buFontTx/>
              <a:buChar char="-"/>
            </a:pPr>
            <a:r>
              <a:rPr lang="en-US" sz="1800">
                <a:latin typeface="Calibri" panose="020F0502020204030204" pitchFamily="34" charset="0"/>
                <a:ea typeface="Calibri" panose="020F0502020204030204" pitchFamily="34" charset="0"/>
                <a:cs typeface="Times New Roman" panose="02020603050405020304" pitchFamily="18" charset="0"/>
              </a:rPr>
              <a:t>Clinical and Research tools for AI</a:t>
            </a:r>
          </a:p>
          <a:p>
            <a:pPr marL="287636" indent="-287636">
              <a:buFontTx/>
              <a:buChar char="-"/>
            </a:pPr>
            <a:r>
              <a:rPr lang="en-US" sz="1800">
                <a:latin typeface="Calibri" panose="020F0502020204030204" pitchFamily="34" charset="0"/>
                <a:ea typeface="Calibri" panose="020F0502020204030204" pitchFamily="34" charset="0"/>
                <a:cs typeface="Times New Roman" panose="02020603050405020304" pitchFamily="18" charset="0"/>
              </a:rPr>
              <a:t>And development projects related to the IRB</a:t>
            </a:r>
          </a:p>
          <a:p>
            <a:endParaRPr lang="en-US" sz="1800">
              <a:latin typeface="Calibri" panose="020F0502020204030204" pitchFamily="34" charset="0"/>
              <a:ea typeface="Calibri" panose="020F0502020204030204" pitchFamily="34" charset="0"/>
              <a:cs typeface="Times New Roman" panose="02020603050405020304" pitchFamily="18" charset="0"/>
            </a:endParaRPr>
          </a:p>
          <a:p>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alibri" panose="020F0502020204030204" pitchFamily="34" charset="0"/>
                <a:ea typeface="Calibri" panose="020F0502020204030204" pitchFamily="34" charset="0"/>
                <a:cs typeface="Times New Roman" panose="02020603050405020304" pitchFamily="18" charset="0"/>
              </a:rPr>
              <a:t>The DICOM Standard provides ways to mark context of a DICOM instances through KOS, but some types of contexts are not easy to reflect within the existing terms.</a:t>
            </a:r>
          </a:p>
          <a:p>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alibri" panose="020F0502020204030204" pitchFamily="34" charset="0"/>
                <a:ea typeface="Calibri" panose="020F0502020204030204" pitchFamily="34" charset="0"/>
                <a:cs typeface="Times New Roman" panose="02020603050405020304" pitchFamily="18" charset="0"/>
              </a:rPr>
              <a:t>And the DICOM Standard has ways to supply and use user identity, but this is not often implemented in products.</a:t>
            </a:r>
          </a:p>
          <a:p>
            <a:endParaRPr lang="en-US" sz="1800">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alibri" panose="020F0502020204030204" pitchFamily="34" charset="0"/>
                <a:ea typeface="Calibri" panose="020F0502020204030204" pitchFamily="34" charset="0"/>
                <a:cs typeface="Times New Roman" panose="02020603050405020304" pitchFamily="18" charset="0"/>
              </a:rPr>
              <a:t>This is an evolving space for Mayo and we hope to work with the DICOM working groups to better define this growing need in practice and see if there are ways to improve the adoption of user and role-level data access management.</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31</a:t>
            </a:fld>
            <a:endParaRPr lang="en-US"/>
          </a:p>
        </p:txBody>
      </p:sp>
    </p:spTree>
    <p:extLst>
      <p:ext uri="{BB962C8B-B14F-4D97-AF65-F5344CB8AC3E}">
        <p14:creationId xmlns:p14="http://schemas.microsoft.com/office/powerpoint/2010/main" val="721981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Mayo Clinic’s Large-scale Implementation of DICOM continues to grow</a:t>
            </a:r>
          </a:p>
          <a:p>
            <a:endParaRPr lang="en-US"/>
          </a:p>
          <a:p>
            <a:r>
              <a:rPr lang="en-US"/>
              <a:t>We’ve found that the</a:t>
            </a:r>
          </a:p>
          <a:p>
            <a:endParaRPr lang="en-US"/>
          </a:p>
          <a:p>
            <a:pPr marL="172582" indent="-172582" defTabSz="920435">
              <a:buFont typeface="Arial" panose="020B0604020202020204" pitchFamily="34" charset="0"/>
              <a:buChar char="•"/>
              <a:defRPr/>
            </a:pPr>
            <a:r>
              <a:rPr lang="en-US"/>
              <a:t>Foundations for a successful VNA and Enterprise Imaging Platform are essential to prepare for the next milestones of digital imaging</a:t>
            </a:r>
          </a:p>
          <a:p>
            <a:pPr marL="172582" indent="-172582" defTabSz="920435">
              <a:buFontTx/>
              <a:buChar char="-"/>
              <a:defRPr/>
            </a:pPr>
            <a:endParaRPr lang="en-US"/>
          </a:p>
          <a:p>
            <a:pPr marL="172582" indent="-172582">
              <a:lnSpc>
                <a:spcPct val="90000"/>
              </a:lnSpc>
              <a:spcBef>
                <a:spcPts val="302"/>
              </a:spcBef>
              <a:spcAft>
                <a:spcPts val="302"/>
              </a:spcAft>
              <a:buFont typeface="Arial" panose="020B0604020202020204" pitchFamily="34" charset="0"/>
              <a:buChar char="•"/>
            </a:pPr>
            <a:r>
              <a:rPr lang="en-US"/>
              <a:t>Medical Institutions partnered with Standards and Industry continue to innovate and deliver even more groundbreaking solutions to enhance patient care</a:t>
            </a:r>
          </a:p>
          <a:p>
            <a:pPr marL="172582" indent="-172582">
              <a:lnSpc>
                <a:spcPct val="90000"/>
              </a:lnSpc>
              <a:spcBef>
                <a:spcPts val="302"/>
              </a:spcBef>
              <a:spcAft>
                <a:spcPts val="302"/>
              </a:spcAft>
              <a:buFont typeface="Arial" panose="020B0604020202020204" pitchFamily="34" charset="0"/>
              <a:buChar char="•"/>
            </a:pPr>
            <a:endParaRPr lang="en-US"/>
          </a:p>
          <a:p>
            <a:pPr marL="172582" indent="-172582">
              <a:lnSpc>
                <a:spcPct val="90000"/>
              </a:lnSpc>
              <a:spcBef>
                <a:spcPts val="302"/>
              </a:spcBef>
              <a:spcAft>
                <a:spcPts val="302"/>
              </a:spcAft>
              <a:buFont typeface="Arial" panose="020B0604020202020204" pitchFamily="34" charset="0"/>
              <a:buChar char="•"/>
            </a:pPr>
            <a:r>
              <a:rPr lang="en-US"/>
              <a:t>There are several emerging areas that stress the need to adhere to standards and interoperability</a:t>
            </a:r>
          </a:p>
          <a:p>
            <a:pPr marL="172582" indent="-172582">
              <a:lnSpc>
                <a:spcPct val="90000"/>
              </a:lnSpc>
              <a:spcBef>
                <a:spcPts val="302"/>
              </a:spcBef>
              <a:spcAft>
                <a:spcPts val="302"/>
              </a:spcAft>
              <a:buFont typeface="Arial" panose="020B0604020202020204" pitchFamily="34" charset="0"/>
              <a:buChar char="•"/>
            </a:pPr>
            <a:endParaRPr lang="en-US"/>
          </a:p>
          <a:p>
            <a:pPr marL="172582" indent="-172582">
              <a:lnSpc>
                <a:spcPct val="90000"/>
              </a:lnSpc>
              <a:spcBef>
                <a:spcPts val="302"/>
              </a:spcBef>
              <a:spcAft>
                <a:spcPts val="302"/>
              </a:spcAft>
              <a:buFont typeface="Arial" panose="020B0604020202020204" pitchFamily="34" charset="0"/>
              <a:buChar char="•"/>
            </a:pPr>
            <a:r>
              <a:rPr lang="en-US"/>
              <a:t>And finally, working closely with the standards bodies to thoughtfully incorporate these new innovations and technologies will help ensure they properly fit into the well-established medical imaging frameworks.</a:t>
            </a:r>
          </a:p>
        </p:txBody>
      </p:sp>
      <p:sp>
        <p:nvSpPr>
          <p:cNvPr id="4" name="Slide Number Placeholder 3"/>
          <p:cNvSpPr>
            <a:spLocks noGrp="1"/>
          </p:cNvSpPr>
          <p:nvPr>
            <p:ph type="sldNum" sz="quarter" idx="5"/>
          </p:nvPr>
        </p:nvSpPr>
        <p:spPr/>
        <p:txBody>
          <a:bodyPr/>
          <a:lstStyle/>
          <a:p>
            <a:fld id="{08FF5BA8-4C89-4EFA-A315-B6DF9621566D}" type="slidenum">
              <a:rPr lang="en-US" smtClean="0"/>
              <a:t>32</a:t>
            </a:fld>
            <a:endParaRPr lang="en-US"/>
          </a:p>
        </p:txBody>
      </p:sp>
    </p:spTree>
    <p:extLst>
      <p:ext uri="{BB962C8B-B14F-4D97-AF65-F5344CB8AC3E}">
        <p14:creationId xmlns:p14="http://schemas.microsoft.com/office/powerpoint/2010/main" val="823765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F5BA8-4C89-4EFA-A315-B6DF9621566D}" type="slidenum">
              <a:rPr lang="en-US" smtClean="0"/>
              <a:t>33</a:t>
            </a:fld>
            <a:endParaRPr lang="en-US"/>
          </a:p>
        </p:txBody>
      </p:sp>
    </p:spTree>
    <p:extLst>
      <p:ext uri="{BB962C8B-B14F-4D97-AF65-F5344CB8AC3E}">
        <p14:creationId xmlns:p14="http://schemas.microsoft.com/office/powerpoint/2010/main" val="12005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127750" cy="3448050"/>
          </a:xfrm>
        </p:spPr>
      </p:sp>
      <p:sp>
        <p:nvSpPr>
          <p:cNvPr id="3" name="Notes Placeholder 2"/>
          <p:cNvSpPr>
            <a:spLocks noGrp="1"/>
          </p:cNvSpPr>
          <p:nvPr>
            <p:ph type="body" idx="1"/>
          </p:nvPr>
        </p:nvSpPr>
        <p:spPr/>
        <p:txBody>
          <a:bodyPr/>
          <a:lstStyle/>
          <a:p>
            <a:pPr algn="l" rtl="0" fontAlgn="base"/>
            <a:r>
              <a:rPr lang="en-US" dirty="0">
                <a:solidFill>
                  <a:srgbClr val="000000"/>
                </a:solidFill>
                <a:latin typeface="Calibri" panose="020F0502020204030204" pitchFamily="34" charset="0"/>
              </a:rPr>
              <a:t>Mayo Clinic is committed to clinical practice, education and research. </a:t>
            </a:r>
          </a:p>
          <a:p>
            <a:pPr algn="l" rtl="0" fontAlgn="base"/>
            <a:r>
              <a:rPr lang="en-US" dirty="0">
                <a:solidFill>
                  <a:srgbClr val="444444"/>
                </a:solidFill>
                <a:latin typeface="Calibri" panose="020F0502020204030204" pitchFamily="34" charset="0"/>
              </a:rPr>
              <a:t>Primary value is that the needs of the patient come first—this is an important part of the work that we do</a:t>
            </a:r>
          </a:p>
          <a:p>
            <a:endParaRPr lang="en-US" b="0" dirty="0"/>
          </a:p>
          <a:p>
            <a:r>
              <a:rPr lang="en-US" dirty="0"/>
              <a:t>Medical Institutions across the world have a strong desire for: </a:t>
            </a:r>
          </a:p>
          <a:p>
            <a:pPr marL="172582" indent="-172582">
              <a:buFontTx/>
              <a:buChar char="-"/>
            </a:pPr>
            <a:r>
              <a:rPr lang="en-US" dirty="0"/>
              <a:t>Patient-centric management</a:t>
            </a:r>
          </a:p>
          <a:p>
            <a:pPr marL="172582" indent="-172582">
              <a:buFontTx/>
              <a:buChar char="-"/>
            </a:pPr>
            <a:r>
              <a:rPr lang="en-US" dirty="0"/>
              <a:t>Efficiency in workflow</a:t>
            </a:r>
          </a:p>
          <a:p>
            <a:pPr marL="172582" indent="-172582">
              <a:buFontTx/>
              <a:buChar char="-"/>
            </a:pPr>
            <a:r>
              <a:rPr lang="en-US" dirty="0"/>
              <a:t>Seamless integration between applications</a:t>
            </a:r>
          </a:p>
          <a:p>
            <a:pPr marL="172582" indent="-172582">
              <a:buFontTx/>
              <a:buChar char="-"/>
            </a:pPr>
            <a:r>
              <a:rPr lang="en-US" dirty="0"/>
              <a:t>Strive for the best tools and technology to improve patient care.</a:t>
            </a:r>
          </a:p>
          <a:p>
            <a:pPr marL="172582" indent="-172582">
              <a:buFontTx/>
              <a:buChar char="-"/>
            </a:pPr>
            <a:endParaRPr lang="en-US" dirty="0"/>
          </a:p>
          <a:p>
            <a:r>
              <a:rPr lang="en-US" dirty="0"/>
              <a:t>Standards and Industry have been great partners with Medical Institutions by:</a:t>
            </a:r>
          </a:p>
          <a:p>
            <a:pPr marL="172582" indent="-172582">
              <a:buFontTx/>
              <a:buChar char="-"/>
            </a:pPr>
            <a:r>
              <a:rPr lang="en-US" dirty="0"/>
              <a:t>Bringing advances in technology to healthcare</a:t>
            </a:r>
          </a:p>
          <a:p>
            <a:pPr marL="172582" indent="-172582">
              <a:buFontTx/>
              <a:buChar char="-"/>
            </a:pPr>
            <a:r>
              <a:rPr lang="en-US" dirty="0"/>
              <a:t>Striving for well-defined and adopted standards</a:t>
            </a:r>
          </a:p>
          <a:p>
            <a:pPr marL="172582" indent="-172582">
              <a:buFontTx/>
              <a:buChar char="-"/>
            </a:pPr>
            <a:r>
              <a:rPr lang="en-US" dirty="0"/>
              <a:t>Enabling interoperability using these standards and best practices</a:t>
            </a:r>
          </a:p>
          <a:p>
            <a:pPr marL="172582" indent="-172582">
              <a:buFontTx/>
              <a:buChar char="-"/>
            </a:pPr>
            <a:endParaRPr lang="en-US" dirty="0"/>
          </a:p>
          <a:p>
            <a:r>
              <a:rPr lang="en-US" dirty="0"/>
              <a:t>A crown jewel example of this partnership is the growth of the Vendor Neutral Archive and adoption of Enterprise Imaging</a:t>
            </a:r>
          </a:p>
        </p:txBody>
      </p:sp>
      <p:sp>
        <p:nvSpPr>
          <p:cNvPr id="4" name="Slide Number Placeholder 3"/>
          <p:cNvSpPr>
            <a:spLocks noGrp="1"/>
          </p:cNvSpPr>
          <p:nvPr>
            <p:ph type="sldNum" sz="quarter" idx="5"/>
          </p:nvPr>
        </p:nvSpPr>
        <p:spPr/>
        <p:txBody>
          <a:bodyPr/>
          <a:lstStyle/>
          <a:p>
            <a:fld id="{08FF5BA8-4C89-4EFA-A315-B6DF9621566D}" type="slidenum">
              <a:rPr lang="en-US" smtClean="0"/>
              <a:t>4</a:t>
            </a:fld>
            <a:endParaRPr lang="en-US"/>
          </a:p>
        </p:txBody>
      </p:sp>
    </p:spTree>
    <p:extLst>
      <p:ext uri="{BB962C8B-B14F-4D97-AF65-F5344CB8AC3E}">
        <p14:creationId xmlns:p14="http://schemas.microsoft.com/office/powerpoint/2010/main" val="265298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baseline a Vendor Neutral Archive and Enterprise Imaging to see how it enables interoperable clinical imaging for healthcare facilities.</a:t>
            </a:r>
          </a:p>
        </p:txBody>
      </p:sp>
      <p:sp>
        <p:nvSpPr>
          <p:cNvPr id="4" name="Slide Number Placeholder 3"/>
          <p:cNvSpPr>
            <a:spLocks noGrp="1"/>
          </p:cNvSpPr>
          <p:nvPr>
            <p:ph type="sldNum" sz="quarter" idx="5"/>
          </p:nvPr>
        </p:nvSpPr>
        <p:spPr/>
        <p:txBody>
          <a:bodyPr/>
          <a:lstStyle/>
          <a:p>
            <a:fld id="{08FF5BA8-4C89-4EFA-A315-B6DF9621566D}" type="slidenum">
              <a:rPr lang="en-US" smtClean="0"/>
              <a:t>5</a:t>
            </a:fld>
            <a:endParaRPr lang="en-US"/>
          </a:p>
        </p:txBody>
      </p:sp>
    </p:spTree>
    <p:extLst>
      <p:ext uri="{BB962C8B-B14F-4D97-AF65-F5344CB8AC3E}">
        <p14:creationId xmlns:p14="http://schemas.microsoft.com/office/powerpoint/2010/main" val="137692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Vendor Neutral Archive or VNA consists of three primary characteristics</a:t>
            </a:r>
          </a:p>
          <a:p>
            <a:endParaRPr lang="en-US"/>
          </a:p>
          <a:p>
            <a:r>
              <a:rPr lang="en-US"/>
              <a:t>1) An Archive for Medical Images</a:t>
            </a:r>
          </a:p>
          <a:p>
            <a:r>
              <a:rPr lang="en-US"/>
              <a:t>2) Based on Medical Imaging Standards</a:t>
            </a:r>
          </a:p>
          <a:p>
            <a:r>
              <a:rPr lang="en-US"/>
              <a:t>3) Vendor Neutral  - Interoperable with “Standards-based” Systems from Other Vendors	</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6</a:t>
            </a:fld>
            <a:endParaRPr lang="en-US"/>
          </a:p>
        </p:txBody>
      </p:sp>
    </p:spTree>
    <p:extLst>
      <p:ext uri="{BB962C8B-B14F-4D97-AF65-F5344CB8AC3E}">
        <p14:creationId xmlns:p14="http://schemas.microsoft.com/office/powerpoint/2010/main" val="73250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Vendor Neutral Archive or VNA consists of three primary characteristics</a:t>
            </a:r>
          </a:p>
          <a:p>
            <a:endParaRPr lang="en-US"/>
          </a:p>
          <a:p>
            <a:r>
              <a:rPr lang="en-US"/>
              <a:t>1) An Archive for Medical Images</a:t>
            </a:r>
          </a:p>
          <a:p>
            <a:r>
              <a:rPr lang="en-US"/>
              <a:t>2) Based on Medical Imaging Standards</a:t>
            </a:r>
          </a:p>
          <a:p>
            <a:r>
              <a:rPr lang="en-US"/>
              <a:t>3) Vendor Neutral  - Interoperable with “Standards-based” Systems from Other Vendors	</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7</a:t>
            </a:fld>
            <a:endParaRPr lang="en-US"/>
          </a:p>
        </p:txBody>
      </p:sp>
    </p:spTree>
    <p:extLst>
      <p:ext uri="{BB962C8B-B14F-4D97-AF65-F5344CB8AC3E}">
        <p14:creationId xmlns:p14="http://schemas.microsoft.com/office/powerpoint/2010/main" val="100174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Vendor Neutral Archive or VNA consists of three primary characteristics</a:t>
            </a:r>
          </a:p>
          <a:p>
            <a:endParaRPr lang="en-US"/>
          </a:p>
          <a:p>
            <a:r>
              <a:rPr lang="en-US"/>
              <a:t>1) An Archive for Medical Images</a:t>
            </a:r>
          </a:p>
          <a:p>
            <a:r>
              <a:rPr lang="en-US"/>
              <a:t>2) Based on Medical Imaging Standards</a:t>
            </a:r>
          </a:p>
          <a:p>
            <a:r>
              <a:rPr lang="en-US"/>
              <a:t>3) Vendor Neutral  - Interoperable with “Standards-based” Systems from Other Vendors	</a:t>
            </a:r>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8</a:t>
            </a:fld>
            <a:endParaRPr lang="en-US"/>
          </a:p>
        </p:txBody>
      </p:sp>
    </p:spTree>
    <p:extLst>
      <p:ext uri="{BB962C8B-B14F-4D97-AF65-F5344CB8AC3E}">
        <p14:creationId xmlns:p14="http://schemas.microsoft.com/office/powerpoint/2010/main" val="381514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Not all VNAs are the same!</a:t>
            </a:r>
          </a:p>
          <a:p>
            <a:endParaRPr lang="en-US"/>
          </a:p>
          <a:p>
            <a:r>
              <a:rPr lang="en-US"/>
              <a:t>While VNAs at the core provide these foundational capabilities VNAs are not all built the same or provide the same services.</a:t>
            </a:r>
          </a:p>
          <a:p>
            <a:endParaRPr lang="en-US"/>
          </a:p>
          <a:p>
            <a:r>
              <a:rPr lang="en-US"/>
              <a:t>VNA vendors can differentiate themselves in the market to support a number of additional important requirements and use cases throughout the healthcare environment.</a:t>
            </a:r>
          </a:p>
          <a:p>
            <a:endParaRPr lang="en-US"/>
          </a:p>
          <a:p>
            <a:r>
              <a:rPr lang="en-US"/>
              <a:t>Examples of this include:</a:t>
            </a:r>
          </a:p>
          <a:p>
            <a:endParaRPr lang="en-US"/>
          </a:p>
          <a:p>
            <a:endParaRPr lang="en-US"/>
          </a:p>
        </p:txBody>
      </p:sp>
      <p:sp>
        <p:nvSpPr>
          <p:cNvPr id="4" name="Slide Number Placeholder 3"/>
          <p:cNvSpPr>
            <a:spLocks noGrp="1"/>
          </p:cNvSpPr>
          <p:nvPr>
            <p:ph type="sldNum" sz="quarter" idx="5"/>
          </p:nvPr>
        </p:nvSpPr>
        <p:spPr/>
        <p:txBody>
          <a:bodyPr/>
          <a:lstStyle/>
          <a:p>
            <a:fld id="{08FF5BA8-4C89-4EFA-A315-B6DF9621566D}" type="slidenum">
              <a:rPr lang="en-US" smtClean="0"/>
              <a:t>9</a:t>
            </a:fld>
            <a:endParaRPr lang="en-US"/>
          </a:p>
        </p:txBody>
      </p:sp>
    </p:spTree>
    <p:extLst>
      <p:ext uri="{BB962C8B-B14F-4D97-AF65-F5344CB8AC3E}">
        <p14:creationId xmlns:p14="http://schemas.microsoft.com/office/powerpoint/2010/main" val="2107767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F79A39-556F-1AE4-67F0-54E81162ECE6}"/>
              </a:ext>
            </a:extLst>
          </p:cNvPr>
          <p:cNvSpPr/>
          <p:nvPr userDrawn="1"/>
        </p:nvSpPr>
        <p:spPr>
          <a:xfrm flipV="1">
            <a:off x="194872" y="3252865"/>
            <a:ext cx="11216797" cy="36051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64499" y="845215"/>
            <a:ext cx="10230786" cy="1475013"/>
          </a:xfrm>
          <a:effectLst/>
        </p:spPr>
        <p:txBody>
          <a:bodyPr anchor="b">
            <a:normAutofit/>
          </a:bodyPr>
          <a:lstStyle>
            <a:lvl1pPr>
              <a:defRPr sz="3599">
                <a:solidFill>
                  <a:schemeClr val="accent1"/>
                </a:solidFill>
              </a:defRPr>
            </a:lvl1pPr>
          </a:lstStyle>
          <a:p>
            <a:r>
              <a:rPr lang="en-US"/>
              <a:t>Click to edit Master title style</a:t>
            </a:r>
          </a:p>
        </p:txBody>
      </p:sp>
      <p:sp>
        <p:nvSpPr>
          <p:cNvPr id="3" name="Subtitle 2"/>
          <p:cNvSpPr>
            <a:spLocks noGrp="1"/>
          </p:cNvSpPr>
          <p:nvPr>
            <p:ph type="subTitle" idx="1"/>
          </p:nvPr>
        </p:nvSpPr>
        <p:spPr>
          <a:xfrm>
            <a:off x="764499" y="2320230"/>
            <a:ext cx="10230786" cy="590321"/>
          </a:xfrm>
        </p:spPr>
        <p:txBody>
          <a:bodyPr anchor="t">
            <a:normAutofit/>
          </a:bodyPr>
          <a:lstStyle>
            <a:lvl1pPr marL="0" indent="0" algn="l">
              <a:buNone/>
              <a:defRPr sz="1600" cap="all">
                <a:solidFill>
                  <a:schemeClr val="accent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17" name="Footer Placeholder 4">
            <a:extLst>
              <a:ext uri="{FF2B5EF4-FFF2-40B4-BE49-F238E27FC236}">
                <a16:creationId xmlns:a16="http://schemas.microsoft.com/office/drawing/2014/main" id="{26E22536-38C1-F1E7-D8B9-58588285DF39}"/>
              </a:ext>
            </a:extLst>
          </p:cNvPr>
          <p:cNvSpPr>
            <a:spLocks noGrp="1"/>
          </p:cNvSpPr>
          <p:nvPr>
            <p:ph type="ftr" sz="quarter" idx="3"/>
          </p:nvPr>
        </p:nvSpPr>
        <p:spPr>
          <a:xfrm>
            <a:off x="764499" y="6114074"/>
            <a:ext cx="7016552" cy="365125"/>
          </a:xfrm>
          <a:prstGeom prst="rect">
            <a:avLst/>
          </a:prstGeom>
        </p:spPr>
        <p:txBody>
          <a:bodyPr vert="horz" lIns="91440" tIns="45720" rIns="91440" bIns="45720" rtlCol="0" anchor="ctr"/>
          <a:lstStyle>
            <a:lvl1pPr algn="l">
              <a:defRPr sz="900" cap="all">
                <a:solidFill>
                  <a:schemeClr val="bg1"/>
                </a:solidFill>
              </a:defRPr>
            </a:lvl1pPr>
          </a:lstStyle>
          <a:p>
            <a:r>
              <a:rPr lang="en-US"/>
              <a:t>Copyright DICOM® 2019     </a:t>
            </a:r>
            <a:r>
              <a:rPr lang="en-US" err="1"/>
              <a:t>www.dicomstandard.org</a:t>
            </a:r>
            <a:r>
              <a:rPr lang="en-US"/>
              <a:t>     #DICOMConference2019     #DICOM     </a:t>
            </a:r>
            <a:r>
              <a:rPr lang="en-US">
                <a:hlinkClick r:id="rId2">
                  <a:extLst>
                    <a:ext uri="{A12FA001-AC4F-418D-AE19-62706E023703}">
                      <ahyp:hlinkClr xmlns:ahyp="http://schemas.microsoft.com/office/drawing/2018/hyperlinkcolor" val="tx"/>
                    </a:ext>
                  </a:extLst>
                </a:hlinkClick>
              </a:rPr>
              <a:t>@The_DICOM_STD</a:t>
            </a:r>
            <a:endParaRPr lang="en-US"/>
          </a:p>
        </p:txBody>
      </p:sp>
      <p:sp>
        <p:nvSpPr>
          <p:cNvPr id="18" name="Slide Number Placeholder 5">
            <a:extLst>
              <a:ext uri="{FF2B5EF4-FFF2-40B4-BE49-F238E27FC236}">
                <a16:creationId xmlns:a16="http://schemas.microsoft.com/office/drawing/2014/main" id="{1BF86B28-D20F-FB37-E2C3-9E74BF923976}"/>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a:p>
        </p:txBody>
      </p:sp>
      <p:pic>
        <p:nvPicPr>
          <p:cNvPr id="21" name="Picture 4">
            <a:extLst>
              <a:ext uri="{FF2B5EF4-FFF2-40B4-BE49-F238E27FC236}">
                <a16:creationId xmlns:a16="http://schemas.microsoft.com/office/drawing/2014/main" id="{DB4FC79D-434A-E181-B471-1A824F70DC5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7155" y="423958"/>
            <a:ext cx="2848130" cy="61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Subtitle 7">
            <a:extLst>
              <a:ext uri="{FF2B5EF4-FFF2-40B4-BE49-F238E27FC236}">
                <a16:creationId xmlns:a16="http://schemas.microsoft.com/office/drawing/2014/main" id="{D84AD15D-D5B9-D2E6-B62F-459522D0FE9A}"/>
              </a:ext>
            </a:extLst>
          </p:cNvPr>
          <p:cNvSpPr txBox="1">
            <a:spLocks/>
          </p:cNvSpPr>
          <p:nvPr userDrawn="1"/>
        </p:nvSpPr>
        <p:spPr>
          <a:xfrm>
            <a:off x="-1077503" y="-3207000"/>
            <a:ext cx="10037509" cy="220035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sz="2400" b="1">
                <a:solidFill>
                  <a:schemeClr val="tx1"/>
                </a:solidFill>
                <a:latin typeface="+mj-lt"/>
                <a:cs typeface="Arial" panose="020B0604020202020204" pitchFamily="34" charset="0"/>
              </a:rPr>
              <a:t>TITLE</a:t>
            </a:r>
            <a:endParaRPr lang="en-US" sz="1400">
              <a:solidFill>
                <a:schemeClr val="tx1"/>
              </a:solidFill>
              <a:latin typeface="+mj-lt"/>
              <a:cs typeface="Arial" panose="020B0604020202020204" pitchFamily="34" charset="0"/>
            </a:endParaRPr>
          </a:p>
          <a:p>
            <a:pPr algn="r">
              <a:buClr>
                <a:srgbClr val="4590B8"/>
              </a:buClr>
            </a:pPr>
            <a:r>
              <a:rPr lang="en-US" sz="1700">
                <a:solidFill>
                  <a:schemeClr val="tx1"/>
                </a:solidFill>
                <a:latin typeface="+mn-lt"/>
                <a:cs typeface="Arial" panose="020B0604020202020204" pitchFamily="34" charset="0"/>
              </a:rPr>
              <a:t>Company</a:t>
            </a:r>
          </a:p>
          <a:p>
            <a:pPr algn="r">
              <a:buClr>
                <a:srgbClr val="4590B8"/>
              </a:buClr>
            </a:pPr>
            <a:endParaRPr lang="en-US" sz="1700">
              <a:solidFill>
                <a:schemeClr val="tx1"/>
              </a:solidFill>
              <a:latin typeface="Arial" panose="020B0604020202020204" pitchFamily="34" charset="0"/>
              <a:cs typeface="Arial" panose="020B0604020202020204" pitchFamily="34" charset="0"/>
            </a:endParaRPr>
          </a:p>
          <a:p>
            <a:pPr algn="r">
              <a:buClr>
                <a:srgbClr val="4590B8"/>
              </a:buClr>
            </a:pPr>
            <a:r>
              <a:rPr lang="en-US" sz="1600">
                <a:solidFill>
                  <a:schemeClr val="tx1"/>
                </a:solidFill>
                <a:latin typeface="Segoe UI" panose="020B0502040204020203" pitchFamily="34" charset="0"/>
                <a:cs typeface="Segoe UI" panose="020B0502040204020203" pitchFamily="34" charset="0"/>
              </a:rPr>
              <a:t>name  </a:t>
            </a:r>
          </a:p>
          <a:p>
            <a:pPr algn="r">
              <a:buClr>
                <a:srgbClr val="4590B8"/>
              </a:buClr>
            </a:pPr>
            <a:r>
              <a:rPr lang="en-US" sz="1600" b="0" i="1">
                <a:solidFill>
                  <a:schemeClr val="tx1"/>
                </a:solidFill>
                <a:latin typeface="Segoe UI" panose="020B0502040204020203" pitchFamily="34" charset="0"/>
                <a:cs typeface="Segoe UI" panose="020B0502040204020203" pitchFamily="34" charset="0"/>
              </a:rPr>
              <a:t>Title</a:t>
            </a:r>
          </a:p>
        </p:txBody>
      </p:sp>
      <p:sp>
        <p:nvSpPr>
          <p:cNvPr id="5" name="Text Placeholder 4">
            <a:extLst>
              <a:ext uri="{FF2B5EF4-FFF2-40B4-BE49-F238E27FC236}">
                <a16:creationId xmlns:a16="http://schemas.microsoft.com/office/drawing/2014/main" id="{F8E6A626-B081-192A-5627-1F2375975415}"/>
              </a:ext>
            </a:extLst>
          </p:cNvPr>
          <p:cNvSpPr>
            <a:spLocks noGrp="1"/>
          </p:cNvSpPr>
          <p:nvPr>
            <p:ph type="body" sz="quarter" idx="10" hasCustomPrompt="1"/>
          </p:nvPr>
        </p:nvSpPr>
        <p:spPr>
          <a:xfrm>
            <a:off x="5043748" y="3847931"/>
            <a:ext cx="5951537" cy="648315"/>
          </a:xfrm>
        </p:spPr>
        <p:txBody>
          <a:bodyPr>
            <a:normAutofit/>
          </a:bodyPr>
          <a:lstStyle>
            <a:lvl1pPr algn="r">
              <a:defRPr sz="2800">
                <a:solidFill>
                  <a:schemeClr val="bg1"/>
                </a:solidFill>
              </a:defRPr>
            </a:lvl1pPr>
            <a:lvl2pPr algn="r">
              <a:defRPr/>
            </a:lvl2pPr>
            <a:lvl3pPr algn="r">
              <a:defRPr/>
            </a:lvl3pPr>
            <a:lvl4pPr algn="r">
              <a:defRPr/>
            </a:lvl4pPr>
            <a:lvl5pPr algn="r">
              <a:defRPr/>
            </a:lvl5pPr>
          </a:lstStyle>
          <a:p>
            <a:pPr lvl="0"/>
            <a:r>
              <a:rPr lang="en-US"/>
              <a:t>TITLE</a:t>
            </a:r>
          </a:p>
        </p:txBody>
      </p:sp>
      <p:sp>
        <p:nvSpPr>
          <p:cNvPr id="6" name="Text Placeholder 4">
            <a:extLst>
              <a:ext uri="{FF2B5EF4-FFF2-40B4-BE49-F238E27FC236}">
                <a16:creationId xmlns:a16="http://schemas.microsoft.com/office/drawing/2014/main" id="{334930BF-5B91-3784-AD79-69EA482B39AC}"/>
              </a:ext>
            </a:extLst>
          </p:cNvPr>
          <p:cNvSpPr>
            <a:spLocks noGrp="1"/>
          </p:cNvSpPr>
          <p:nvPr>
            <p:ph type="body" sz="quarter" idx="11" hasCustomPrompt="1"/>
          </p:nvPr>
        </p:nvSpPr>
        <p:spPr>
          <a:xfrm>
            <a:off x="5043748" y="4496246"/>
            <a:ext cx="5951537" cy="595066"/>
          </a:xfrm>
        </p:spPr>
        <p:txBody>
          <a:bodyPr>
            <a:normAutofit/>
          </a:bodyPr>
          <a:lstStyle>
            <a:lvl1pPr marL="0" indent="0" algn="r">
              <a:buFontTx/>
              <a:buNone/>
              <a:defRPr sz="2000">
                <a:solidFill>
                  <a:schemeClr val="bg1"/>
                </a:solidFill>
              </a:defRPr>
            </a:lvl1pPr>
            <a:lvl2pPr algn="r">
              <a:defRPr/>
            </a:lvl2pPr>
            <a:lvl3pPr algn="r">
              <a:defRPr/>
            </a:lvl3pPr>
            <a:lvl4pPr algn="r">
              <a:defRPr/>
            </a:lvl4pPr>
            <a:lvl5pPr algn="r">
              <a:defRPr/>
            </a:lvl5pPr>
          </a:lstStyle>
          <a:p>
            <a:pPr lvl="0"/>
            <a:r>
              <a:rPr lang="en-US"/>
              <a:t>COMPANY</a:t>
            </a:r>
          </a:p>
        </p:txBody>
      </p:sp>
      <p:sp>
        <p:nvSpPr>
          <p:cNvPr id="7" name="Text Placeholder 4">
            <a:extLst>
              <a:ext uri="{FF2B5EF4-FFF2-40B4-BE49-F238E27FC236}">
                <a16:creationId xmlns:a16="http://schemas.microsoft.com/office/drawing/2014/main" id="{079217AF-D8EC-198B-7E0C-9C2DBF658618}"/>
              </a:ext>
            </a:extLst>
          </p:cNvPr>
          <p:cNvSpPr>
            <a:spLocks noGrp="1"/>
          </p:cNvSpPr>
          <p:nvPr>
            <p:ph type="body" sz="quarter" idx="12" hasCustomPrompt="1"/>
          </p:nvPr>
        </p:nvSpPr>
        <p:spPr>
          <a:xfrm>
            <a:off x="5043747" y="5296373"/>
            <a:ext cx="5951537" cy="365125"/>
          </a:xfrm>
        </p:spPr>
        <p:txBody>
          <a:bodyPr>
            <a:normAutofit/>
          </a:bodyPr>
          <a:lstStyle>
            <a:lvl1pPr marL="0" indent="0" algn="r">
              <a:buFontTx/>
              <a:buNone/>
              <a:defRPr sz="2000">
                <a:solidFill>
                  <a:schemeClr val="bg1"/>
                </a:solidFill>
              </a:defRPr>
            </a:lvl1pPr>
            <a:lvl2pPr algn="r">
              <a:defRPr/>
            </a:lvl2pPr>
            <a:lvl3pPr algn="r">
              <a:defRPr/>
            </a:lvl3pPr>
            <a:lvl4pPr algn="r">
              <a:defRPr/>
            </a:lvl4pPr>
            <a:lvl5pPr algn="r">
              <a:defRPr/>
            </a:lvl5pPr>
          </a:lstStyle>
          <a:p>
            <a:pPr lvl="0"/>
            <a:r>
              <a:rPr lang="en-US"/>
              <a:t>Name</a:t>
            </a:r>
          </a:p>
        </p:txBody>
      </p:sp>
      <p:sp>
        <p:nvSpPr>
          <p:cNvPr id="8" name="Text Placeholder 4">
            <a:extLst>
              <a:ext uri="{FF2B5EF4-FFF2-40B4-BE49-F238E27FC236}">
                <a16:creationId xmlns:a16="http://schemas.microsoft.com/office/drawing/2014/main" id="{869F0C0A-A4E8-8F60-3AF6-E2C9CC02D789}"/>
              </a:ext>
            </a:extLst>
          </p:cNvPr>
          <p:cNvSpPr>
            <a:spLocks noGrp="1"/>
          </p:cNvSpPr>
          <p:nvPr>
            <p:ph type="body" sz="quarter" idx="13" hasCustomPrompt="1"/>
          </p:nvPr>
        </p:nvSpPr>
        <p:spPr>
          <a:xfrm>
            <a:off x="5043746" y="5683996"/>
            <a:ext cx="5951537" cy="365125"/>
          </a:xfrm>
        </p:spPr>
        <p:txBody>
          <a:bodyPr>
            <a:normAutofit/>
          </a:bodyPr>
          <a:lstStyle>
            <a:lvl1pPr marL="0" indent="0" algn="r">
              <a:buFontTx/>
              <a:buNone/>
              <a:defRPr sz="2000" i="1">
                <a:solidFill>
                  <a:schemeClr val="bg1"/>
                </a:solidFill>
              </a:defRPr>
            </a:lvl1pPr>
            <a:lvl2pPr algn="r">
              <a:defRPr/>
            </a:lvl2pPr>
            <a:lvl3pPr algn="r">
              <a:defRPr/>
            </a:lvl3pPr>
            <a:lvl4pPr algn="r">
              <a:defRPr/>
            </a:lvl4pPr>
            <a:lvl5pPr algn="r">
              <a:defRPr/>
            </a:lvl5pPr>
          </a:lstStyle>
          <a:p>
            <a:pPr lvl="0"/>
            <a:r>
              <a:rPr lang="en-US"/>
              <a:t>Title</a:t>
            </a:r>
          </a:p>
        </p:txBody>
      </p:sp>
    </p:spTree>
    <p:extLst>
      <p:ext uri="{BB962C8B-B14F-4D97-AF65-F5344CB8AC3E}">
        <p14:creationId xmlns:p14="http://schemas.microsoft.com/office/powerpoint/2010/main" val="3116240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81041" y="0"/>
            <a:ext cx="10830628" cy="2290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96696" y="702156"/>
            <a:ext cx="9828186" cy="101380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581041" y="2596896"/>
            <a:ext cx="10243841"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Copyright DICOM® 2019     </a:t>
            </a:r>
            <a:r>
              <a:rPr lang="en-US" err="1"/>
              <a:t>www.dicomstandard.org</a:t>
            </a:r>
            <a:r>
              <a:rPr lang="en-US"/>
              <a:t>     #DICOMConference2019     #DICOM     </a:t>
            </a:r>
            <a:r>
              <a:rPr lang="en-US">
                <a:hlinkClick r:id="rId2">
                  <a:extLst>
                    <a:ext uri="{A12FA001-AC4F-418D-AE19-62706E023703}">
                      <ahyp:hlinkClr xmlns:ahyp="http://schemas.microsoft.com/office/drawing/2018/hyperlinkcolor" val="tx"/>
                    </a:ext>
                  </a:extLst>
                </a:hlinkClick>
              </a:rPr>
              <a:t>@The_DICOM_STD</a:t>
            </a:r>
            <a:endParaRPr lang="en-US"/>
          </a:p>
        </p:txBody>
      </p:sp>
      <p:sp>
        <p:nvSpPr>
          <p:cNvPr id="10" name="Slide Number Placeholder 5">
            <a:extLst>
              <a:ext uri="{FF2B5EF4-FFF2-40B4-BE49-F238E27FC236}">
                <a16:creationId xmlns:a16="http://schemas.microsoft.com/office/drawing/2014/main" id="{16B4D481-D65E-BFEC-AFC6-941AC421B34F}"/>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768736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a:spLocks noChangeAspect="1"/>
          </p:cNvSpPr>
          <p:nvPr/>
        </p:nvSpPr>
        <p:spPr>
          <a:xfrm>
            <a:off x="581041" y="2336306"/>
            <a:ext cx="10830628" cy="2290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96696" y="2974715"/>
            <a:ext cx="9828186" cy="1013800"/>
          </a:xfrm>
        </p:spPr>
        <p:txBody>
          <a:bodyPr anchor="ct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581041" y="4902200"/>
            <a:ext cx="10243841" cy="885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Copyright DICOM® 2019     </a:t>
            </a:r>
            <a:r>
              <a:rPr lang="en-US" err="1"/>
              <a:t>www.dicomstandard.org</a:t>
            </a:r>
            <a:r>
              <a:rPr lang="en-US"/>
              <a:t>     #DICOMConference2019     #DICOM     </a:t>
            </a:r>
            <a:r>
              <a:rPr lang="en-US">
                <a:hlinkClick r:id="rId2">
                  <a:extLst>
                    <a:ext uri="{A12FA001-AC4F-418D-AE19-62706E023703}">
                      <ahyp:hlinkClr xmlns:ahyp="http://schemas.microsoft.com/office/drawing/2018/hyperlinkcolor" val="tx"/>
                    </a:ext>
                  </a:extLst>
                </a:hlinkClick>
              </a:rPr>
              <a:t>@The_DICOM_STD</a:t>
            </a:r>
            <a:endParaRPr lang="en-US"/>
          </a:p>
        </p:txBody>
      </p:sp>
      <p:sp>
        <p:nvSpPr>
          <p:cNvPr id="10" name="Slide Number Placeholder 5">
            <a:extLst>
              <a:ext uri="{FF2B5EF4-FFF2-40B4-BE49-F238E27FC236}">
                <a16:creationId xmlns:a16="http://schemas.microsoft.com/office/drawing/2014/main" id="{16B4D481-D65E-BFEC-AFC6-941AC421B34F}"/>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717427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41" y="378801"/>
            <a:ext cx="10243841" cy="1013800"/>
          </a:xfrm>
        </p:spPr>
        <p:txBody>
          <a:bodyPr>
            <a:normAutofit/>
          </a:bodyPr>
          <a:lstStyle>
            <a:lvl1pPr>
              <a:defRPr sz="2800">
                <a:solidFill>
                  <a:schemeClr val="accent2"/>
                </a:solidFill>
              </a:defRPr>
            </a:lvl1pPr>
          </a:lstStyle>
          <a:p>
            <a:r>
              <a:rPr lang="en-US"/>
              <a:t>Click to edit Master title style</a:t>
            </a:r>
          </a:p>
        </p:txBody>
      </p:sp>
      <p:sp>
        <p:nvSpPr>
          <p:cNvPr id="3" name="Content Placeholder 2"/>
          <p:cNvSpPr>
            <a:spLocks noGrp="1"/>
          </p:cNvSpPr>
          <p:nvPr>
            <p:ph idx="1"/>
          </p:nvPr>
        </p:nvSpPr>
        <p:spPr>
          <a:xfrm>
            <a:off x="581041" y="1746504"/>
            <a:ext cx="10243841"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Copyright DICOM® 2019     </a:t>
            </a:r>
            <a:r>
              <a:rPr lang="en-US" err="1"/>
              <a:t>www.dicomstandard.org</a:t>
            </a:r>
            <a:r>
              <a:rPr lang="en-US"/>
              <a:t>     #DICOMConference2019     #DICOM     </a:t>
            </a:r>
            <a:r>
              <a:rPr lang="en-US">
                <a:hlinkClick r:id="rId2">
                  <a:extLst>
                    <a:ext uri="{A12FA001-AC4F-418D-AE19-62706E023703}">
                      <ahyp:hlinkClr xmlns:ahyp="http://schemas.microsoft.com/office/drawing/2018/hyperlinkcolor" val="tx"/>
                    </a:ext>
                  </a:extLst>
                </a:hlinkClick>
              </a:rPr>
              <a:t>@The_DICOM_STD</a:t>
            </a:r>
            <a:endParaRPr lang="en-US"/>
          </a:p>
        </p:txBody>
      </p:sp>
      <p:sp>
        <p:nvSpPr>
          <p:cNvPr id="10" name="Slide Number Placeholder 5">
            <a:extLst>
              <a:ext uri="{FF2B5EF4-FFF2-40B4-BE49-F238E27FC236}">
                <a16:creationId xmlns:a16="http://schemas.microsoft.com/office/drawing/2014/main" id="{16B4D481-D65E-BFEC-AFC6-941AC421B34F}"/>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855925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81041" y="0"/>
            <a:ext cx="10830628" cy="1655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41832" y="378800"/>
            <a:ext cx="10085832" cy="92879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574982" y="2109132"/>
            <a:ext cx="483717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5" y="2109132"/>
            <a:ext cx="4837175"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8584DC5-97D9-5763-3FBD-B9F6676714AB}"/>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a:p>
        </p:txBody>
      </p:sp>
      <p:sp>
        <p:nvSpPr>
          <p:cNvPr id="10" name="Footer Placeholder 4">
            <a:extLst>
              <a:ext uri="{FF2B5EF4-FFF2-40B4-BE49-F238E27FC236}">
                <a16:creationId xmlns:a16="http://schemas.microsoft.com/office/drawing/2014/main" id="{810A9611-878D-B22E-00A5-D81C3314F3FA}"/>
              </a:ext>
            </a:extLst>
          </p:cNvPr>
          <p:cNvSpPr>
            <a:spLocks noGrp="1"/>
          </p:cNvSpPr>
          <p:nvPr>
            <p:ph type="ftr" sz="quarter" idx="3"/>
          </p:nvPr>
        </p:nvSpPr>
        <p:spPr>
          <a:xfrm>
            <a:off x="3112441" y="6114074"/>
            <a:ext cx="7016552" cy="365125"/>
          </a:xfrm>
          <a:prstGeom prst="rect">
            <a:avLst/>
          </a:prstGeom>
        </p:spPr>
        <p:txBody>
          <a:bodyPr vert="horz" lIns="91440" tIns="45720" rIns="91440" bIns="45720" rtlCol="0" anchor="ctr"/>
          <a:lstStyle>
            <a:lvl1pPr algn="l">
              <a:defRPr sz="900" cap="all">
                <a:solidFill>
                  <a:schemeClr val="tx2"/>
                </a:solidFill>
              </a:defRPr>
            </a:lvl1pPr>
          </a:lstStyle>
          <a:p>
            <a:r>
              <a:rPr lang="en-US"/>
              <a:t>Copyright DICOM® 2019     </a:t>
            </a:r>
            <a:r>
              <a:rPr lang="en-US" err="1"/>
              <a:t>www.dicomstandard.org</a:t>
            </a:r>
            <a:r>
              <a:rPr lang="en-US"/>
              <a:t>     #DICOMConference2019     #DICOM     </a:t>
            </a:r>
            <a:r>
              <a:rPr lang="en-US">
                <a:hlinkClick r:id="rId2">
                  <a:extLst>
                    <a:ext uri="{A12FA001-AC4F-418D-AE19-62706E023703}">
                      <ahyp:hlinkClr xmlns:ahyp="http://schemas.microsoft.com/office/drawing/2018/hyperlinkcolor" val="tx"/>
                    </a:ext>
                  </a:extLst>
                </a:hlinkClick>
              </a:rPr>
              <a:t>@The_DICOM_STD</a:t>
            </a:r>
            <a:endParaRPr lang="en-US"/>
          </a:p>
        </p:txBody>
      </p:sp>
      <p:cxnSp>
        <p:nvCxnSpPr>
          <p:cNvPr id="12" name="Straight Connector 11">
            <a:extLst>
              <a:ext uri="{FF2B5EF4-FFF2-40B4-BE49-F238E27FC236}">
                <a16:creationId xmlns:a16="http://schemas.microsoft.com/office/drawing/2014/main" id="{1D7D2F68-7570-6436-3BA5-9225229DE942}"/>
              </a:ext>
            </a:extLst>
          </p:cNvPr>
          <p:cNvCxnSpPr/>
          <p:nvPr userDrawn="1"/>
        </p:nvCxnSpPr>
        <p:spPr>
          <a:xfrm>
            <a:off x="5788152" y="2109132"/>
            <a:ext cx="0" cy="363304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21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a:spLocks noChangeAspect="1"/>
          </p:cNvSpPr>
          <p:nvPr/>
        </p:nvSpPr>
        <p:spPr>
          <a:xfrm>
            <a:off x="581041" y="0"/>
            <a:ext cx="10830628" cy="1655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41832" y="378800"/>
            <a:ext cx="10085832" cy="92879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574982" y="2670048"/>
            <a:ext cx="4837173" cy="30721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5" y="2670048"/>
            <a:ext cx="4837175" cy="30721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8584DC5-97D9-5763-3FBD-B9F6676714AB}"/>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a:p>
        </p:txBody>
      </p:sp>
      <p:sp>
        <p:nvSpPr>
          <p:cNvPr id="10" name="Footer Placeholder 4">
            <a:extLst>
              <a:ext uri="{FF2B5EF4-FFF2-40B4-BE49-F238E27FC236}">
                <a16:creationId xmlns:a16="http://schemas.microsoft.com/office/drawing/2014/main" id="{810A9611-878D-B22E-00A5-D81C3314F3FA}"/>
              </a:ext>
            </a:extLst>
          </p:cNvPr>
          <p:cNvSpPr>
            <a:spLocks noGrp="1"/>
          </p:cNvSpPr>
          <p:nvPr>
            <p:ph type="ftr" sz="quarter" idx="3"/>
          </p:nvPr>
        </p:nvSpPr>
        <p:spPr>
          <a:xfrm>
            <a:off x="3112441" y="6114074"/>
            <a:ext cx="7016552" cy="365125"/>
          </a:xfrm>
          <a:prstGeom prst="rect">
            <a:avLst/>
          </a:prstGeom>
        </p:spPr>
        <p:txBody>
          <a:bodyPr vert="horz" lIns="91440" tIns="45720" rIns="91440" bIns="45720" rtlCol="0" anchor="ctr"/>
          <a:lstStyle>
            <a:lvl1pPr algn="l">
              <a:defRPr sz="900" cap="all">
                <a:solidFill>
                  <a:schemeClr val="tx2"/>
                </a:solidFill>
              </a:defRPr>
            </a:lvl1pPr>
          </a:lstStyle>
          <a:p>
            <a:r>
              <a:rPr lang="en-US"/>
              <a:t>Copyright DICOM® 2019     </a:t>
            </a:r>
            <a:r>
              <a:rPr lang="en-US" err="1"/>
              <a:t>www.dicomstandard.org</a:t>
            </a:r>
            <a:r>
              <a:rPr lang="en-US"/>
              <a:t>     #DICOMConference2019     #DICOM     </a:t>
            </a:r>
            <a:r>
              <a:rPr lang="en-US">
                <a:hlinkClick r:id="rId2">
                  <a:extLst>
                    <a:ext uri="{A12FA001-AC4F-418D-AE19-62706E023703}">
                      <ahyp:hlinkClr xmlns:ahyp="http://schemas.microsoft.com/office/drawing/2018/hyperlinkcolor" val="tx"/>
                    </a:ext>
                  </a:extLst>
                </a:hlinkClick>
              </a:rPr>
              <a:t>@The_DICOM_STD</a:t>
            </a:r>
            <a:endParaRPr lang="en-US"/>
          </a:p>
        </p:txBody>
      </p:sp>
      <p:cxnSp>
        <p:nvCxnSpPr>
          <p:cNvPr id="12" name="Straight Connector 11">
            <a:extLst>
              <a:ext uri="{FF2B5EF4-FFF2-40B4-BE49-F238E27FC236}">
                <a16:creationId xmlns:a16="http://schemas.microsoft.com/office/drawing/2014/main" id="{1D7D2F68-7570-6436-3BA5-9225229DE942}"/>
              </a:ext>
            </a:extLst>
          </p:cNvPr>
          <p:cNvCxnSpPr>
            <a:cxnSpLocks/>
          </p:cNvCxnSpPr>
          <p:nvPr userDrawn="1"/>
        </p:nvCxnSpPr>
        <p:spPr>
          <a:xfrm>
            <a:off x="5788152" y="1935396"/>
            <a:ext cx="0" cy="380678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A8DFB30C-AEF3-FEB5-97CF-9A6347703363}"/>
              </a:ext>
            </a:extLst>
          </p:cNvPr>
          <p:cNvSpPr>
            <a:spLocks noGrp="1"/>
          </p:cNvSpPr>
          <p:nvPr>
            <p:ph type="body" idx="10"/>
          </p:nvPr>
        </p:nvSpPr>
        <p:spPr>
          <a:xfrm>
            <a:off x="569565" y="1935396"/>
            <a:ext cx="4837173"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Text Placeholder 2">
            <a:extLst>
              <a:ext uri="{FF2B5EF4-FFF2-40B4-BE49-F238E27FC236}">
                <a16:creationId xmlns:a16="http://schemas.microsoft.com/office/drawing/2014/main" id="{E3D1C4E9-BE9B-1294-A2F6-07AB22183D09}"/>
              </a:ext>
            </a:extLst>
          </p:cNvPr>
          <p:cNvSpPr>
            <a:spLocks noGrp="1"/>
          </p:cNvSpPr>
          <p:nvPr>
            <p:ph type="body" idx="11"/>
          </p:nvPr>
        </p:nvSpPr>
        <p:spPr>
          <a:xfrm>
            <a:off x="6174837" y="1935396"/>
            <a:ext cx="4837173"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Tree>
    <p:extLst>
      <p:ext uri="{BB962C8B-B14F-4D97-AF65-F5344CB8AC3E}">
        <p14:creationId xmlns:p14="http://schemas.microsoft.com/office/powerpoint/2010/main" val="345967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twitter.com/The_DICOM_STD" TargetMode="Externa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4499" y="477778"/>
            <a:ext cx="1026076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764499" y="1924192"/>
            <a:ext cx="10260767" cy="382217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12441" y="6114074"/>
            <a:ext cx="7016552" cy="365125"/>
          </a:xfrm>
          <a:prstGeom prst="rect">
            <a:avLst/>
          </a:prstGeom>
        </p:spPr>
        <p:txBody>
          <a:bodyPr vert="horz" lIns="91440" tIns="45720" rIns="91440" bIns="45720" rtlCol="0" anchor="ctr"/>
          <a:lstStyle>
            <a:lvl1pPr algn="l">
              <a:defRPr sz="900" cap="all">
                <a:solidFill>
                  <a:schemeClr val="tx2"/>
                </a:solidFill>
              </a:defRPr>
            </a:lvl1pPr>
          </a:lstStyle>
          <a:p>
            <a:r>
              <a:rPr lang="en-US"/>
              <a:t>Copyright DICOM® 2019     </a:t>
            </a:r>
            <a:r>
              <a:rPr lang="en-US" err="1"/>
              <a:t>www.dicomstandard.org</a:t>
            </a:r>
            <a:r>
              <a:rPr lang="en-US"/>
              <a:t>     #DICOMConference2019     #DICOM     </a:t>
            </a:r>
            <a:r>
              <a:rPr lang="en-US">
                <a:hlinkClick r:id="rId8">
                  <a:extLst>
                    <a:ext uri="{A12FA001-AC4F-418D-AE19-62706E023703}">
                      <ahyp:hlinkClr xmlns:ahyp="http://schemas.microsoft.com/office/drawing/2018/hyperlinkcolor" val="tx"/>
                    </a:ext>
                  </a:extLst>
                </a:hlinkClick>
              </a:rPr>
              <a:t>@The_DICOM_STD</a:t>
            </a:r>
            <a:endParaRPr lang="en-US"/>
          </a:p>
        </p:txBody>
      </p:sp>
      <p:sp>
        <p:nvSpPr>
          <p:cNvPr id="20" name="Rectangle 19">
            <a:extLst>
              <a:ext uri="{FF2B5EF4-FFF2-40B4-BE49-F238E27FC236}">
                <a16:creationId xmlns:a16="http://schemas.microsoft.com/office/drawing/2014/main" id="{2454ACED-7A9E-5D90-847D-B078245D4C50}"/>
              </a:ext>
            </a:extLst>
          </p:cNvPr>
          <p:cNvSpPr/>
          <p:nvPr userDrawn="1"/>
        </p:nvSpPr>
        <p:spPr>
          <a:xfrm>
            <a:off x="11411669" y="0"/>
            <a:ext cx="777155"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a:p>
        </p:txBody>
      </p:sp>
      <p:sp>
        <p:nvSpPr>
          <p:cNvPr id="17" name="TextBox 16">
            <a:extLst>
              <a:ext uri="{FF2B5EF4-FFF2-40B4-BE49-F238E27FC236}">
                <a16:creationId xmlns:a16="http://schemas.microsoft.com/office/drawing/2014/main" id="{C5749F0B-5DA2-50D8-D316-31C3C9AE800F}"/>
              </a:ext>
            </a:extLst>
          </p:cNvPr>
          <p:cNvSpPr txBox="1"/>
          <p:nvPr userDrawn="1"/>
        </p:nvSpPr>
        <p:spPr>
          <a:xfrm rot="5400000">
            <a:off x="9710112" y="2276347"/>
            <a:ext cx="4164676" cy="276999"/>
          </a:xfrm>
          <a:prstGeom prst="rect">
            <a:avLst/>
          </a:prstGeom>
          <a:noFill/>
        </p:spPr>
        <p:txBody>
          <a:bodyPr wrap="square" rtlCol="0">
            <a:spAutoFit/>
          </a:bodyPr>
          <a:lstStyle/>
          <a:p>
            <a:r>
              <a:rPr lang="en-US" sz="1200" b="1" i="0" spc="0">
                <a:solidFill>
                  <a:schemeClr val="bg2"/>
                </a:solidFill>
                <a:latin typeface="+mj-lt"/>
                <a:cs typeface="Segoe UI Semibold" panose="020B0502040204020203" pitchFamily="34" charset="0"/>
              </a:rPr>
              <a:t>DICOM CONFERENCE 2023</a:t>
            </a:r>
          </a:p>
        </p:txBody>
      </p:sp>
      <p:pic>
        <p:nvPicPr>
          <p:cNvPr id="21" name="Picture 4">
            <a:extLst>
              <a:ext uri="{FF2B5EF4-FFF2-40B4-BE49-F238E27FC236}">
                <a16:creationId xmlns:a16="http://schemas.microsoft.com/office/drawing/2014/main" id="{163109A3-D53C-1C99-D00D-75450CE6A30E}"/>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64499" y="6086009"/>
            <a:ext cx="1957557" cy="42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a:extLst>
              <a:ext uri="{FF2B5EF4-FFF2-40B4-BE49-F238E27FC236}">
                <a16:creationId xmlns:a16="http://schemas.microsoft.com/office/drawing/2014/main" id="{B6582CB7-1299-335A-8F9C-C151DD9F1F81}"/>
              </a:ext>
            </a:extLst>
          </p:cNvPr>
          <p:cNvSpPr/>
          <p:nvPr userDrawn="1"/>
        </p:nvSpPr>
        <p:spPr>
          <a:xfrm>
            <a:off x="0" y="0"/>
            <a:ext cx="194638" cy="2286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817728-CB7D-BE9B-D132-C0115A9ABC1B}"/>
              </a:ext>
            </a:extLst>
          </p:cNvPr>
          <p:cNvSpPr/>
          <p:nvPr userDrawn="1"/>
        </p:nvSpPr>
        <p:spPr>
          <a:xfrm>
            <a:off x="0" y="2286000"/>
            <a:ext cx="194638" cy="228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E8AE8E-B577-37B4-B2A7-77A6BF21899E}"/>
              </a:ext>
            </a:extLst>
          </p:cNvPr>
          <p:cNvSpPr/>
          <p:nvPr userDrawn="1"/>
        </p:nvSpPr>
        <p:spPr>
          <a:xfrm>
            <a:off x="0" y="4572000"/>
            <a:ext cx="194638" cy="228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5404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8" r:id="rId3"/>
    <p:sldLayoutId id="2147483677" r:id="rId4"/>
    <p:sldLayoutId id="2147483674" r:id="rId5"/>
    <p:sldLayoutId id="2147483676" r:id="rId6"/>
  </p:sldLayoutIdLst>
  <p:hf hdr="0" dt="0"/>
  <p:txStyles>
    <p:titleStyle>
      <a:lvl1pPr algn="l" defTabSz="457063" rtl="0" eaLnBrk="1" latinLnBrk="0" hangingPunct="1">
        <a:spcBef>
          <a:spcPct val="0"/>
        </a:spcBef>
        <a:buNone/>
        <a:defRPr sz="32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twitter.com/The_DICOM_ST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0.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image" Target="../media/image38.svg"/><Relationship Id="rId5" Type="http://schemas.openxmlformats.org/officeDocument/2006/relationships/image" Target="../media/image33.pn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32.svg"/><Relationship Id="rId9" Type="http://schemas.openxmlformats.org/officeDocument/2006/relationships/hyperlink" Target="https://twitter.com/The_DICOM_STD" TargetMode="External"/><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8.jpeg"/><Relationship Id="rId18"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hyperlink" Target="https://twitter.com/The_DICOM_STD" TargetMode="External"/><Relationship Id="rId2" Type="http://schemas.openxmlformats.org/officeDocument/2006/relationships/notesSlide" Target="../notesSlides/notesSlide12.xm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20.png"/><Relationship Id="rId10" Type="http://schemas.openxmlformats.org/officeDocument/2006/relationships/image" Target="../media/image38.svg"/><Relationship Id="rId19" Type="http://schemas.openxmlformats.org/officeDocument/2006/relationships/image" Target="../media/image42.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The_DICOM_STD"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hyperlink" Target="https://twitter.com/The_DICOM_STD" TargetMode="External"/><Relationship Id="rId10" Type="http://schemas.openxmlformats.org/officeDocument/2006/relationships/image" Target="../media/image42.svg"/><Relationship Id="rId4" Type="http://schemas.openxmlformats.org/officeDocument/2006/relationships/image" Target="../media/image32.svg"/><Relationship Id="rId9" Type="http://schemas.openxmlformats.org/officeDocument/2006/relationships/image" Target="../media/image41.png"/><Relationship Id="rId1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The_DICOM_STD"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twitter.com/The_DICOM_STD" TargetMode="External"/><Relationship Id="rId7" Type="http://schemas.openxmlformats.org/officeDocument/2006/relationships/image" Target="../media/image46.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7.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2.svg"/><Relationship Id="rId11" Type="http://schemas.openxmlformats.org/officeDocument/2006/relationships/hyperlink" Target="https://twitter.com/The_DICOM_STD" TargetMode="External"/><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8.sv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hyperlink" Target="https://twitter.com/The_DICOM_STD" TargetMode="External"/><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twitter.com/The_DICOM_STD"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8.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twitter.com/The_DICOM_ST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The_DICOM_STD"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5.pn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hyperlink" Target="https://twitter.com/The_DICOM_ST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twitter.com/The_DICOM_STD" TargetMode="Externa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4.svg"/></Relationships>
</file>

<file path=ppt/slides/_rels/slide2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54.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58.svg"/><Relationship Id="rId4" Type="http://schemas.openxmlformats.org/officeDocument/2006/relationships/hyperlink" Target="https://twitter.com/The_DICOM_STD" TargetMode="External"/><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7.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9.png"/><Relationship Id="rId21" Type="http://schemas.openxmlformats.org/officeDocument/2006/relationships/image" Target="../media/image74.svg"/><Relationship Id="rId7" Type="http://schemas.openxmlformats.org/officeDocument/2006/relationships/image" Target="../media/image63.png"/><Relationship Id="rId12" Type="http://schemas.openxmlformats.org/officeDocument/2006/relationships/image" Target="../media/image44.svg"/><Relationship Id="rId17" Type="http://schemas.openxmlformats.org/officeDocument/2006/relationships/hyperlink" Target="https://twitter.com/The_DICOM_STD" TargetMode="External"/><Relationship Id="rId25" Type="http://schemas.openxmlformats.org/officeDocument/2006/relationships/image" Target="../media/image78.svg"/><Relationship Id="rId2" Type="http://schemas.openxmlformats.org/officeDocument/2006/relationships/notesSlide" Target="../notesSlides/notesSlide30.xml"/><Relationship Id="rId16" Type="http://schemas.openxmlformats.org/officeDocument/2006/relationships/image" Target="../media/image70.svg"/><Relationship Id="rId20" Type="http://schemas.openxmlformats.org/officeDocument/2006/relationships/image" Target="../media/image73.png"/><Relationship Id="rId1" Type="http://schemas.openxmlformats.org/officeDocument/2006/relationships/slideLayout" Target="../slideLayouts/slideLayout4.xml"/><Relationship Id="rId6" Type="http://schemas.openxmlformats.org/officeDocument/2006/relationships/image" Target="../media/image62.svg"/><Relationship Id="rId11" Type="http://schemas.openxmlformats.org/officeDocument/2006/relationships/image" Target="../media/image43.png"/><Relationship Id="rId24" Type="http://schemas.openxmlformats.org/officeDocument/2006/relationships/image" Target="../media/image77.png"/><Relationship Id="rId5" Type="http://schemas.openxmlformats.org/officeDocument/2006/relationships/image" Target="../media/image61.png"/><Relationship Id="rId15" Type="http://schemas.openxmlformats.org/officeDocument/2006/relationships/image" Target="../media/image69.png"/><Relationship Id="rId23" Type="http://schemas.openxmlformats.org/officeDocument/2006/relationships/image" Target="../media/image76.svg"/><Relationship Id="rId10" Type="http://schemas.openxmlformats.org/officeDocument/2006/relationships/image" Target="../media/image66.svg"/><Relationship Id="rId19" Type="http://schemas.openxmlformats.org/officeDocument/2006/relationships/image" Target="../media/image72.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68.svg"/><Relationship Id="rId22" Type="http://schemas.openxmlformats.org/officeDocument/2006/relationships/image" Target="../media/image75.png"/><Relationship Id="rId27" Type="http://schemas.openxmlformats.org/officeDocument/2006/relationships/image" Target="../media/image80.svg"/></Relationships>
</file>

<file path=ppt/slides/_rels/slide31.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89.png"/><Relationship Id="rId18" Type="http://schemas.openxmlformats.org/officeDocument/2006/relationships/image" Target="../media/image93.png"/><Relationship Id="rId3" Type="http://schemas.openxmlformats.org/officeDocument/2006/relationships/image" Target="../media/image81.png"/><Relationship Id="rId21" Type="http://schemas.openxmlformats.org/officeDocument/2006/relationships/image" Target="../media/image96.svg"/><Relationship Id="rId7" Type="http://schemas.openxmlformats.org/officeDocument/2006/relationships/image" Target="../media/image85.png"/><Relationship Id="rId12" Type="http://schemas.openxmlformats.org/officeDocument/2006/relationships/image" Target="../media/image88.svg"/><Relationship Id="rId17" Type="http://schemas.openxmlformats.org/officeDocument/2006/relationships/image" Target="../media/image92.svg"/><Relationship Id="rId25" Type="http://schemas.openxmlformats.org/officeDocument/2006/relationships/image" Target="../media/image100.svg"/><Relationship Id="rId2" Type="http://schemas.openxmlformats.org/officeDocument/2006/relationships/notesSlide" Target="../notesSlides/notesSlide31.xml"/><Relationship Id="rId16" Type="http://schemas.openxmlformats.org/officeDocument/2006/relationships/image" Target="../media/image91.png"/><Relationship Id="rId20" Type="http://schemas.openxmlformats.org/officeDocument/2006/relationships/image" Target="../media/image95.png"/><Relationship Id="rId1" Type="http://schemas.openxmlformats.org/officeDocument/2006/relationships/slideLayout" Target="../slideLayouts/slideLayout4.xml"/><Relationship Id="rId6" Type="http://schemas.openxmlformats.org/officeDocument/2006/relationships/image" Target="../media/image84.svg"/><Relationship Id="rId11" Type="http://schemas.openxmlformats.org/officeDocument/2006/relationships/image" Target="../media/image87.png"/><Relationship Id="rId24" Type="http://schemas.openxmlformats.org/officeDocument/2006/relationships/image" Target="../media/image99.png"/><Relationship Id="rId5" Type="http://schemas.openxmlformats.org/officeDocument/2006/relationships/image" Target="../media/image83.png"/><Relationship Id="rId15" Type="http://schemas.openxmlformats.org/officeDocument/2006/relationships/hyperlink" Target="https://twitter.com/The_DICOM_STD" TargetMode="External"/><Relationship Id="rId23" Type="http://schemas.openxmlformats.org/officeDocument/2006/relationships/image" Target="../media/image98.svg"/><Relationship Id="rId10" Type="http://schemas.openxmlformats.org/officeDocument/2006/relationships/image" Target="../media/image44.svg"/><Relationship Id="rId19" Type="http://schemas.openxmlformats.org/officeDocument/2006/relationships/image" Target="../media/image94.svg"/><Relationship Id="rId4" Type="http://schemas.openxmlformats.org/officeDocument/2006/relationships/image" Target="../media/image82.svg"/><Relationship Id="rId9" Type="http://schemas.openxmlformats.org/officeDocument/2006/relationships/image" Target="../media/image43.png"/><Relationship Id="rId14" Type="http://schemas.openxmlformats.org/officeDocument/2006/relationships/image" Target="../media/image90.svg"/><Relationship Id="rId22" Type="http://schemas.openxmlformats.org/officeDocument/2006/relationships/image" Target="../media/image9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hyperlink" Target="https://twitter.com/The_DICOM_ST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hyperlink" Target="https://twitter.com/The_DICOM_STD"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hyperlink" Target="https://twitter.com/The_DICOM_STD" TargetMode="External"/><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18.jpeg"/><Relationship Id="rId2" Type="http://schemas.openxmlformats.org/officeDocument/2006/relationships/notesSlide" Target="../notesSlides/notesSlide8.xml"/><Relationship Id="rId16" Type="http://schemas.openxmlformats.org/officeDocument/2006/relationships/hyperlink" Target="https://twitter.com/The_DICOM_STD" TargetMode="Externa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svg"/><Relationship Id="rId11" Type="http://schemas.openxmlformats.org/officeDocument/2006/relationships/hyperlink" Target="https://twitter.com/The_DICOM_STD" TargetMode="External"/><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248-A6ED-40FF-8B5D-11F02EC424CB}"/>
              </a:ext>
            </a:extLst>
          </p:cNvPr>
          <p:cNvSpPr>
            <a:spLocks noGrp="1"/>
          </p:cNvSpPr>
          <p:nvPr>
            <p:ph type="ctrTitle"/>
          </p:nvPr>
        </p:nvSpPr>
        <p:spPr>
          <a:xfrm>
            <a:off x="764499" y="845215"/>
            <a:ext cx="10230786" cy="1475013"/>
          </a:xfrm>
        </p:spPr>
        <p:txBody>
          <a:bodyPr>
            <a:normAutofit/>
          </a:bodyPr>
          <a:lstStyle/>
          <a:p>
            <a:r>
              <a:rPr lang="en-US"/>
              <a:t>DICOM Educational Conference</a:t>
            </a:r>
            <a:br>
              <a:rPr lang="en-US"/>
            </a:br>
            <a:r>
              <a:rPr lang="en-US"/>
              <a:t>Chennai, India</a:t>
            </a:r>
          </a:p>
        </p:txBody>
      </p:sp>
      <p:sp>
        <p:nvSpPr>
          <p:cNvPr id="3" name="Subtitle 2">
            <a:extLst>
              <a:ext uri="{FF2B5EF4-FFF2-40B4-BE49-F238E27FC236}">
                <a16:creationId xmlns:a16="http://schemas.microsoft.com/office/drawing/2014/main" id="{F03105D7-0FA0-4E79-9DEA-B986CE03872B}"/>
              </a:ext>
            </a:extLst>
          </p:cNvPr>
          <p:cNvSpPr>
            <a:spLocks noGrp="1"/>
          </p:cNvSpPr>
          <p:nvPr>
            <p:ph type="subTitle" idx="1"/>
          </p:nvPr>
        </p:nvSpPr>
        <p:spPr>
          <a:xfrm>
            <a:off x="764499" y="2320230"/>
            <a:ext cx="10230786" cy="590321"/>
          </a:xfrm>
        </p:spPr>
        <p:txBody>
          <a:bodyPr>
            <a:normAutofit/>
          </a:bodyPr>
          <a:lstStyle/>
          <a:p>
            <a:r>
              <a:rPr lang="en-US"/>
              <a:t>October 9-11, 2023</a:t>
            </a:r>
          </a:p>
        </p:txBody>
      </p:sp>
      <p:sp>
        <p:nvSpPr>
          <p:cNvPr id="8" name="Text Placeholder 7">
            <a:extLst>
              <a:ext uri="{FF2B5EF4-FFF2-40B4-BE49-F238E27FC236}">
                <a16:creationId xmlns:a16="http://schemas.microsoft.com/office/drawing/2014/main" id="{F102CA47-6FE1-6007-43B0-89CAE5D2EAFB}"/>
              </a:ext>
            </a:extLst>
          </p:cNvPr>
          <p:cNvSpPr>
            <a:spLocks noGrp="1"/>
          </p:cNvSpPr>
          <p:nvPr>
            <p:ph type="body" sz="quarter" idx="10"/>
          </p:nvPr>
        </p:nvSpPr>
        <p:spPr>
          <a:xfrm>
            <a:off x="4200940" y="3847931"/>
            <a:ext cx="6794346" cy="648315"/>
          </a:xfrm>
        </p:spPr>
        <p:txBody>
          <a:bodyPr>
            <a:normAutofit/>
          </a:bodyPr>
          <a:lstStyle/>
          <a:p>
            <a:r>
              <a:rPr lang="en-US" dirty="0"/>
              <a:t>Large-scale Implementation of DICOM</a:t>
            </a:r>
          </a:p>
        </p:txBody>
      </p:sp>
      <p:sp>
        <p:nvSpPr>
          <p:cNvPr id="9" name="Text Placeholder 8">
            <a:extLst>
              <a:ext uri="{FF2B5EF4-FFF2-40B4-BE49-F238E27FC236}">
                <a16:creationId xmlns:a16="http://schemas.microsoft.com/office/drawing/2014/main" id="{10BFC0FF-0F9E-9A7F-671C-7A394E7C2BB2}"/>
              </a:ext>
            </a:extLst>
          </p:cNvPr>
          <p:cNvSpPr>
            <a:spLocks noGrp="1"/>
          </p:cNvSpPr>
          <p:nvPr>
            <p:ph type="body" sz="quarter" idx="11"/>
          </p:nvPr>
        </p:nvSpPr>
        <p:spPr/>
        <p:txBody>
          <a:bodyPr/>
          <a:lstStyle/>
          <a:p>
            <a:r>
              <a:rPr lang="en-US"/>
              <a:t>Mayo Clinic </a:t>
            </a:r>
          </a:p>
        </p:txBody>
      </p:sp>
      <p:sp>
        <p:nvSpPr>
          <p:cNvPr id="10" name="Text Placeholder 9">
            <a:extLst>
              <a:ext uri="{FF2B5EF4-FFF2-40B4-BE49-F238E27FC236}">
                <a16:creationId xmlns:a16="http://schemas.microsoft.com/office/drawing/2014/main" id="{9B49F861-8FF4-7126-DED8-9133928CD011}"/>
              </a:ext>
            </a:extLst>
          </p:cNvPr>
          <p:cNvSpPr>
            <a:spLocks noGrp="1"/>
          </p:cNvSpPr>
          <p:nvPr>
            <p:ph type="body" sz="quarter" idx="12"/>
          </p:nvPr>
        </p:nvSpPr>
        <p:spPr/>
        <p:txBody>
          <a:bodyPr>
            <a:normAutofit fontScale="92500" lnSpcReduction="10000"/>
          </a:bodyPr>
          <a:lstStyle/>
          <a:p>
            <a:r>
              <a:rPr lang="en-US"/>
              <a:t>Nick Charboneau </a:t>
            </a:r>
          </a:p>
        </p:txBody>
      </p:sp>
      <p:sp>
        <p:nvSpPr>
          <p:cNvPr id="11" name="Text Placeholder 10">
            <a:extLst>
              <a:ext uri="{FF2B5EF4-FFF2-40B4-BE49-F238E27FC236}">
                <a16:creationId xmlns:a16="http://schemas.microsoft.com/office/drawing/2014/main" id="{B628C42B-59D2-78D6-7E49-F647852B35C0}"/>
              </a:ext>
            </a:extLst>
          </p:cNvPr>
          <p:cNvSpPr>
            <a:spLocks noGrp="1"/>
          </p:cNvSpPr>
          <p:nvPr>
            <p:ph type="body" sz="quarter" idx="13"/>
          </p:nvPr>
        </p:nvSpPr>
        <p:spPr/>
        <p:txBody>
          <a:bodyPr>
            <a:normAutofit fontScale="92500" lnSpcReduction="10000"/>
          </a:bodyPr>
          <a:lstStyle/>
          <a:p>
            <a:r>
              <a:rPr lang="en-US"/>
              <a:t>Enterprise IT Architect</a:t>
            </a:r>
          </a:p>
        </p:txBody>
      </p:sp>
    </p:spTree>
    <p:extLst>
      <p:ext uri="{BB962C8B-B14F-4D97-AF65-F5344CB8AC3E}">
        <p14:creationId xmlns:p14="http://schemas.microsoft.com/office/powerpoint/2010/main" val="214455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86">
            <a:extLst>
              <a:ext uri="{FF2B5EF4-FFF2-40B4-BE49-F238E27FC236}">
                <a16:creationId xmlns:a16="http://schemas.microsoft.com/office/drawing/2014/main" id="{617B3A03-F5CC-7BE4-29B8-CF6FEC161303}"/>
              </a:ext>
            </a:extLst>
          </p:cNvPr>
          <p:cNvSpPr>
            <a:spLocks noGrp="1"/>
          </p:cNvSpPr>
          <p:nvPr>
            <p:ph type="title"/>
          </p:nvPr>
        </p:nvSpPr>
        <p:spPr/>
        <p:txBody>
          <a:bodyPr>
            <a:normAutofit/>
          </a:bodyPr>
          <a:lstStyle/>
          <a:p>
            <a:r>
              <a:rPr lang="en-US"/>
              <a:t>Revolutionary Milestones in Medical Imaging</a:t>
            </a:r>
          </a:p>
        </p:txBody>
      </p:sp>
      <p:grpSp>
        <p:nvGrpSpPr>
          <p:cNvPr id="70" name="Group 69">
            <a:extLst>
              <a:ext uri="{FF2B5EF4-FFF2-40B4-BE49-F238E27FC236}">
                <a16:creationId xmlns:a16="http://schemas.microsoft.com/office/drawing/2014/main" id="{9994DA3E-FA79-8F2E-D88B-E5316BAAEFA7}"/>
              </a:ext>
            </a:extLst>
          </p:cNvPr>
          <p:cNvGrpSpPr/>
          <p:nvPr/>
        </p:nvGrpSpPr>
        <p:grpSpPr>
          <a:xfrm>
            <a:off x="216568" y="1794438"/>
            <a:ext cx="11195101" cy="3691694"/>
            <a:chOff x="1522412" y="2877753"/>
            <a:chExt cx="9144000" cy="3015320"/>
          </a:xfrm>
        </p:grpSpPr>
        <p:pic>
          <p:nvPicPr>
            <p:cNvPr id="4" name="Picture 3">
              <a:extLst>
                <a:ext uri="{FF2B5EF4-FFF2-40B4-BE49-F238E27FC236}">
                  <a16:creationId xmlns:a16="http://schemas.microsoft.com/office/drawing/2014/main" id="{A02E9B37-B25A-A95A-1FB8-8D2AFFC8DA22}"/>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l="6573"/>
            <a:stretch/>
          </p:blipFill>
          <p:spPr>
            <a:xfrm>
              <a:off x="1522412" y="2877753"/>
              <a:ext cx="9144000" cy="1747203"/>
            </a:xfrm>
            <a:prstGeom prst="rect">
              <a:avLst/>
            </a:prstGeom>
          </p:spPr>
        </p:pic>
        <p:cxnSp>
          <p:nvCxnSpPr>
            <p:cNvPr id="5" name="Straight Connector 4">
              <a:extLst>
                <a:ext uri="{FF2B5EF4-FFF2-40B4-BE49-F238E27FC236}">
                  <a16:creationId xmlns:a16="http://schemas.microsoft.com/office/drawing/2014/main" id="{703CDF63-C383-C4FE-55CC-45DB6E750A10}"/>
                </a:ext>
              </a:extLst>
            </p:cNvPr>
            <p:cNvCxnSpPr>
              <a:cxnSpLocks/>
            </p:cNvCxnSpPr>
            <p:nvPr/>
          </p:nvCxnSpPr>
          <p:spPr>
            <a:xfrm>
              <a:off x="1705292" y="3768913"/>
              <a:ext cx="8763000" cy="10745"/>
            </a:xfrm>
            <a:prstGeom prst="line">
              <a:avLst/>
            </a:prstGeom>
            <a:ln w="15875">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B16A07E-C674-4BD4-EAB5-12882975E71C}"/>
                </a:ext>
              </a:extLst>
            </p:cNvPr>
            <p:cNvGrpSpPr/>
            <p:nvPr/>
          </p:nvGrpSpPr>
          <p:grpSpPr>
            <a:xfrm>
              <a:off x="1864725" y="3647780"/>
              <a:ext cx="253013" cy="253013"/>
              <a:chOff x="4328849" y="3214033"/>
              <a:chExt cx="504056" cy="504056"/>
            </a:xfrm>
          </p:grpSpPr>
          <p:sp>
            <p:nvSpPr>
              <p:cNvPr id="7" name="Oval 6">
                <a:extLst>
                  <a:ext uri="{FF2B5EF4-FFF2-40B4-BE49-F238E27FC236}">
                    <a16:creationId xmlns:a16="http://schemas.microsoft.com/office/drawing/2014/main" id="{3D3D2E83-CD7D-51D6-94A4-4ED9408820A7}"/>
                  </a:ext>
                </a:extLst>
              </p:cNvPr>
              <p:cNvSpPr/>
              <p:nvPr/>
            </p:nvSpPr>
            <p:spPr>
              <a:xfrm>
                <a:off x="4328849" y="3214033"/>
                <a:ext cx="504056" cy="504056"/>
              </a:xfrm>
              <a:prstGeom prst="ellipse">
                <a:avLst/>
              </a:prstGeom>
              <a:solidFill>
                <a:schemeClr val="accent3">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A1D9C0"/>
                  </a:solidFill>
                </a:endParaRPr>
              </a:p>
            </p:txBody>
          </p:sp>
          <p:sp>
            <p:nvSpPr>
              <p:cNvPr id="8" name="Oval 7">
                <a:extLst>
                  <a:ext uri="{FF2B5EF4-FFF2-40B4-BE49-F238E27FC236}">
                    <a16:creationId xmlns:a16="http://schemas.microsoft.com/office/drawing/2014/main" id="{476EE6B6-FC31-AA4D-0348-1671030EFBC6}"/>
                  </a:ext>
                </a:extLst>
              </p:cNvPr>
              <p:cNvSpPr/>
              <p:nvPr/>
            </p:nvSpPr>
            <p:spPr>
              <a:xfrm>
                <a:off x="4418877" y="3304061"/>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A1D9C0"/>
                  </a:solidFill>
                </a:endParaRPr>
              </a:p>
            </p:txBody>
          </p:sp>
        </p:grpSp>
        <p:sp>
          <p:nvSpPr>
            <p:cNvPr id="9" name="TextBox 8">
              <a:extLst>
                <a:ext uri="{FF2B5EF4-FFF2-40B4-BE49-F238E27FC236}">
                  <a16:creationId xmlns:a16="http://schemas.microsoft.com/office/drawing/2014/main" id="{EE8C21A2-5527-2A00-F5B4-361679FF3B9E}"/>
                </a:ext>
              </a:extLst>
            </p:cNvPr>
            <p:cNvSpPr txBox="1"/>
            <p:nvPr/>
          </p:nvSpPr>
          <p:spPr>
            <a:xfrm>
              <a:off x="1770329" y="4076282"/>
              <a:ext cx="1241361" cy="478738"/>
            </a:xfrm>
            <a:prstGeom prst="rect">
              <a:avLst/>
            </a:prstGeom>
            <a:noFill/>
          </p:spPr>
          <p:txBody>
            <a:bodyPr wrap="square" rtlCol="0">
              <a:spAutoFit/>
            </a:bodyPr>
            <a:lstStyle/>
            <a:p>
              <a:r>
                <a:rPr lang="en-US" altLang="ko-KR" sz="1600">
                  <a:solidFill>
                    <a:schemeClr val="accent3">
                      <a:lumMod val="75000"/>
                    </a:schemeClr>
                  </a:solidFill>
                </a:rPr>
                <a:t>1895</a:t>
              </a:r>
            </a:p>
            <a:p>
              <a:endParaRPr lang="ko-KR" altLang="en-US" sz="1600">
                <a:solidFill>
                  <a:schemeClr val="tx2"/>
                </a:solidFill>
              </a:endParaRPr>
            </a:p>
          </p:txBody>
        </p:sp>
        <p:grpSp>
          <p:nvGrpSpPr>
            <p:cNvPr id="21" name="Group 20">
              <a:extLst>
                <a:ext uri="{FF2B5EF4-FFF2-40B4-BE49-F238E27FC236}">
                  <a16:creationId xmlns:a16="http://schemas.microsoft.com/office/drawing/2014/main" id="{62CDEF39-756B-D347-2125-A92905508B18}"/>
                </a:ext>
              </a:extLst>
            </p:cNvPr>
            <p:cNvGrpSpPr/>
            <p:nvPr/>
          </p:nvGrpSpPr>
          <p:grpSpPr>
            <a:xfrm>
              <a:off x="3020779" y="3647780"/>
              <a:ext cx="253013" cy="253013"/>
              <a:chOff x="4319972" y="3176972"/>
              <a:chExt cx="504056" cy="504056"/>
            </a:xfrm>
          </p:grpSpPr>
          <p:sp>
            <p:nvSpPr>
              <p:cNvPr id="22" name="Oval 21">
                <a:extLst>
                  <a:ext uri="{FF2B5EF4-FFF2-40B4-BE49-F238E27FC236}">
                    <a16:creationId xmlns:a16="http://schemas.microsoft.com/office/drawing/2014/main" id="{1B43EC44-C124-1739-3D07-BC7B67B8D68F}"/>
                  </a:ext>
                </a:extLst>
              </p:cNvPr>
              <p:cNvSpPr/>
              <p:nvPr/>
            </p:nvSpPr>
            <p:spPr>
              <a:xfrm>
                <a:off x="4319972" y="3176972"/>
                <a:ext cx="504056" cy="504056"/>
              </a:xfrm>
              <a:prstGeom prst="ellipse">
                <a:avLst/>
              </a:prstGeom>
              <a:solidFill>
                <a:schemeClr val="accent3">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3" name="Oval 22">
                <a:extLst>
                  <a:ext uri="{FF2B5EF4-FFF2-40B4-BE49-F238E27FC236}">
                    <a16:creationId xmlns:a16="http://schemas.microsoft.com/office/drawing/2014/main" id="{298F700E-DBC6-303D-7814-D2C5D7D116D7}"/>
                  </a:ext>
                </a:extLst>
              </p:cNvPr>
              <p:cNvSpPr/>
              <p:nvPr/>
            </p:nvSpPr>
            <p:spPr>
              <a:xfrm>
                <a:off x="4410000" y="3267000"/>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24" name="Group 23">
              <a:extLst>
                <a:ext uri="{FF2B5EF4-FFF2-40B4-BE49-F238E27FC236}">
                  <a16:creationId xmlns:a16="http://schemas.microsoft.com/office/drawing/2014/main" id="{89C0F74E-DDE2-8D6D-CD49-B32DF9117A6D}"/>
                </a:ext>
              </a:extLst>
            </p:cNvPr>
            <p:cNvGrpSpPr/>
            <p:nvPr/>
          </p:nvGrpSpPr>
          <p:grpSpPr>
            <a:xfrm>
              <a:off x="4288931" y="3647780"/>
              <a:ext cx="253013" cy="253013"/>
              <a:chOff x="4319972" y="3176972"/>
              <a:chExt cx="504056" cy="504056"/>
            </a:xfrm>
          </p:grpSpPr>
          <p:sp>
            <p:nvSpPr>
              <p:cNvPr id="25" name="Oval 24">
                <a:extLst>
                  <a:ext uri="{FF2B5EF4-FFF2-40B4-BE49-F238E27FC236}">
                    <a16:creationId xmlns:a16="http://schemas.microsoft.com/office/drawing/2014/main" id="{92A05858-1FC6-1C8F-7C17-54F6ED70AA85}"/>
                  </a:ext>
                </a:extLst>
              </p:cNvPr>
              <p:cNvSpPr/>
              <p:nvPr/>
            </p:nvSpPr>
            <p:spPr>
              <a:xfrm>
                <a:off x="4319972" y="3176972"/>
                <a:ext cx="504056" cy="504056"/>
              </a:xfrm>
              <a:prstGeom prst="ellipse">
                <a:avLst/>
              </a:prstGeom>
              <a:solidFill>
                <a:schemeClr val="accent3">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Oval 25">
                <a:extLst>
                  <a:ext uri="{FF2B5EF4-FFF2-40B4-BE49-F238E27FC236}">
                    <a16:creationId xmlns:a16="http://schemas.microsoft.com/office/drawing/2014/main" id="{125DAA2E-1EA3-0509-503D-24E8388421C3}"/>
                  </a:ext>
                </a:extLst>
              </p:cNvPr>
              <p:cNvSpPr/>
              <p:nvPr/>
            </p:nvSpPr>
            <p:spPr>
              <a:xfrm>
                <a:off x="4410000" y="3267000"/>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27" name="Group 26">
              <a:extLst>
                <a:ext uri="{FF2B5EF4-FFF2-40B4-BE49-F238E27FC236}">
                  <a16:creationId xmlns:a16="http://schemas.microsoft.com/office/drawing/2014/main" id="{03457FA2-33DA-94CD-E4D2-08848FD8736A}"/>
                </a:ext>
              </a:extLst>
            </p:cNvPr>
            <p:cNvGrpSpPr/>
            <p:nvPr/>
          </p:nvGrpSpPr>
          <p:grpSpPr>
            <a:xfrm>
              <a:off x="5665831" y="3659599"/>
              <a:ext cx="253013" cy="253013"/>
              <a:chOff x="4319972" y="3176972"/>
              <a:chExt cx="504056" cy="504056"/>
            </a:xfrm>
          </p:grpSpPr>
          <p:sp>
            <p:nvSpPr>
              <p:cNvPr id="28" name="Oval 27">
                <a:extLst>
                  <a:ext uri="{FF2B5EF4-FFF2-40B4-BE49-F238E27FC236}">
                    <a16:creationId xmlns:a16="http://schemas.microsoft.com/office/drawing/2014/main" id="{80982B8D-B2A2-09F9-F12E-8663A78BB7F3}"/>
                  </a:ext>
                </a:extLst>
              </p:cNvPr>
              <p:cNvSpPr/>
              <p:nvPr/>
            </p:nvSpPr>
            <p:spPr>
              <a:xfrm>
                <a:off x="4319972" y="3176972"/>
                <a:ext cx="504056" cy="504056"/>
              </a:xfrm>
              <a:prstGeom prst="ellipse">
                <a:avLst/>
              </a:prstGeom>
              <a:solidFill>
                <a:schemeClr val="accent2">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9" name="Oval 28">
                <a:extLst>
                  <a:ext uri="{FF2B5EF4-FFF2-40B4-BE49-F238E27FC236}">
                    <a16:creationId xmlns:a16="http://schemas.microsoft.com/office/drawing/2014/main" id="{669386F9-6E43-3F13-E14E-C2E1A1BB7B0D}"/>
                  </a:ext>
                </a:extLst>
              </p:cNvPr>
              <p:cNvSpPr/>
              <p:nvPr/>
            </p:nvSpPr>
            <p:spPr>
              <a:xfrm>
                <a:off x="4410000" y="3267000"/>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30" name="TextBox 29">
              <a:extLst>
                <a:ext uri="{FF2B5EF4-FFF2-40B4-BE49-F238E27FC236}">
                  <a16:creationId xmlns:a16="http://schemas.microsoft.com/office/drawing/2014/main" id="{76AA66E6-5B7F-2F56-10F3-EEDD137421DE}"/>
                </a:ext>
              </a:extLst>
            </p:cNvPr>
            <p:cNvSpPr txBox="1"/>
            <p:nvPr/>
          </p:nvSpPr>
          <p:spPr>
            <a:xfrm>
              <a:off x="2928734" y="4076285"/>
              <a:ext cx="1241361" cy="428345"/>
            </a:xfrm>
            <a:prstGeom prst="rect">
              <a:avLst/>
            </a:prstGeom>
            <a:noFill/>
          </p:spPr>
          <p:txBody>
            <a:bodyPr wrap="square" rtlCol="0">
              <a:spAutoFit/>
            </a:bodyPr>
            <a:lstStyle/>
            <a:p>
              <a:r>
                <a:rPr lang="en-US" altLang="ko-KR" sz="1600">
                  <a:solidFill>
                    <a:schemeClr val="accent3">
                      <a:lumMod val="75000"/>
                    </a:schemeClr>
                  </a:solidFill>
                </a:rPr>
                <a:t>1971</a:t>
              </a:r>
            </a:p>
            <a:p>
              <a:endParaRPr lang="ko-KR" altLang="en-US" sz="1200">
                <a:solidFill>
                  <a:schemeClr val="tx2"/>
                </a:solidFill>
              </a:endParaRPr>
            </a:p>
          </p:txBody>
        </p:sp>
        <p:sp>
          <p:nvSpPr>
            <p:cNvPr id="31" name="TextBox 30">
              <a:extLst>
                <a:ext uri="{FF2B5EF4-FFF2-40B4-BE49-F238E27FC236}">
                  <a16:creationId xmlns:a16="http://schemas.microsoft.com/office/drawing/2014/main" id="{CBA60A2E-285A-1488-EE06-D99B8EDA0503}"/>
                </a:ext>
              </a:extLst>
            </p:cNvPr>
            <p:cNvSpPr txBox="1"/>
            <p:nvPr/>
          </p:nvSpPr>
          <p:spPr>
            <a:xfrm>
              <a:off x="4198538" y="4076285"/>
              <a:ext cx="1241361" cy="428345"/>
            </a:xfrm>
            <a:prstGeom prst="rect">
              <a:avLst/>
            </a:prstGeom>
            <a:noFill/>
          </p:spPr>
          <p:txBody>
            <a:bodyPr wrap="square" rtlCol="0">
              <a:spAutoFit/>
            </a:bodyPr>
            <a:lstStyle/>
            <a:p>
              <a:r>
                <a:rPr lang="en-US" altLang="ko-KR" sz="1600">
                  <a:solidFill>
                    <a:schemeClr val="accent3">
                      <a:lumMod val="75000"/>
                    </a:schemeClr>
                  </a:solidFill>
                </a:rPr>
                <a:t>1990s/2000s</a:t>
              </a:r>
            </a:p>
            <a:p>
              <a:endParaRPr lang="ko-KR" altLang="en-US" sz="1200">
                <a:solidFill>
                  <a:schemeClr val="tx2"/>
                </a:solidFill>
              </a:endParaRPr>
            </a:p>
          </p:txBody>
        </p:sp>
        <p:sp>
          <p:nvSpPr>
            <p:cNvPr id="32" name="TextBox 31">
              <a:extLst>
                <a:ext uri="{FF2B5EF4-FFF2-40B4-BE49-F238E27FC236}">
                  <a16:creationId xmlns:a16="http://schemas.microsoft.com/office/drawing/2014/main" id="{417ABB64-D6D7-14D0-2A15-2DD6BFC31963}"/>
                </a:ext>
              </a:extLst>
            </p:cNvPr>
            <p:cNvSpPr txBox="1"/>
            <p:nvPr/>
          </p:nvSpPr>
          <p:spPr>
            <a:xfrm>
              <a:off x="5594414" y="4079084"/>
              <a:ext cx="1241361" cy="428345"/>
            </a:xfrm>
            <a:prstGeom prst="rect">
              <a:avLst/>
            </a:prstGeom>
            <a:noFill/>
          </p:spPr>
          <p:txBody>
            <a:bodyPr wrap="square" rtlCol="0">
              <a:spAutoFit/>
            </a:bodyPr>
            <a:lstStyle/>
            <a:p>
              <a:r>
                <a:rPr lang="en-US" altLang="ko-KR" sz="1600">
                  <a:solidFill>
                    <a:schemeClr val="accent2"/>
                  </a:solidFill>
                </a:rPr>
                <a:t>2000s</a:t>
              </a:r>
            </a:p>
            <a:p>
              <a:endParaRPr lang="ko-KR" altLang="en-US" sz="1200">
                <a:solidFill>
                  <a:schemeClr val="tx2"/>
                </a:solidFill>
              </a:endParaRPr>
            </a:p>
          </p:txBody>
        </p:sp>
        <p:sp>
          <p:nvSpPr>
            <p:cNvPr id="33" name="TextBox 32">
              <a:extLst>
                <a:ext uri="{FF2B5EF4-FFF2-40B4-BE49-F238E27FC236}">
                  <a16:creationId xmlns:a16="http://schemas.microsoft.com/office/drawing/2014/main" id="{AF832B01-746F-3A87-E7F2-1796D4437CF1}"/>
                </a:ext>
              </a:extLst>
            </p:cNvPr>
            <p:cNvSpPr txBox="1"/>
            <p:nvPr/>
          </p:nvSpPr>
          <p:spPr>
            <a:xfrm>
              <a:off x="7118387" y="4076282"/>
              <a:ext cx="2364379" cy="622780"/>
            </a:xfrm>
            <a:prstGeom prst="rect">
              <a:avLst/>
            </a:prstGeom>
            <a:noFill/>
          </p:spPr>
          <p:txBody>
            <a:bodyPr wrap="square" lIns="68580" tIns="34290" rIns="68580" bIns="34290" rtlCol="0" anchor="t">
              <a:spAutoFit/>
            </a:bodyPr>
            <a:lstStyle/>
            <a:p>
              <a:r>
                <a:rPr lang="en-US" altLang="ko-KR" sz="1600">
                  <a:solidFill>
                    <a:schemeClr val="accent2"/>
                  </a:solidFill>
                </a:rPr>
                <a:t>2010s</a:t>
              </a:r>
            </a:p>
            <a:p>
              <a:pPr>
                <a:lnSpc>
                  <a:spcPct val="85000"/>
                </a:lnSpc>
                <a:spcBef>
                  <a:spcPts val="150"/>
                </a:spcBef>
                <a:spcAft>
                  <a:spcPts val="150"/>
                </a:spcAft>
              </a:pPr>
              <a:endParaRPr lang="en-US" sz="1600">
                <a:solidFill>
                  <a:schemeClr val="tx1">
                    <a:lumMod val="75000"/>
                    <a:lumOff val="25000"/>
                  </a:schemeClr>
                </a:solidFill>
                <a:cs typeface="Arial"/>
              </a:endParaRPr>
            </a:p>
            <a:p>
              <a:endParaRPr lang="ko-KR" altLang="en-US" sz="1200">
                <a:solidFill>
                  <a:schemeClr val="tx2"/>
                </a:solidFill>
              </a:endParaRPr>
            </a:p>
          </p:txBody>
        </p:sp>
        <p:sp>
          <p:nvSpPr>
            <p:cNvPr id="34" name="TextBox 33">
              <a:extLst>
                <a:ext uri="{FF2B5EF4-FFF2-40B4-BE49-F238E27FC236}">
                  <a16:creationId xmlns:a16="http://schemas.microsoft.com/office/drawing/2014/main" id="{4239AB51-E15B-FBA6-E5BB-2F9166E7218F}"/>
                </a:ext>
              </a:extLst>
            </p:cNvPr>
            <p:cNvSpPr txBox="1"/>
            <p:nvPr/>
          </p:nvSpPr>
          <p:spPr>
            <a:xfrm>
              <a:off x="8660097" y="4046931"/>
              <a:ext cx="1773722" cy="428345"/>
            </a:xfrm>
            <a:prstGeom prst="rect">
              <a:avLst/>
            </a:prstGeom>
            <a:noFill/>
          </p:spPr>
          <p:txBody>
            <a:bodyPr wrap="square" rtlCol="0">
              <a:spAutoFit/>
            </a:bodyPr>
            <a:lstStyle/>
            <a:p>
              <a:r>
                <a:rPr lang="en-US" altLang="ko-KR" sz="1600">
                  <a:solidFill>
                    <a:schemeClr val="accent1"/>
                  </a:solidFill>
                </a:rPr>
                <a:t>2020s - 2030s</a:t>
              </a:r>
            </a:p>
            <a:p>
              <a:endParaRPr lang="ko-KR" altLang="en-US" sz="1200">
                <a:solidFill>
                  <a:schemeClr val="tx2"/>
                </a:solidFill>
              </a:endParaRPr>
            </a:p>
          </p:txBody>
        </p:sp>
        <p:grpSp>
          <p:nvGrpSpPr>
            <p:cNvPr id="35" name="Group 34">
              <a:extLst>
                <a:ext uri="{FF2B5EF4-FFF2-40B4-BE49-F238E27FC236}">
                  <a16:creationId xmlns:a16="http://schemas.microsoft.com/office/drawing/2014/main" id="{019C2F0F-938F-9C3A-C1BA-9585EA802CA0}"/>
                </a:ext>
              </a:extLst>
            </p:cNvPr>
            <p:cNvGrpSpPr/>
            <p:nvPr/>
          </p:nvGrpSpPr>
          <p:grpSpPr>
            <a:xfrm>
              <a:off x="7175431" y="3664214"/>
              <a:ext cx="253013" cy="253013"/>
              <a:chOff x="4319972" y="3176972"/>
              <a:chExt cx="504056" cy="504056"/>
            </a:xfrm>
          </p:grpSpPr>
          <p:sp>
            <p:nvSpPr>
              <p:cNvPr id="36" name="Oval 35">
                <a:extLst>
                  <a:ext uri="{FF2B5EF4-FFF2-40B4-BE49-F238E27FC236}">
                    <a16:creationId xmlns:a16="http://schemas.microsoft.com/office/drawing/2014/main" id="{98D7AEFE-47C0-EF69-C2CD-F212DDA05F79}"/>
                  </a:ext>
                </a:extLst>
              </p:cNvPr>
              <p:cNvSpPr/>
              <p:nvPr/>
            </p:nvSpPr>
            <p:spPr>
              <a:xfrm>
                <a:off x="4319972" y="3176972"/>
                <a:ext cx="504056" cy="504056"/>
              </a:xfrm>
              <a:prstGeom prst="ellipse">
                <a:avLst/>
              </a:prstGeom>
              <a:solidFill>
                <a:schemeClr val="accent2">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7" name="Oval 36">
                <a:extLst>
                  <a:ext uri="{FF2B5EF4-FFF2-40B4-BE49-F238E27FC236}">
                    <a16:creationId xmlns:a16="http://schemas.microsoft.com/office/drawing/2014/main" id="{2B5D4489-A0F4-584E-08C2-DB6429A519EB}"/>
                  </a:ext>
                </a:extLst>
              </p:cNvPr>
              <p:cNvSpPr/>
              <p:nvPr/>
            </p:nvSpPr>
            <p:spPr>
              <a:xfrm>
                <a:off x="4410000" y="3267000"/>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38" name="Group 37">
              <a:extLst>
                <a:ext uri="{FF2B5EF4-FFF2-40B4-BE49-F238E27FC236}">
                  <a16:creationId xmlns:a16="http://schemas.microsoft.com/office/drawing/2014/main" id="{F8873FB9-8E00-9517-5F36-A2A6B78CB92E}"/>
                </a:ext>
              </a:extLst>
            </p:cNvPr>
            <p:cNvGrpSpPr/>
            <p:nvPr/>
          </p:nvGrpSpPr>
          <p:grpSpPr>
            <a:xfrm>
              <a:off x="8703300" y="3647780"/>
              <a:ext cx="253013" cy="253013"/>
              <a:chOff x="4319972" y="3176972"/>
              <a:chExt cx="504056" cy="504056"/>
            </a:xfrm>
          </p:grpSpPr>
          <p:sp>
            <p:nvSpPr>
              <p:cNvPr id="39" name="Oval 38">
                <a:extLst>
                  <a:ext uri="{FF2B5EF4-FFF2-40B4-BE49-F238E27FC236}">
                    <a16:creationId xmlns:a16="http://schemas.microsoft.com/office/drawing/2014/main" id="{0AD0F159-5C72-9D3A-D607-47153B6C5717}"/>
                  </a:ext>
                </a:extLst>
              </p:cNvPr>
              <p:cNvSpPr/>
              <p:nvPr/>
            </p:nvSpPr>
            <p:spPr>
              <a:xfrm>
                <a:off x="4319972" y="3176972"/>
                <a:ext cx="504056" cy="504056"/>
              </a:xfrm>
              <a:prstGeom prst="ellipse">
                <a:avLst/>
              </a:prstGeom>
              <a:solidFill>
                <a:schemeClr val="accent1">
                  <a:alpha val="50000"/>
                </a:schemeClr>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0" name="Oval 39">
                <a:extLst>
                  <a:ext uri="{FF2B5EF4-FFF2-40B4-BE49-F238E27FC236}">
                    <a16:creationId xmlns:a16="http://schemas.microsoft.com/office/drawing/2014/main" id="{B33E3903-7AB9-78B5-D4B0-30F38FD03861}"/>
                  </a:ext>
                </a:extLst>
              </p:cNvPr>
              <p:cNvSpPr/>
              <p:nvPr/>
            </p:nvSpPr>
            <p:spPr>
              <a:xfrm>
                <a:off x="4410000" y="3267000"/>
                <a:ext cx="324000" cy="324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1"/>
                  </a:solidFill>
                </a:endParaRPr>
              </a:p>
            </p:txBody>
          </p:sp>
        </p:grpSp>
        <p:sp>
          <p:nvSpPr>
            <p:cNvPr id="42" name="TextBox 41">
              <a:extLst>
                <a:ext uri="{FF2B5EF4-FFF2-40B4-BE49-F238E27FC236}">
                  <a16:creationId xmlns:a16="http://schemas.microsoft.com/office/drawing/2014/main" id="{9E84AE78-4617-CE39-6862-4F08D6D40DA5}"/>
                </a:ext>
              </a:extLst>
            </p:cNvPr>
            <p:cNvSpPr txBox="1"/>
            <p:nvPr/>
          </p:nvSpPr>
          <p:spPr bwMode="gray">
            <a:xfrm>
              <a:off x="1874862" y="4393842"/>
              <a:ext cx="1056911" cy="298104"/>
            </a:xfrm>
            <a:prstGeom prst="rect">
              <a:avLst/>
            </a:prstGeom>
            <a:noFill/>
          </p:spPr>
          <p:txBody>
            <a:bodyPr wrap="square" lIns="0" tIns="0" rIns="0" bIns="0" rtlCol="0">
              <a:spAutoFit/>
            </a:bodyPr>
            <a:lstStyle/>
            <a:p>
              <a:pPr>
                <a:lnSpc>
                  <a:spcPct val="90000"/>
                </a:lnSpc>
                <a:spcBef>
                  <a:spcPts val="150"/>
                </a:spcBef>
                <a:spcAft>
                  <a:spcPts val="150"/>
                </a:spcAft>
              </a:pPr>
              <a:r>
                <a:rPr lang="en-US" altLang="ko-KR" sz="1400">
                  <a:solidFill>
                    <a:schemeClr val="tx1">
                      <a:lumMod val="75000"/>
                      <a:lumOff val="25000"/>
                    </a:schemeClr>
                  </a:solidFill>
                  <a:cs typeface="Arial"/>
                </a:rPr>
                <a:t>First X-ray</a:t>
              </a:r>
            </a:p>
            <a:p>
              <a:pPr algn="l">
                <a:lnSpc>
                  <a:spcPct val="90000"/>
                </a:lnSpc>
              </a:pPr>
              <a:endParaRPr lang="en-US" sz="1050"/>
            </a:p>
          </p:txBody>
        </p:sp>
        <p:sp>
          <p:nvSpPr>
            <p:cNvPr id="43" name="TextBox 42">
              <a:extLst>
                <a:ext uri="{FF2B5EF4-FFF2-40B4-BE49-F238E27FC236}">
                  <a16:creationId xmlns:a16="http://schemas.microsoft.com/office/drawing/2014/main" id="{62C4FFDE-1498-2549-8D21-30A5E42973A0}"/>
                </a:ext>
              </a:extLst>
            </p:cNvPr>
            <p:cNvSpPr txBox="1"/>
            <p:nvPr/>
          </p:nvSpPr>
          <p:spPr bwMode="gray">
            <a:xfrm>
              <a:off x="3026695" y="4393841"/>
              <a:ext cx="984005" cy="773225"/>
            </a:xfrm>
            <a:prstGeom prst="rect">
              <a:avLst/>
            </a:prstGeom>
            <a:noFill/>
          </p:spPr>
          <p:txBody>
            <a:bodyPr wrap="square" lIns="0" tIns="0" rIns="0" bIns="0" rtlCol="0">
              <a:spAutoFit/>
            </a:bodyPr>
            <a:lstStyle/>
            <a:p>
              <a:pPr>
                <a:lnSpc>
                  <a:spcPct val="90000"/>
                </a:lnSpc>
                <a:spcBef>
                  <a:spcPts val="150"/>
                </a:spcBef>
                <a:spcAft>
                  <a:spcPts val="150"/>
                </a:spcAft>
              </a:pPr>
              <a:r>
                <a:rPr lang="en-US" altLang="ko-KR" sz="1400">
                  <a:solidFill>
                    <a:schemeClr val="tx1">
                      <a:lumMod val="75000"/>
                      <a:lumOff val="25000"/>
                    </a:schemeClr>
                  </a:solidFill>
                  <a:cs typeface="Arial"/>
                </a:rPr>
                <a:t>CT (Computed Tomography) Scanner Invention</a:t>
              </a:r>
            </a:p>
            <a:p>
              <a:pPr>
                <a:lnSpc>
                  <a:spcPct val="90000"/>
                </a:lnSpc>
                <a:spcAft>
                  <a:spcPts val="525"/>
                </a:spcAft>
              </a:pPr>
              <a:endParaRPr lang="en-US" sz="1050"/>
            </a:p>
          </p:txBody>
        </p:sp>
        <p:sp>
          <p:nvSpPr>
            <p:cNvPr id="44" name="TextBox 43">
              <a:extLst>
                <a:ext uri="{FF2B5EF4-FFF2-40B4-BE49-F238E27FC236}">
                  <a16:creationId xmlns:a16="http://schemas.microsoft.com/office/drawing/2014/main" id="{AEC0A668-C2E0-655D-2FD2-6B7E37664A14}"/>
                </a:ext>
              </a:extLst>
            </p:cNvPr>
            <p:cNvSpPr txBox="1"/>
            <p:nvPr/>
          </p:nvSpPr>
          <p:spPr bwMode="gray">
            <a:xfrm>
              <a:off x="4294573" y="4390413"/>
              <a:ext cx="984005" cy="931600"/>
            </a:xfrm>
            <a:prstGeom prst="rect">
              <a:avLst/>
            </a:prstGeom>
          </p:spPr>
          <p:txBody>
            <a:bodyPr wrap="square" lIns="0" tIns="0" rIns="0" bIns="0" rtlCol="0">
              <a:spAutoFit/>
            </a:bodyPr>
            <a:lstStyle/>
            <a:p>
              <a:pPr>
                <a:lnSpc>
                  <a:spcPct val="90000"/>
                </a:lnSpc>
                <a:spcBef>
                  <a:spcPts val="150"/>
                </a:spcBef>
                <a:spcAft>
                  <a:spcPts val="150"/>
                </a:spcAft>
              </a:pPr>
              <a:r>
                <a:rPr lang="en-US" altLang="ko-KR" sz="1400">
                  <a:solidFill>
                    <a:schemeClr val="tx1">
                      <a:lumMod val="75000"/>
                      <a:lumOff val="25000"/>
                    </a:schemeClr>
                  </a:solidFill>
                  <a:cs typeface="Arial"/>
                </a:rPr>
                <a:t>Growth of PACs for departmental workflows and specialities</a:t>
              </a:r>
            </a:p>
            <a:p>
              <a:pPr>
                <a:lnSpc>
                  <a:spcPct val="90000"/>
                </a:lnSpc>
                <a:spcAft>
                  <a:spcPts val="525"/>
                </a:spcAft>
              </a:pPr>
              <a:endParaRPr lang="en-US" sz="1050"/>
            </a:p>
          </p:txBody>
        </p:sp>
        <p:sp>
          <p:nvSpPr>
            <p:cNvPr id="45" name="TextBox 44">
              <a:extLst>
                <a:ext uri="{FF2B5EF4-FFF2-40B4-BE49-F238E27FC236}">
                  <a16:creationId xmlns:a16="http://schemas.microsoft.com/office/drawing/2014/main" id="{AC52D173-DD09-222B-2E39-28ADDEBC723F}"/>
                </a:ext>
              </a:extLst>
            </p:cNvPr>
            <p:cNvSpPr txBox="1"/>
            <p:nvPr/>
          </p:nvSpPr>
          <p:spPr bwMode="gray">
            <a:xfrm>
              <a:off x="5683978" y="4405403"/>
              <a:ext cx="984005" cy="863725"/>
            </a:xfrm>
            <a:prstGeom prst="rect">
              <a:avLst/>
            </a:prstGeom>
          </p:spPr>
          <p:txBody>
            <a:bodyPr wrap="square" lIns="0" tIns="0" rIns="0" bIns="0" rtlCol="0">
              <a:spAutoFit/>
            </a:bodyPr>
            <a:lstStyle/>
            <a:p>
              <a:pPr>
                <a:lnSpc>
                  <a:spcPct val="90000"/>
                </a:lnSpc>
                <a:spcBef>
                  <a:spcPts val="150"/>
                </a:spcBef>
                <a:spcAft>
                  <a:spcPts val="150"/>
                </a:spcAft>
              </a:pPr>
              <a:r>
                <a:rPr lang="en-US" altLang="ko-KR" sz="1600">
                  <a:solidFill>
                    <a:schemeClr val="tx1">
                      <a:lumMod val="75000"/>
                      <a:lumOff val="25000"/>
                    </a:schemeClr>
                  </a:solidFill>
                  <a:cs typeface="Arial"/>
                </a:rPr>
                <a:t>Vendor Neutral Archive (VNA) Emergence</a:t>
              </a:r>
            </a:p>
            <a:p>
              <a:pPr>
                <a:lnSpc>
                  <a:spcPct val="90000"/>
                </a:lnSpc>
                <a:spcAft>
                  <a:spcPts val="525"/>
                </a:spcAft>
              </a:pPr>
              <a:endParaRPr lang="en-US" sz="1050"/>
            </a:p>
          </p:txBody>
        </p:sp>
        <p:sp>
          <p:nvSpPr>
            <p:cNvPr id="46" name="TextBox 45">
              <a:extLst>
                <a:ext uri="{FF2B5EF4-FFF2-40B4-BE49-F238E27FC236}">
                  <a16:creationId xmlns:a16="http://schemas.microsoft.com/office/drawing/2014/main" id="{C9F59715-CDE5-9FD7-91E9-59362836A826}"/>
                </a:ext>
              </a:extLst>
            </p:cNvPr>
            <p:cNvSpPr txBox="1"/>
            <p:nvPr/>
          </p:nvSpPr>
          <p:spPr bwMode="gray">
            <a:xfrm>
              <a:off x="7189499" y="4406127"/>
              <a:ext cx="2057057" cy="361998"/>
            </a:xfrm>
            <a:prstGeom prst="rect">
              <a:avLst/>
            </a:prstGeom>
          </p:spPr>
          <p:txBody>
            <a:bodyPr wrap="square" lIns="0" tIns="0" rIns="0" bIns="0" rtlCol="0">
              <a:spAutoFit/>
            </a:bodyPr>
            <a:lstStyle/>
            <a:p>
              <a:pPr>
                <a:lnSpc>
                  <a:spcPct val="90000"/>
                </a:lnSpc>
                <a:spcBef>
                  <a:spcPts val="150"/>
                </a:spcBef>
                <a:spcAft>
                  <a:spcPts val="150"/>
                </a:spcAft>
              </a:pPr>
              <a:r>
                <a:rPr lang="en-US" altLang="ko-KR" sz="1600">
                  <a:solidFill>
                    <a:schemeClr val="tx1">
                      <a:lumMod val="75000"/>
                      <a:lumOff val="25000"/>
                    </a:schemeClr>
                  </a:solidFill>
                  <a:cs typeface="Arial"/>
                </a:rPr>
                <a:t>Enterprise Medical                      Imaging Ubiquity</a:t>
              </a:r>
            </a:p>
          </p:txBody>
        </p:sp>
        <p:sp>
          <p:nvSpPr>
            <p:cNvPr id="48" name="TextBox 47">
              <a:extLst>
                <a:ext uri="{FF2B5EF4-FFF2-40B4-BE49-F238E27FC236}">
                  <a16:creationId xmlns:a16="http://schemas.microsoft.com/office/drawing/2014/main" id="{6B1EF54A-1B15-5AC6-8004-EE85311E9BE6}"/>
                </a:ext>
              </a:extLst>
            </p:cNvPr>
            <p:cNvSpPr txBox="1"/>
            <p:nvPr/>
          </p:nvSpPr>
          <p:spPr bwMode="gray">
            <a:xfrm>
              <a:off x="8758568" y="4406117"/>
              <a:ext cx="1773723" cy="1486956"/>
            </a:xfrm>
            <a:prstGeom prst="rect">
              <a:avLst/>
            </a:prstGeom>
          </p:spPr>
          <p:txBody>
            <a:bodyPr wrap="square" lIns="0" tIns="0" rIns="0" bIns="0" rtlCol="0">
              <a:spAutoFit/>
            </a:bodyPr>
            <a:lstStyle/>
            <a:p>
              <a:pPr>
                <a:lnSpc>
                  <a:spcPct val="90000"/>
                </a:lnSpc>
                <a:spcBef>
                  <a:spcPts val="150"/>
                </a:spcBef>
                <a:spcAft>
                  <a:spcPts val="525"/>
                </a:spcAft>
              </a:pPr>
              <a:r>
                <a:rPr lang="en-US" altLang="ko-KR" sz="1600">
                  <a:solidFill>
                    <a:schemeClr val="tx1">
                      <a:lumMod val="75000"/>
                      <a:lumOff val="25000"/>
                    </a:schemeClr>
                  </a:solidFill>
                  <a:cs typeface="Arial"/>
                </a:rPr>
                <a:t>Cloud integrations</a:t>
              </a:r>
            </a:p>
            <a:p>
              <a:pPr>
                <a:lnSpc>
                  <a:spcPct val="90000"/>
                </a:lnSpc>
                <a:spcBef>
                  <a:spcPts val="150"/>
                </a:spcBef>
                <a:spcAft>
                  <a:spcPts val="525"/>
                </a:spcAft>
              </a:pPr>
              <a:r>
                <a:rPr lang="en-US" altLang="ko-KR" sz="1600">
                  <a:solidFill>
                    <a:schemeClr val="tx1">
                      <a:lumMod val="75000"/>
                      <a:lumOff val="25000"/>
                    </a:schemeClr>
                  </a:solidFill>
                  <a:cs typeface="Arial"/>
                </a:rPr>
                <a:t>Growth of Digital Pathology </a:t>
              </a:r>
            </a:p>
            <a:p>
              <a:pPr>
                <a:lnSpc>
                  <a:spcPct val="90000"/>
                </a:lnSpc>
                <a:spcBef>
                  <a:spcPts val="150"/>
                </a:spcBef>
                <a:spcAft>
                  <a:spcPts val="525"/>
                </a:spcAft>
              </a:pPr>
              <a:r>
                <a:rPr lang="en-US" altLang="ko-KR" sz="1600">
                  <a:solidFill>
                    <a:schemeClr val="tx1">
                      <a:lumMod val="75000"/>
                      <a:lumOff val="25000"/>
                    </a:schemeClr>
                  </a:solidFill>
                  <a:cs typeface="Arial"/>
                </a:rPr>
                <a:t>Maturation of the Longitudinal Patient Record</a:t>
              </a:r>
            </a:p>
            <a:p>
              <a:pPr>
                <a:lnSpc>
                  <a:spcPct val="90000"/>
                </a:lnSpc>
                <a:spcBef>
                  <a:spcPts val="150"/>
                </a:spcBef>
                <a:spcAft>
                  <a:spcPts val="525"/>
                </a:spcAft>
              </a:pPr>
              <a:r>
                <a:rPr lang="en-US" altLang="ko-KR" sz="1600">
                  <a:solidFill>
                    <a:schemeClr val="tx1">
                      <a:lumMod val="75000"/>
                      <a:lumOff val="25000"/>
                    </a:schemeClr>
                  </a:solidFill>
                  <a:cs typeface="Arial"/>
                </a:rPr>
                <a:t>AI</a:t>
              </a:r>
            </a:p>
          </p:txBody>
        </p:sp>
      </p:grpSp>
      <p:sp>
        <p:nvSpPr>
          <p:cNvPr id="71" name="Footer Placeholder 70">
            <a:extLst>
              <a:ext uri="{FF2B5EF4-FFF2-40B4-BE49-F238E27FC236}">
                <a16:creationId xmlns:a16="http://schemas.microsoft.com/office/drawing/2014/main" id="{E943417B-EC54-1A12-4101-D194FAD69F4E}"/>
              </a:ext>
            </a:extLst>
          </p:cNvPr>
          <p:cNvSpPr>
            <a:spLocks noGrp="1"/>
          </p:cNvSpPr>
          <p:nvPr>
            <p:ph type="ftr" sz="quarter" idx="11"/>
          </p:nvPr>
        </p:nvSpPr>
        <p:spPr/>
        <p:txBody>
          <a:bodyPr/>
          <a:lstStyle/>
          <a:p>
            <a:r>
              <a:rPr lang="en-US"/>
              <a:t>Copyright DICOM® 2019     www.dicomstandard.org     #DICOMConference2019     #DICOM     </a:t>
            </a:r>
            <a:r>
              <a:rPr lang="en-US">
                <a:hlinkClick r:id="rId4">
                  <a:extLst>
                    <a:ext uri="{A12FA001-AC4F-418D-AE19-62706E023703}">
                      <ahyp:hlinkClr xmlns:ahyp="http://schemas.microsoft.com/office/drawing/2018/hyperlinkcolor" val="tx"/>
                    </a:ext>
                  </a:extLst>
                </a:hlinkClick>
              </a:rPr>
              <a:t>@The_DICOM_STD</a:t>
            </a:r>
            <a:endParaRPr lang="en-US"/>
          </a:p>
        </p:txBody>
      </p:sp>
      <p:sp>
        <p:nvSpPr>
          <p:cNvPr id="72" name="Slide Number Placeholder 71">
            <a:extLst>
              <a:ext uri="{FF2B5EF4-FFF2-40B4-BE49-F238E27FC236}">
                <a16:creationId xmlns:a16="http://schemas.microsoft.com/office/drawing/2014/main" id="{C9490ACB-8E96-0AAD-58DB-CD6DA2EC67B9}"/>
              </a:ext>
            </a:extLst>
          </p:cNvPr>
          <p:cNvSpPr>
            <a:spLocks noGrp="1"/>
          </p:cNvSpPr>
          <p:nvPr>
            <p:ph type="sldNum" sz="quarter" idx="4"/>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99134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D4B76434-FFFF-16F6-062F-359ECBC8A799}"/>
              </a:ext>
            </a:extLst>
          </p:cNvPr>
          <p:cNvSpPr txBox="1">
            <a:spLocks/>
          </p:cNvSpPr>
          <p:nvPr/>
        </p:nvSpPr>
        <p:spPr>
          <a:xfrm>
            <a:off x="1986873" y="624155"/>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VNA</a:t>
            </a:r>
            <a:br>
              <a:rPr lang="en-US"/>
            </a:br>
            <a:r>
              <a:rPr lang="en-US"/>
              <a:t>       In an Imaging Ecosystem </a:t>
            </a:r>
          </a:p>
        </p:txBody>
      </p:sp>
      <p:sp>
        <p:nvSpPr>
          <p:cNvPr id="84" name="Title 1">
            <a:extLst>
              <a:ext uri="{FF2B5EF4-FFF2-40B4-BE49-F238E27FC236}">
                <a16:creationId xmlns:a16="http://schemas.microsoft.com/office/drawing/2014/main" id="{64BA38B6-A64F-F841-D9CD-A98D47C92321}"/>
              </a:ext>
            </a:extLst>
          </p:cNvPr>
          <p:cNvSpPr txBox="1">
            <a:spLocks/>
          </p:cNvSpPr>
          <p:nvPr/>
        </p:nvSpPr>
        <p:spPr>
          <a:xfrm>
            <a:off x="3193603" y="-781377"/>
            <a:ext cx="7989752" cy="978031"/>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cap="all"/>
          </a:p>
        </p:txBody>
      </p:sp>
      <p:grpSp>
        <p:nvGrpSpPr>
          <p:cNvPr id="15" name="Group 14">
            <a:extLst>
              <a:ext uri="{FF2B5EF4-FFF2-40B4-BE49-F238E27FC236}">
                <a16:creationId xmlns:a16="http://schemas.microsoft.com/office/drawing/2014/main" id="{D3FEB126-F436-A733-F22D-3F0CDA689399}"/>
              </a:ext>
            </a:extLst>
          </p:cNvPr>
          <p:cNvGrpSpPr/>
          <p:nvPr/>
        </p:nvGrpSpPr>
        <p:grpSpPr>
          <a:xfrm>
            <a:off x="5892778" y="2125950"/>
            <a:ext cx="3591174" cy="1732054"/>
            <a:chOff x="4572001" y="2742687"/>
            <a:chExt cx="2663623" cy="1565145"/>
          </a:xfrm>
        </p:grpSpPr>
        <p:sp>
          <p:nvSpPr>
            <p:cNvPr id="75" name="Rectangle: Rounded Corners 74">
              <a:extLst>
                <a:ext uri="{FF2B5EF4-FFF2-40B4-BE49-F238E27FC236}">
                  <a16:creationId xmlns:a16="http://schemas.microsoft.com/office/drawing/2014/main" id="{C8911FA5-F7CD-D706-7E46-F9E816B2FAF3}"/>
                </a:ext>
              </a:extLst>
            </p:cNvPr>
            <p:cNvSpPr/>
            <p:nvPr/>
          </p:nvSpPr>
          <p:spPr>
            <a:xfrm>
              <a:off x="4572001" y="2742687"/>
              <a:ext cx="2663623" cy="453375"/>
            </a:xfrm>
            <a:prstGeom prst="roundRect">
              <a:avLst>
                <a:gd name="adj" fmla="val 50000"/>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Electronic Health Record</a:t>
              </a:r>
            </a:p>
          </p:txBody>
        </p:sp>
        <p:cxnSp>
          <p:nvCxnSpPr>
            <p:cNvPr id="76" name="Straight Connector 75">
              <a:extLst>
                <a:ext uri="{FF2B5EF4-FFF2-40B4-BE49-F238E27FC236}">
                  <a16:creationId xmlns:a16="http://schemas.microsoft.com/office/drawing/2014/main" id="{F932AB6B-9376-3090-61A9-BBFCE965C040}"/>
                </a:ext>
              </a:extLst>
            </p:cNvPr>
            <p:cNvCxnSpPr>
              <a:cxnSpLocks/>
            </p:cNvCxnSpPr>
            <p:nvPr/>
          </p:nvCxnSpPr>
          <p:spPr>
            <a:xfrm flipV="1">
              <a:off x="5903812" y="3211472"/>
              <a:ext cx="0" cy="10963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946EC9C-60F5-4B03-17B9-284C7F0BCABA}"/>
              </a:ext>
            </a:extLst>
          </p:cNvPr>
          <p:cNvGrpSpPr/>
          <p:nvPr/>
        </p:nvGrpSpPr>
        <p:grpSpPr>
          <a:xfrm>
            <a:off x="1391763" y="1814096"/>
            <a:ext cx="3564693" cy="2033416"/>
            <a:chOff x="1391763" y="1814096"/>
            <a:chExt cx="3564693" cy="2033416"/>
          </a:xfrm>
        </p:grpSpPr>
        <p:grpSp>
          <p:nvGrpSpPr>
            <p:cNvPr id="6" name="Group 5">
              <a:extLst>
                <a:ext uri="{FF2B5EF4-FFF2-40B4-BE49-F238E27FC236}">
                  <a16:creationId xmlns:a16="http://schemas.microsoft.com/office/drawing/2014/main" id="{C92D64E9-6E36-C9EA-DE56-17A6AC250500}"/>
                </a:ext>
              </a:extLst>
            </p:cNvPr>
            <p:cNvGrpSpPr/>
            <p:nvPr/>
          </p:nvGrpSpPr>
          <p:grpSpPr>
            <a:xfrm>
              <a:off x="4112591" y="1814096"/>
              <a:ext cx="606272" cy="606272"/>
              <a:chOff x="3130604" y="2169270"/>
              <a:chExt cx="606272" cy="606272"/>
            </a:xfrm>
          </p:grpSpPr>
          <p:sp>
            <p:nvSpPr>
              <p:cNvPr id="93" name="Oval 92">
                <a:extLst>
                  <a:ext uri="{FF2B5EF4-FFF2-40B4-BE49-F238E27FC236}">
                    <a16:creationId xmlns:a16="http://schemas.microsoft.com/office/drawing/2014/main" id="{A03F2B82-3814-235D-C25C-E18E21230E08}"/>
                  </a:ext>
                </a:extLst>
              </p:cNvPr>
              <p:cNvSpPr/>
              <p:nvPr/>
            </p:nvSpPr>
            <p:spPr>
              <a:xfrm>
                <a:off x="3130604" y="2169270"/>
                <a:ext cx="606272" cy="60627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96">
                <a:extLst>
                  <a:ext uri="{FF2B5EF4-FFF2-40B4-BE49-F238E27FC236}">
                    <a16:creationId xmlns:a16="http://schemas.microsoft.com/office/drawing/2014/main" id="{FB4FB97D-668E-1BBA-5444-E56838A46C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9009" y="2268487"/>
                <a:ext cx="368109" cy="368109"/>
              </a:xfrm>
              <a:prstGeom prst="rect">
                <a:avLst/>
              </a:prstGeom>
            </p:spPr>
          </p:pic>
        </p:grpSp>
        <p:grpSp>
          <p:nvGrpSpPr>
            <p:cNvPr id="4" name="Group 3">
              <a:extLst>
                <a:ext uri="{FF2B5EF4-FFF2-40B4-BE49-F238E27FC236}">
                  <a16:creationId xmlns:a16="http://schemas.microsoft.com/office/drawing/2014/main" id="{65823489-56F2-A0EB-F34C-5A38E7BF075F}"/>
                </a:ext>
              </a:extLst>
            </p:cNvPr>
            <p:cNvGrpSpPr/>
            <p:nvPr/>
          </p:nvGrpSpPr>
          <p:grpSpPr>
            <a:xfrm>
              <a:off x="2678393" y="1814096"/>
              <a:ext cx="606272" cy="606272"/>
              <a:chOff x="2186196" y="2169270"/>
              <a:chExt cx="606272" cy="606272"/>
            </a:xfrm>
          </p:grpSpPr>
          <p:sp>
            <p:nvSpPr>
              <p:cNvPr id="92" name="Oval 91">
                <a:extLst>
                  <a:ext uri="{FF2B5EF4-FFF2-40B4-BE49-F238E27FC236}">
                    <a16:creationId xmlns:a16="http://schemas.microsoft.com/office/drawing/2014/main" id="{730709F5-841B-7072-E0CB-43AD377635D5}"/>
                  </a:ext>
                </a:extLst>
              </p:cNvPr>
              <p:cNvSpPr/>
              <p:nvPr/>
            </p:nvSpPr>
            <p:spPr>
              <a:xfrm>
                <a:off x="2186196" y="2169270"/>
                <a:ext cx="606272" cy="60627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Graphic 97">
                <a:extLst>
                  <a:ext uri="{FF2B5EF4-FFF2-40B4-BE49-F238E27FC236}">
                    <a16:creationId xmlns:a16="http://schemas.microsoft.com/office/drawing/2014/main" id="{64036FD2-E344-B91C-5031-FC979D22C1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4602" y="2263715"/>
                <a:ext cx="368108" cy="368108"/>
              </a:xfrm>
              <a:prstGeom prst="rect">
                <a:avLst/>
              </a:prstGeom>
            </p:spPr>
          </p:pic>
        </p:grpSp>
        <p:grpSp>
          <p:nvGrpSpPr>
            <p:cNvPr id="3" name="Group 2">
              <a:extLst>
                <a:ext uri="{FF2B5EF4-FFF2-40B4-BE49-F238E27FC236}">
                  <a16:creationId xmlns:a16="http://schemas.microsoft.com/office/drawing/2014/main" id="{EACC624B-C88F-D111-2C99-077887B29A65}"/>
                </a:ext>
              </a:extLst>
            </p:cNvPr>
            <p:cNvGrpSpPr/>
            <p:nvPr/>
          </p:nvGrpSpPr>
          <p:grpSpPr>
            <a:xfrm>
              <a:off x="1391763" y="1814096"/>
              <a:ext cx="606272" cy="606272"/>
              <a:chOff x="1241787" y="2169270"/>
              <a:chExt cx="606272" cy="606272"/>
            </a:xfrm>
          </p:grpSpPr>
          <p:sp>
            <p:nvSpPr>
              <p:cNvPr id="94" name="Oval 93">
                <a:extLst>
                  <a:ext uri="{FF2B5EF4-FFF2-40B4-BE49-F238E27FC236}">
                    <a16:creationId xmlns:a16="http://schemas.microsoft.com/office/drawing/2014/main" id="{4A258E62-E500-C504-3683-5CBBFF3307F9}"/>
                  </a:ext>
                </a:extLst>
              </p:cNvPr>
              <p:cNvSpPr/>
              <p:nvPr/>
            </p:nvSpPr>
            <p:spPr>
              <a:xfrm>
                <a:off x="1241787" y="2169270"/>
                <a:ext cx="606272" cy="60627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Graphic 98">
                <a:extLst>
                  <a:ext uri="{FF2B5EF4-FFF2-40B4-BE49-F238E27FC236}">
                    <a16:creationId xmlns:a16="http://schemas.microsoft.com/office/drawing/2014/main" id="{6866CE82-CA41-9AF1-FEA0-4CCA5186F2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0185" y="2258851"/>
                <a:ext cx="368109" cy="368109"/>
              </a:xfrm>
              <a:prstGeom prst="rect">
                <a:avLst/>
              </a:prstGeom>
            </p:spPr>
          </p:pic>
        </p:grpSp>
        <p:sp>
          <p:nvSpPr>
            <p:cNvPr id="72" name="TextBox 71">
              <a:extLst>
                <a:ext uri="{FF2B5EF4-FFF2-40B4-BE49-F238E27FC236}">
                  <a16:creationId xmlns:a16="http://schemas.microsoft.com/office/drawing/2014/main" id="{F7B87EEF-6E2C-6826-9D95-073FC14A5A47}"/>
                </a:ext>
              </a:extLst>
            </p:cNvPr>
            <p:cNvSpPr txBox="1"/>
            <p:nvPr/>
          </p:nvSpPr>
          <p:spPr>
            <a:xfrm>
              <a:off x="3822250" y="2451508"/>
              <a:ext cx="1134206" cy="429153"/>
            </a:xfrm>
            <a:prstGeom prst="rect">
              <a:avLst/>
            </a:prstGeom>
            <a:noFill/>
          </p:spPr>
          <p:txBody>
            <a:bodyPr wrap="none" rtlCol="0">
              <a:spAutoFit/>
            </a:bodyPr>
            <a:lstStyle/>
            <a:p>
              <a:pPr algn="ctr">
                <a:lnSpc>
                  <a:spcPct val="80000"/>
                </a:lnSpc>
              </a:pPr>
              <a:r>
                <a:rPr lang="en-US" sz="1200"/>
                <a:t>Post</a:t>
              </a:r>
            </a:p>
            <a:p>
              <a:pPr algn="ctr">
                <a:lnSpc>
                  <a:spcPct val="80000"/>
                </a:lnSpc>
              </a:pPr>
              <a:r>
                <a:rPr lang="en-US" sz="1200"/>
                <a:t>Processing</a:t>
              </a:r>
            </a:p>
          </p:txBody>
        </p:sp>
        <p:cxnSp>
          <p:nvCxnSpPr>
            <p:cNvPr id="73" name="Straight Connector 72">
              <a:extLst>
                <a:ext uri="{FF2B5EF4-FFF2-40B4-BE49-F238E27FC236}">
                  <a16:creationId xmlns:a16="http://schemas.microsoft.com/office/drawing/2014/main" id="{B89EFE83-2F79-143E-91A5-FF45D671E27B}"/>
                </a:ext>
              </a:extLst>
            </p:cNvPr>
            <p:cNvCxnSpPr>
              <a:cxnSpLocks/>
            </p:cNvCxnSpPr>
            <p:nvPr/>
          </p:nvCxnSpPr>
          <p:spPr>
            <a:xfrm>
              <a:off x="1480681" y="2897631"/>
              <a:ext cx="33825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38882B-3DE1-DE24-E1FC-802CFDD318AF}"/>
                </a:ext>
              </a:extLst>
            </p:cNvPr>
            <p:cNvCxnSpPr/>
            <p:nvPr/>
          </p:nvCxnSpPr>
          <p:spPr>
            <a:xfrm flipV="1">
              <a:off x="2955156" y="2897631"/>
              <a:ext cx="0" cy="949881"/>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CC1E50C-7EFA-8429-E031-79E5217D8E08}"/>
                </a:ext>
              </a:extLst>
            </p:cNvPr>
            <p:cNvSpPr txBox="1"/>
            <p:nvPr/>
          </p:nvSpPr>
          <p:spPr>
            <a:xfrm>
              <a:off x="1542661" y="2451508"/>
              <a:ext cx="439159" cy="265667"/>
            </a:xfrm>
            <a:prstGeom prst="rect">
              <a:avLst/>
            </a:prstGeom>
            <a:noFill/>
          </p:spPr>
          <p:txBody>
            <a:bodyPr wrap="none" rtlCol="0">
              <a:spAutoFit/>
            </a:bodyPr>
            <a:lstStyle/>
            <a:p>
              <a:pPr>
                <a:lnSpc>
                  <a:spcPct val="80000"/>
                </a:lnSpc>
              </a:pPr>
              <a:r>
                <a:rPr lang="en-US" sz="1200"/>
                <a:t>AI</a:t>
              </a:r>
            </a:p>
          </p:txBody>
        </p:sp>
        <p:sp>
          <p:nvSpPr>
            <p:cNvPr id="96" name="TextBox 95">
              <a:extLst>
                <a:ext uri="{FF2B5EF4-FFF2-40B4-BE49-F238E27FC236}">
                  <a16:creationId xmlns:a16="http://schemas.microsoft.com/office/drawing/2014/main" id="{A6140598-5236-4775-8761-03D55C586DE1}"/>
                </a:ext>
              </a:extLst>
            </p:cNvPr>
            <p:cNvSpPr txBox="1"/>
            <p:nvPr/>
          </p:nvSpPr>
          <p:spPr>
            <a:xfrm>
              <a:off x="2578273" y="2451508"/>
              <a:ext cx="1013178" cy="265667"/>
            </a:xfrm>
            <a:prstGeom prst="rect">
              <a:avLst/>
            </a:prstGeom>
            <a:noFill/>
          </p:spPr>
          <p:txBody>
            <a:bodyPr wrap="none" rtlCol="0">
              <a:spAutoFit/>
            </a:bodyPr>
            <a:lstStyle/>
            <a:p>
              <a:pPr>
                <a:lnSpc>
                  <a:spcPct val="80000"/>
                </a:lnSpc>
              </a:pPr>
              <a:r>
                <a:rPr lang="en-US" sz="1200"/>
                <a:t>Research</a:t>
              </a:r>
            </a:p>
          </p:txBody>
        </p:sp>
      </p:grpSp>
      <p:grpSp>
        <p:nvGrpSpPr>
          <p:cNvPr id="7" name="Group 6">
            <a:extLst>
              <a:ext uri="{FF2B5EF4-FFF2-40B4-BE49-F238E27FC236}">
                <a16:creationId xmlns:a16="http://schemas.microsoft.com/office/drawing/2014/main" id="{94815A64-6BA3-7985-FC96-48FB4D716098}"/>
              </a:ext>
            </a:extLst>
          </p:cNvPr>
          <p:cNvGrpSpPr/>
          <p:nvPr/>
        </p:nvGrpSpPr>
        <p:grpSpPr>
          <a:xfrm>
            <a:off x="798880" y="4378928"/>
            <a:ext cx="8504374" cy="1775496"/>
            <a:chOff x="793789" y="4550024"/>
            <a:chExt cx="6307810" cy="1604400"/>
          </a:xfrm>
        </p:grpSpPr>
        <p:cxnSp>
          <p:nvCxnSpPr>
            <p:cNvPr id="66" name="Straight Connector 65">
              <a:extLst>
                <a:ext uri="{FF2B5EF4-FFF2-40B4-BE49-F238E27FC236}">
                  <a16:creationId xmlns:a16="http://schemas.microsoft.com/office/drawing/2014/main" id="{17FF4900-696E-8486-40B0-A8F931A4FCC7}"/>
                </a:ext>
              </a:extLst>
            </p:cNvPr>
            <p:cNvCxnSpPr>
              <a:cxnSpLocks/>
            </p:cNvCxnSpPr>
            <p:nvPr/>
          </p:nvCxnSpPr>
          <p:spPr>
            <a:xfrm flipH="1" flipV="1">
              <a:off x="1310427" y="4553605"/>
              <a:ext cx="1"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0D7ED7-FDA0-6275-8095-23BC61E53B13}"/>
                </a:ext>
              </a:extLst>
            </p:cNvPr>
            <p:cNvCxnSpPr>
              <a:cxnSpLocks/>
            </p:cNvCxnSpPr>
            <p:nvPr/>
          </p:nvCxnSpPr>
          <p:spPr>
            <a:xfrm flipH="1" flipV="1">
              <a:off x="2393127" y="4553605"/>
              <a:ext cx="1252"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DA232F0-936F-AFE8-2F3E-25F00CCC8375}"/>
                </a:ext>
              </a:extLst>
            </p:cNvPr>
            <p:cNvCxnSpPr>
              <a:cxnSpLocks/>
            </p:cNvCxnSpPr>
            <p:nvPr/>
          </p:nvCxnSpPr>
          <p:spPr>
            <a:xfrm flipV="1">
              <a:off x="3476454" y="4553605"/>
              <a:ext cx="0" cy="60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3F6A7FA-676E-6A8F-3825-155C84E3F5C7}"/>
                </a:ext>
              </a:extLst>
            </p:cNvPr>
            <p:cNvCxnSpPr>
              <a:cxnSpLocks/>
            </p:cNvCxnSpPr>
            <p:nvPr/>
          </p:nvCxnSpPr>
          <p:spPr>
            <a:xfrm flipV="1">
              <a:off x="5314902" y="4553604"/>
              <a:ext cx="0" cy="60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0295393-FAF1-B7AD-0E6C-C1A1CFABBD9F}"/>
                </a:ext>
              </a:extLst>
            </p:cNvPr>
            <p:cNvCxnSpPr>
              <a:cxnSpLocks/>
              <a:stCxn id="64" idx="0"/>
            </p:cNvCxnSpPr>
            <p:nvPr/>
          </p:nvCxnSpPr>
          <p:spPr>
            <a:xfrm flipV="1">
              <a:off x="6584963" y="4550024"/>
              <a:ext cx="0" cy="60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BA4BF6D-8F88-24D4-CDDC-3D77B772A012}"/>
                </a:ext>
              </a:extLst>
            </p:cNvPr>
            <p:cNvCxnSpPr>
              <a:cxnSpLocks/>
              <a:stCxn id="65" idx="0"/>
            </p:cNvCxnSpPr>
            <p:nvPr/>
          </p:nvCxnSpPr>
          <p:spPr>
            <a:xfrm flipV="1">
              <a:off x="5916232" y="4563082"/>
              <a:ext cx="0" cy="1323152"/>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8F57CC28-C9C8-B3E1-C287-10CB1B5A18B7}"/>
                </a:ext>
              </a:extLst>
            </p:cNvPr>
            <p:cNvSpPr/>
            <p:nvPr/>
          </p:nvSpPr>
          <p:spPr>
            <a:xfrm>
              <a:off x="793789" y="5151479"/>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Radiology</a:t>
              </a:r>
              <a:br>
                <a:rPr lang="en-US" sz="1100">
                  <a:solidFill>
                    <a:schemeClr val="bg1"/>
                  </a:solidFill>
                </a:rPr>
              </a:br>
              <a:r>
                <a:rPr lang="en-US" sz="1100">
                  <a:solidFill>
                    <a:schemeClr val="bg1"/>
                  </a:solidFill>
                </a:rPr>
                <a:t>PACS</a:t>
              </a:r>
            </a:p>
          </p:txBody>
        </p:sp>
        <p:sp>
          <p:nvSpPr>
            <p:cNvPr id="61" name="Rectangle: Rounded Corners 60">
              <a:extLst>
                <a:ext uri="{FF2B5EF4-FFF2-40B4-BE49-F238E27FC236}">
                  <a16:creationId xmlns:a16="http://schemas.microsoft.com/office/drawing/2014/main" id="{4C4439F5-4A37-B391-7170-C95D80D574FC}"/>
                </a:ext>
              </a:extLst>
            </p:cNvPr>
            <p:cNvSpPr/>
            <p:nvPr/>
          </p:nvSpPr>
          <p:spPr>
            <a:xfrm>
              <a:off x="1877117" y="5151479"/>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Cardiology</a:t>
              </a:r>
              <a:br>
                <a:rPr lang="en-US" sz="1100">
                  <a:solidFill>
                    <a:schemeClr val="bg1"/>
                  </a:solidFill>
                </a:rPr>
              </a:br>
              <a:r>
                <a:rPr lang="en-US" sz="1100">
                  <a:solidFill>
                    <a:schemeClr val="bg1"/>
                  </a:solidFill>
                </a:rPr>
                <a:t>PACS</a:t>
              </a:r>
            </a:p>
          </p:txBody>
        </p:sp>
        <p:sp>
          <p:nvSpPr>
            <p:cNvPr id="62" name="Rectangle: Rounded Corners 61">
              <a:extLst>
                <a:ext uri="{FF2B5EF4-FFF2-40B4-BE49-F238E27FC236}">
                  <a16:creationId xmlns:a16="http://schemas.microsoft.com/office/drawing/2014/main" id="{42CBF571-880A-EB78-869A-8B2677715A2D}"/>
                </a:ext>
              </a:extLst>
            </p:cNvPr>
            <p:cNvSpPr/>
            <p:nvPr/>
          </p:nvSpPr>
          <p:spPr>
            <a:xfrm>
              <a:off x="2959818" y="5151479"/>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Other </a:t>
              </a:r>
              <a:br>
                <a:rPr lang="en-US" sz="1100">
                  <a:solidFill>
                    <a:schemeClr val="bg1"/>
                  </a:solidFill>
                </a:rPr>
              </a:br>
              <a:r>
                <a:rPr lang="en-US" sz="1100" err="1">
                  <a:solidFill>
                    <a:schemeClr val="bg1"/>
                  </a:solidFill>
                </a:rPr>
                <a:t>Dep’t</a:t>
              </a:r>
              <a:r>
                <a:rPr lang="en-US" sz="1100">
                  <a:solidFill>
                    <a:schemeClr val="bg1"/>
                  </a:solidFill>
                </a:rPr>
                <a:t> PACS</a:t>
              </a:r>
            </a:p>
          </p:txBody>
        </p:sp>
        <p:sp>
          <p:nvSpPr>
            <p:cNvPr id="63" name="Rectangle: Rounded Corners 62">
              <a:extLst>
                <a:ext uri="{FF2B5EF4-FFF2-40B4-BE49-F238E27FC236}">
                  <a16:creationId xmlns:a16="http://schemas.microsoft.com/office/drawing/2014/main" id="{0B7E0206-76B8-DDF2-69FE-47782ECBA6C0}"/>
                </a:ext>
              </a:extLst>
            </p:cNvPr>
            <p:cNvSpPr/>
            <p:nvPr/>
          </p:nvSpPr>
          <p:spPr>
            <a:xfrm>
              <a:off x="4764106" y="5151479"/>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Procedural</a:t>
              </a:r>
              <a:br>
                <a:rPr lang="en-US" sz="1100">
                  <a:solidFill>
                    <a:schemeClr val="bg1"/>
                  </a:solidFill>
                </a:rPr>
              </a:br>
              <a:r>
                <a:rPr lang="en-US" sz="1100">
                  <a:solidFill>
                    <a:schemeClr val="bg1"/>
                  </a:solidFill>
                </a:rPr>
                <a:t>Photos/Video</a:t>
              </a:r>
            </a:p>
          </p:txBody>
        </p:sp>
        <p:sp>
          <p:nvSpPr>
            <p:cNvPr id="64" name="Rectangle: Rounded Corners 63">
              <a:extLst>
                <a:ext uri="{FF2B5EF4-FFF2-40B4-BE49-F238E27FC236}">
                  <a16:creationId xmlns:a16="http://schemas.microsoft.com/office/drawing/2014/main" id="{FC79A415-B855-B064-D2F3-6426CA630E74}"/>
                </a:ext>
              </a:extLst>
            </p:cNvPr>
            <p:cNvSpPr/>
            <p:nvPr/>
          </p:nvSpPr>
          <p:spPr>
            <a:xfrm>
              <a:off x="6068327" y="5151479"/>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Medical</a:t>
              </a:r>
              <a:br>
                <a:rPr lang="en-US" sz="1100">
                  <a:solidFill>
                    <a:schemeClr val="bg1"/>
                  </a:solidFill>
                </a:rPr>
              </a:br>
              <a:r>
                <a:rPr lang="en-US" sz="1100">
                  <a:solidFill>
                    <a:schemeClr val="bg1"/>
                  </a:solidFill>
                </a:rPr>
                <a:t>Photos</a:t>
              </a:r>
            </a:p>
          </p:txBody>
        </p:sp>
        <p:sp>
          <p:nvSpPr>
            <p:cNvPr id="65" name="Rectangle: Rounded Corners 64">
              <a:extLst>
                <a:ext uri="{FF2B5EF4-FFF2-40B4-BE49-F238E27FC236}">
                  <a16:creationId xmlns:a16="http://schemas.microsoft.com/office/drawing/2014/main" id="{7DC62E7B-6B9B-FCD2-0159-099C15B76DB1}"/>
                </a:ext>
              </a:extLst>
            </p:cNvPr>
            <p:cNvSpPr/>
            <p:nvPr/>
          </p:nvSpPr>
          <p:spPr>
            <a:xfrm>
              <a:off x="5489795" y="5886234"/>
              <a:ext cx="852874" cy="26819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etc.</a:t>
              </a:r>
            </a:p>
          </p:txBody>
        </p:sp>
      </p:grpSp>
      <p:sp>
        <p:nvSpPr>
          <p:cNvPr id="2" name="Title 1">
            <a:extLst>
              <a:ext uri="{FF2B5EF4-FFF2-40B4-BE49-F238E27FC236}">
                <a16:creationId xmlns:a16="http://schemas.microsoft.com/office/drawing/2014/main" id="{E09744B4-1E37-15B8-EAC6-45EA41F8CD0A}"/>
              </a:ext>
            </a:extLst>
          </p:cNvPr>
          <p:cNvSpPr>
            <a:spLocks noGrp="1"/>
          </p:cNvSpPr>
          <p:nvPr>
            <p:ph type="title"/>
          </p:nvPr>
        </p:nvSpPr>
        <p:spPr/>
        <p:txBody>
          <a:bodyPr/>
          <a:lstStyle/>
          <a:p>
            <a:r>
              <a:rPr lang="en-US"/>
              <a:t>VNA: In an Imaging Ecosystem </a:t>
            </a:r>
          </a:p>
        </p:txBody>
      </p:sp>
      <p:sp>
        <p:nvSpPr>
          <p:cNvPr id="5" name="Footer Placeholder 4">
            <a:extLst>
              <a:ext uri="{FF2B5EF4-FFF2-40B4-BE49-F238E27FC236}">
                <a16:creationId xmlns:a16="http://schemas.microsoft.com/office/drawing/2014/main" id="{449347A6-699D-A512-C7FF-4A69C8EF9F19}"/>
              </a:ext>
            </a:extLst>
          </p:cNvPr>
          <p:cNvSpPr>
            <a:spLocks noGrp="1"/>
          </p:cNvSpPr>
          <p:nvPr>
            <p:ph type="ftr" sz="quarter" idx="11"/>
          </p:nvPr>
        </p:nvSpPr>
        <p:spPr/>
        <p:txBody>
          <a:bodyPr/>
          <a:lstStyle/>
          <a:p>
            <a:r>
              <a:rPr lang="en-US"/>
              <a:t>Copyright DICOM® 2019     www.dicomstandard.org     #DICOMConference2019     #DICOM     </a:t>
            </a:r>
            <a:r>
              <a:rPr lang="en-US">
                <a:hlinkClick r:id="rId9">
                  <a:extLst>
                    <a:ext uri="{A12FA001-AC4F-418D-AE19-62706E023703}">
                      <ahyp:hlinkClr xmlns:ahyp="http://schemas.microsoft.com/office/drawing/2018/hyperlinkcolor" val="tx"/>
                    </a:ext>
                  </a:extLst>
                </a:hlinkClick>
              </a:rPr>
              <a:t>@The_DICOM_STD</a:t>
            </a:r>
            <a:endParaRPr lang="en-US"/>
          </a:p>
        </p:txBody>
      </p:sp>
      <p:sp>
        <p:nvSpPr>
          <p:cNvPr id="8" name="Slide Number Placeholder 7">
            <a:extLst>
              <a:ext uri="{FF2B5EF4-FFF2-40B4-BE49-F238E27FC236}">
                <a16:creationId xmlns:a16="http://schemas.microsoft.com/office/drawing/2014/main" id="{4AF69FDC-8C53-887E-8C8E-C3906721E195}"/>
              </a:ext>
            </a:extLst>
          </p:cNvPr>
          <p:cNvSpPr>
            <a:spLocks noGrp="1"/>
          </p:cNvSpPr>
          <p:nvPr>
            <p:ph type="sldNum" sz="quarter" idx="4"/>
          </p:nvPr>
        </p:nvSpPr>
        <p:spPr/>
        <p:txBody>
          <a:bodyPr/>
          <a:lstStyle/>
          <a:p>
            <a:fld id="{D57F1E4F-1CFF-5643-939E-217C01CDF565}" type="slidenum">
              <a:rPr lang="en-US" smtClean="0"/>
              <a:pPr/>
              <a:t>11</a:t>
            </a:fld>
            <a:endParaRPr lang="en-US"/>
          </a:p>
        </p:txBody>
      </p:sp>
      <p:sp>
        <p:nvSpPr>
          <p:cNvPr id="59" name="Rectangle: Rounded Corners 58">
            <a:extLst>
              <a:ext uri="{FF2B5EF4-FFF2-40B4-BE49-F238E27FC236}">
                <a16:creationId xmlns:a16="http://schemas.microsoft.com/office/drawing/2014/main" id="{A59D73B0-1C34-B4D2-9463-5B34B26CDA63}"/>
              </a:ext>
            </a:extLst>
          </p:cNvPr>
          <p:cNvSpPr/>
          <p:nvPr/>
        </p:nvSpPr>
        <p:spPr>
          <a:xfrm>
            <a:off x="774700" y="3861965"/>
            <a:ext cx="8729366" cy="516961"/>
          </a:xfrm>
          <a:prstGeom prst="roundRect">
            <a:avLst>
              <a:gd name="adj" fmla="val 50000"/>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Vendor Neutral Archive</a:t>
            </a:r>
          </a:p>
        </p:txBody>
      </p:sp>
      <p:grpSp>
        <p:nvGrpSpPr>
          <p:cNvPr id="18" name="Group 17">
            <a:extLst>
              <a:ext uri="{FF2B5EF4-FFF2-40B4-BE49-F238E27FC236}">
                <a16:creationId xmlns:a16="http://schemas.microsoft.com/office/drawing/2014/main" id="{92FAA49A-869B-819E-699C-49FDC0DBC09F}"/>
              </a:ext>
            </a:extLst>
          </p:cNvPr>
          <p:cNvGrpSpPr/>
          <p:nvPr/>
        </p:nvGrpSpPr>
        <p:grpSpPr>
          <a:xfrm>
            <a:off x="8830330" y="2376812"/>
            <a:ext cx="1756017" cy="2642585"/>
            <a:chOff x="8830330" y="2376812"/>
            <a:chExt cx="1756017" cy="2642585"/>
          </a:xfrm>
        </p:grpSpPr>
        <p:grpSp>
          <p:nvGrpSpPr>
            <p:cNvPr id="85" name="Group 84">
              <a:extLst>
                <a:ext uri="{FF2B5EF4-FFF2-40B4-BE49-F238E27FC236}">
                  <a16:creationId xmlns:a16="http://schemas.microsoft.com/office/drawing/2014/main" id="{7C643A7F-D246-DFCB-79CB-31E41A0EAE80}"/>
                </a:ext>
              </a:extLst>
            </p:cNvPr>
            <p:cNvGrpSpPr/>
            <p:nvPr/>
          </p:nvGrpSpPr>
          <p:grpSpPr>
            <a:xfrm>
              <a:off x="9799008" y="4413125"/>
              <a:ext cx="606272" cy="606272"/>
              <a:chOff x="8107017" y="4752985"/>
              <a:chExt cx="606272" cy="606272"/>
            </a:xfrm>
          </p:grpSpPr>
          <p:sp>
            <p:nvSpPr>
              <p:cNvPr id="86" name="Oval 85">
                <a:extLst>
                  <a:ext uri="{FF2B5EF4-FFF2-40B4-BE49-F238E27FC236}">
                    <a16:creationId xmlns:a16="http://schemas.microsoft.com/office/drawing/2014/main" id="{21BAD37E-6851-AB8D-F100-2C49328AB3AA}"/>
                  </a:ext>
                </a:extLst>
              </p:cNvPr>
              <p:cNvSpPr/>
              <p:nvPr/>
            </p:nvSpPr>
            <p:spPr>
              <a:xfrm>
                <a:off x="8107017" y="4752985"/>
                <a:ext cx="606272" cy="606272"/>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a:extLst>
                  <a:ext uri="{FF2B5EF4-FFF2-40B4-BE49-F238E27FC236}">
                    <a16:creationId xmlns:a16="http://schemas.microsoft.com/office/drawing/2014/main" id="{BBE750E9-8A13-CA56-C8EB-FA49FCE5368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30210" y="4873241"/>
                <a:ext cx="365760" cy="365760"/>
              </a:xfrm>
              <a:prstGeom prst="rect">
                <a:avLst/>
              </a:prstGeom>
            </p:spPr>
          </p:pic>
        </p:grpSp>
        <p:sp>
          <p:nvSpPr>
            <p:cNvPr id="79" name="TextBox 78">
              <a:extLst>
                <a:ext uri="{FF2B5EF4-FFF2-40B4-BE49-F238E27FC236}">
                  <a16:creationId xmlns:a16="http://schemas.microsoft.com/office/drawing/2014/main" id="{90B5BCDB-2E37-CE45-4533-2A51A269BF60}"/>
                </a:ext>
              </a:extLst>
            </p:cNvPr>
            <p:cNvSpPr txBox="1"/>
            <p:nvPr/>
          </p:nvSpPr>
          <p:spPr>
            <a:xfrm>
              <a:off x="8830330" y="2738424"/>
              <a:ext cx="982961" cy="336594"/>
            </a:xfrm>
            <a:prstGeom prst="rect">
              <a:avLst/>
            </a:prstGeom>
            <a:noFill/>
          </p:spPr>
          <p:txBody>
            <a:bodyPr wrap="none" rtlCol="0">
              <a:noAutofit/>
            </a:bodyPr>
            <a:lstStyle/>
            <a:p>
              <a:pPr algn="r">
                <a:lnSpc>
                  <a:spcPct val="80000"/>
                </a:lnSpc>
              </a:pPr>
              <a:r>
                <a:rPr lang="en-US" sz="1200"/>
                <a:t>Health Data </a:t>
              </a:r>
            </a:p>
            <a:p>
              <a:pPr algn="r">
                <a:lnSpc>
                  <a:spcPct val="80000"/>
                </a:lnSpc>
              </a:pPr>
              <a:r>
                <a:rPr lang="en-US" sz="1200"/>
                <a:t>Exchange</a:t>
              </a:r>
            </a:p>
          </p:txBody>
        </p:sp>
        <p:grpSp>
          <p:nvGrpSpPr>
            <p:cNvPr id="88" name="Group 87">
              <a:extLst>
                <a:ext uri="{FF2B5EF4-FFF2-40B4-BE49-F238E27FC236}">
                  <a16:creationId xmlns:a16="http://schemas.microsoft.com/office/drawing/2014/main" id="{011827A7-29DE-C781-EACF-3AB6D02A060E}"/>
                </a:ext>
              </a:extLst>
            </p:cNvPr>
            <p:cNvGrpSpPr/>
            <p:nvPr/>
          </p:nvGrpSpPr>
          <p:grpSpPr>
            <a:xfrm>
              <a:off x="9799008" y="3387130"/>
              <a:ext cx="606272" cy="606272"/>
              <a:chOff x="8107017" y="3189116"/>
              <a:chExt cx="606272" cy="606272"/>
            </a:xfrm>
          </p:grpSpPr>
          <p:sp>
            <p:nvSpPr>
              <p:cNvPr id="89" name="Oval 88">
                <a:extLst>
                  <a:ext uri="{FF2B5EF4-FFF2-40B4-BE49-F238E27FC236}">
                    <a16:creationId xmlns:a16="http://schemas.microsoft.com/office/drawing/2014/main" id="{B9B938C8-F3E9-2492-06D4-0691EE04B597}"/>
                  </a:ext>
                </a:extLst>
              </p:cNvPr>
              <p:cNvSpPr/>
              <p:nvPr/>
            </p:nvSpPr>
            <p:spPr>
              <a:xfrm>
                <a:off x="8107017" y="3189116"/>
                <a:ext cx="606272" cy="606272"/>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a:extLst>
                  <a:ext uri="{FF2B5EF4-FFF2-40B4-BE49-F238E27FC236}">
                    <a16:creationId xmlns:a16="http://schemas.microsoft.com/office/drawing/2014/main" id="{F4CBDBD6-9E69-3F32-0965-B55A346168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0210" y="3316556"/>
                <a:ext cx="365760" cy="365760"/>
              </a:xfrm>
              <a:prstGeom prst="rect">
                <a:avLst/>
              </a:prstGeom>
            </p:spPr>
          </p:pic>
        </p:grpSp>
        <p:cxnSp>
          <p:nvCxnSpPr>
            <p:cNvPr id="54" name="Connector: Elbow 53">
              <a:extLst>
                <a:ext uri="{FF2B5EF4-FFF2-40B4-BE49-F238E27FC236}">
                  <a16:creationId xmlns:a16="http://schemas.microsoft.com/office/drawing/2014/main" id="{FE0EA9E3-40B9-5D98-046E-78F487568B49}"/>
                </a:ext>
              </a:extLst>
            </p:cNvPr>
            <p:cNvCxnSpPr>
              <a:cxnSpLocks/>
              <a:endCxn id="86" idx="2"/>
            </p:cNvCxnSpPr>
            <p:nvPr/>
          </p:nvCxnSpPr>
          <p:spPr>
            <a:xfrm>
              <a:off x="9189342" y="4413125"/>
              <a:ext cx="609666" cy="303136"/>
            </a:xfrm>
            <a:prstGeom prst="bentConnector3">
              <a:avLst>
                <a:gd name="adj1" fmla="val 5"/>
              </a:avLst>
            </a:prstGeom>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5BFBFAF2-9632-9D7E-889C-3A575BDB39F5}"/>
                </a:ext>
              </a:extLst>
            </p:cNvPr>
            <p:cNvCxnSpPr>
              <a:cxnSpLocks/>
              <a:endCxn id="89" idx="2"/>
            </p:cNvCxnSpPr>
            <p:nvPr/>
          </p:nvCxnSpPr>
          <p:spPr>
            <a:xfrm flipV="1">
              <a:off x="9189342" y="3690266"/>
              <a:ext cx="609667" cy="167738"/>
            </a:xfrm>
            <a:prstGeom prst="bentConnector3">
              <a:avLst>
                <a:gd name="adj1" fmla="val 2089"/>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1285A1B-0745-5D4B-F113-B36A9539BEC0}"/>
                </a:ext>
              </a:extLst>
            </p:cNvPr>
            <p:cNvGrpSpPr/>
            <p:nvPr/>
          </p:nvGrpSpPr>
          <p:grpSpPr>
            <a:xfrm>
              <a:off x="9483952" y="2376812"/>
              <a:ext cx="1102395" cy="1032937"/>
              <a:chOff x="9483952" y="2376812"/>
              <a:chExt cx="1102395" cy="1032937"/>
            </a:xfrm>
          </p:grpSpPr>
          <p:cxnSp>
            <p:nvCxnSpPr>
              <p:cNvPr id="16" name="Connector: Elbow 15">
                <a:extLst>
                  <a:ext uri="{FF2B5EF4-FFF2-40B4-BE49-F238E27FC236}">
                    <a16:creationId xmlns:a16="http://schemas.microsoft.com/office/drawing/2014/main" id="{7DFBD532-2295-53AF-24DA-D723866FB8B2}"/>
                  </a:ext>
                </a:extLst>
              </p:cNvPr>
              <p:cNvCxnSpPr/>
              <p:nvPr/>
            </p:nvCxnSpPr>
            <p:spPr>
              <a:xfrm>
                <a:off x="9483952" y="2376812"/>
                <a:ext cx="618192" cy="1010318"/>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phic 16" descr="Arrow circle with solid fill">
                <a:extLst>
                  <a:ext uri="{FF2B5EF4-FFF2-40B4-BE49-F238E27FC236}">
                    <a16:creationId xmlns:a16="http://schemas.microsoft.com/office/drawing/2014/main" id="{1AF20FAA-4079-434A-9358-BEE3A4E0F73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612444" y="2397836"/>
                <a:ext cx="973903" cy="1011913"/>
              </a:xfrm>
              <a:prstGeom prst="rect">
                <a:avLst/>
              </a:prstGeom>
            </p:spPr>
          </p:pic>
        </p:grpSp>
      </p:grpSp>
    </p:spTree>
    <p:extLst>
      <p:ext uri="{BB962C8B-B14F-4D97-AF65-F5344CB8AC3E}">
        <p14:creationId xmlns:p14="http://schemas.microsoft.com/office/powerpoint/2010/main" val="35807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D4B76434-FFFF-16F6-062F-359ECBC8A799}"/>
              </a:ext>
            </a:extLst>
          </p:cNvPr>
          <p:cNvSpPr txBox="1">
            <a:spLocks/>
          </p:cNvSpPr>
          <p:nvPr/>
        </p:nvSpPr>
        <p:spPr>
          <a:xfrm>
            <a:off x="1986873" y="624155"/>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VNA</a:t>
            </a:r>
            <a:br>
              <a:rPr lang="en-US"/>
            </a:br>
            <a:r>
              <a:rPr lang="en-US"/>
              <a:t>       In an Imaging Ecosystem </a:t>
            </a:r>
          </a:p>
        </p:txBody>
      </p:sp>
      <p:sp>
        <p:nvSpPr>
          <p:cNvPr id="84" name="Title 1">
            <a:extLst>
              <a:ext uri="{FF2B5EF4-FFF2-40B4-BE49-F238E27FC236}">
                <a16:creationId xmlns:a16="http://schemas.microsoft.com/office/drawing/2014/main" id="{64BA38B6-A64F-F841-D9CD-A98D47C92321}"/>
              </a:ext>
            </a:extLst>
          </p:cNvPr>
          <p:cNvSpPr txBox="1">
            <a:spLocks/>
          </p:cNvSpPr>
          <p:nvPr/>
        </p:nvSpPr>
        <p:spPr>
          <a:xfrm>
            <a:off x="3193603" y="-781377"/>
            <a:ext cx="7989752" cy="978031"/>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cap="all"/>
          </a:p>
        </p:txBody>
      </p:sp>
      <p:sp>
        <p:nvSpPr>
          <p:cNvPr id="59" name="Rectangle: Rounded Corners 58">
            <a:extLst>
              <a:ext uri="{FF2B5EF4-FFF2-40B4-BE49-F238E27FC236}">
                <a16:creationId xmlns:a16="http://schemas.microsoft.com/office/drawing/2014/main" id="{A59D73B0-1C34-B4D2-9463-5B34B26CDA63}"/>
              </a:ext>
            </a:extLst>
          </p:cNvPr>
          <p:cNvSpPr/>
          <p:nvPr/>
        </p:nvSpPr>
        <p:spPr>
          <a:xfrm>
            <a:off x="774700" y="3861965"/>
            <a:ext cx="8729366" cy="516961"/>
          </a:xfrm>
          <a:prstGeom prst="roundRect">
            <a:avLst>
              <a:gd name="adj" fmla="val 50000"/>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Vendor Neutral Archive</a:t>
            </a:r>
          </a:p>
        </p:txBody>
      </p:sp>
      <p:grpSp>
        <p:nvGrpSpPr>
          <p:cNvPr id="15" name="Group 14">
            <a:extLst>
              <a:ext uri="{FF2B5EF4-FFF2-40B4-BE49-F238E27FC236}">
                <a16:creationId xmlns:a16="http://schemas.microsoft.com/office/drawing/2014/main" id="{D3FEB126-F436-A733-F22D-3F0CDA689399}"/>
              </a:ext>
            </a:extLst>
          </p:cNvPr>
          <p:cNvGrpSpPr/>
          <p:nvPr/>
        </p:nvGrpSpPr>
        <p:grpSpPr>
          <a:xfrm>
            <a:off x="5892778" y="2125950"/>
            <a:ext cx="3591174" cy="1754378"/>
            <a:chOff x="4572001" y="2742687"/>
            <a:chExt cx="2663623" cy="1585318"/>
          </a:xfrm>
        </p:grpSpPr>
        <p:sp>
          <p:nvSpPr>
            <p:cNvPr id="75" name="Rectangle: Rounded Corners 74">
              <a:extLst>
                <a:ext uri="{FF2B5EF4-FFF2-40B4-BE49-F238E27FC236}">
                  <a16:creationId xmlns:a16="http://schemas.microsoft.com/office/drawing/2014/main" id="{C8911FA5-F7CD-D706-7E46-F9E816B2FAF3}"/>
                </a:ext>
              </a:extLst>
            </p:cNvPr>
            <p:cNvSpPr/>
            <p:nvPr/>
          </p:nvSpPr>
          <p:spPr>
            <a:xfrm>
              <a:off x="4572001" y="2742687"/>
              <a:ext cx="2663623" cy="453375"/>
            </a:xfrm>
            <a:prstGeom prst="roundRect">
              <a:avLst>
                <a:gd name="adj" fmla="val 50000"/>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Electronic Health Record</a:t>
              </a:r>
            </a:p>
          </p:txBody>
        </p:sp>
        <p:cxnSp>
          <p:nvCxnSpPr>
            <p:cNvPr id="76" name="Straight Connector 75">
              <a:extLst>
                <a:ext uri="{FF2B5EF4-FFF2-40B4-BE49-F238E27FC236}">
                  <a16:creationId xmlns:a16="http://schemas.microsoft.com/office/drawing/2014/main" id="{F932AB6B-9376-3090-61A9-BBFCE965C040}"/>
                </a:ext>
              </a:extLst>
            </p:cNvPr>
            <p:cNvCxnSpPr>
              <a:cxnSpLocks/>
            </p:cNvCxnSpPr>
            <p:nvPr/>
          </p:nvCxnSpPr>
          <p:spPr>
            <a:xfrm flipV="1">
              <a:off x="5903812" y="3211472"/>
              <a:ext cx="0" cy="111653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946EC9C-60F5-4B03-17B9-284C7F0BCABA}"/>
              </a:ext>
            </a:extLst>
          </p:cNvPr>
          <p:cNvGrpSpPr/>
          <p:nvPr/>
        </p:nvGrpSpPr>
        <p:grpSpPr>
          <a:xfrm>
            <a:off x="1391763" y="1814096"/>
            <a:ext cx="3564693" cy="2033416"/>
            <a:chOff x="1391763" y="1814096"/>
            <a:chExt cx="3564693" cy="2033416"/>
          </a:xfrm>
        </p:grpSpPr>
        <p:grpSp>
          <p:nvGrpSpPr>
            <p:cNvPr id="6" name="Group 5">
              <a:extLst>
                <a:ext uri="{FF2B5EF4-FFF2-40B4-BE49-F238E27FC236}">
                  <a16:creationId xmlns:a16="http://schemas.microsoft.com/office/drawing/2014/main" id="{C92D64E9-6E36-C9EA-DE56-17A6AC250500}"/>
                </a:ext>
              </a:extLst>
            </p:cNvPr>
            <p:cNvGrpSpPr/>
            <p:nvPr/>
          </p:nvGrpSpPr>
          <p:grpSpPr>
            <a:xfrm>
              <a:off x="4112591" y="1814096"/>
              <a:ext cx="606272" cy="606272"/>
              <a:chOff x="3130604" y="2169270"/>
              <a:chExt cx="606272" cy="606272"/>
            </a:xfrm>
          </p:grpSpPr>
          <p:sp>
            <p:nvSpPr>
              <p:cNvPr id="93" name="Oval 92">
                <a:extLst>
                  <a:ext uri="{FF2B5EF4-FFF2-40B4-BE49-F238E27FC236}">
                    <a16:creationId xmlns:a16="http://schemas.microsoft.com/office/drawing/2014/main" id="{A03F2B82-3814-235D-C25C-E18E21230E08}"/>
                  </a:ext>
                </a:extLst>
              </p:cNvPr>
              <p:cNvSpPr/>
              <p:nvPr/>
            </p:nvSpPr>
            <p:spPr>
              <a:xfrm>
                <a:off x="3130604" y="2169270"/>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96">
                <a:extLst>
                  <a:ext uri="{FF2B5EF4-FFF2-40B4-BE49-F238E27FC236}">
                    <a16:creationId xmlns:a16="http://schemas.microsoft.com/office/drawing/2014/main" id="{FB4FB97D-668E-1BBA-5444-E56838A46C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9009" y="2268487"/>
                <a:ext cx="368109" cy="368109"/>
              </a:xfrm>
              <a:prstGeom prst="rect">
                <a:avLst/>
              </a:prstGeom>
            </p:spPr>
          </p:pic>
        </p:grpSp>
        <p:grpSp>
          <p:nvGrpSpPr>
            <p:cNvPr id="4" name="Group 3">
              <a:extLst>
                <a:ext uri="{FF2B5EF4-FFF2-40B4-BE49-F238E27FC236}">
                  <a16:creationId xmlns:a16="http://schemas.microsoft.com/office/drawing/2014/main" id="{65823489-56F2-A0EB-F34C-5A38E7BF075F}"/>
                </a:ext>
              </a:extLst>
            </p:cNvPr>
            <p:cNvGrpSpPr/>
            <p:nvPr/>
          </p:nvGrpSpPr>
          <p:grpSpPr>
            <a:xfrm>
              <a:off x="2678393" y="1814096"/>
              <a:ext cx="606272" cy="606272"/>
              <a:chOff x="2186196" y="2169270"/>
              <a:chExt cx="606272" cy="606272"/>
            </a:xfrm>
          </p:grpSpPr>
          <p:sp>
            <p:nvSpPr>
              <p:cNvPr id="92" name="Oval 91">
                <a:extLst>
                  <a:ext uri="{FF2B5EF4-FFF2-40B4-BE49-F238E27FC236}">
                    <a16:creationId xmlns:a16="http://schemas.microsoft.com/office/drawing/2014/main" id="{730709F5-841B-7072-E0CB-43AD377635D5}"/>
                  </a:ext>
                </a:extLst>
              </p:cNvPr>
              <p:cNvSpPr/>
              <p:nvPr/>
            </p:nvSpPr>
            <p:spPr>
              <a:xfrm>
                <a:off x="2186196" y="2169270"/>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Graphic 97">
                <a:extLst>
                  <a:ext uri="{FF2B5EF4-FFF2-40B4-BE49-F238E27FC236}">
                    <a16:creationId xmlns:a16="http://schemas.microsoft.com/office/drawing/2014/main" id="{64036FD2-E344-B91C-5031-FC979D22C1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4602" y="2263715"/>
                <a:ext cx="368108" cy="368108"/>
              </a:xfrm>
              <a:prstGeom prst="rect">
                <a:avLst/>
              </a:prstGeom>
            </p:spPr>
          </p:pic>
        </p:grpSp>
        <p:grpSp>
          <p:nvGrpSpPr>
            <p:cNvPr id="3" name="Group 2">
              <a:extLst>
                <a:ext uri="{FF2B5EF4-FFF2-40B4-BE49-F238E27FC236}">
                  <a16:creationId xmlns:a16="http://schemas.microsoft.com/office/drawing/2014/main" id="{EACC624B-C88F-D111-2C99-077887B29A65}"/>
                </a:ext>
              </a:extLst>
            </p:cNvPr>
            <p:cNvGrpSpPr/>
            <p:nvPr/>
          </p:nvGrpSpPr>
          <p:grpSpPr>
            <a:xfrm>
              <a:off x="1391763" y="1814096"/>
              <a:ext cx="606272" cy="606272"/>
              <a:chOff x="1241787" y="2169270"/>
              <a:chExt cx="606272" cy="606272"/>
            </a:xfrm>
          </p:grpSpPr>
          <p:sp>
            <p:nvSpPr>
              <p:cNvPr id="94" name="Oval 93">
                <a:extLst>
                  <a:ext uri="{FF2B5EF4-FFF2-40B4-BE49-F238E27FC236}">
                    <a16:creationId xmlns:a16="http://schemas.microsoft.com/office/drawing/2014/main" id="{4A258E62-E500-C504-3683-5CBBFF3307F9}"/>
                  </a:ext>
                </a:extLst>
              </p:cNvPr>
              <p:cNvSpPr/>
              <p:nvPr/>
            </p:nvSpPr>
            <p:spPr>
              <a:xfrm>
                <a:off x="1241787" y="2169270"/>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Graphic 98">
                <a:extLst>
                  <a:ext uri="{FF2B5EF4-FFF2-40B4-BE49-F238E27FC236}">
                    <a16:creationId xmlns:a16="http://schemas.microsoft.com/office/drawing/2014/main" id="{6866CE82-CA41-9AF1-FEA0-4CCA5186F2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0185" y="2258851"/>
                <a:ext cx="368109" cy="368109"/>
              </a:xfrm>
              <a:prstGeom prst="rect">
                <a:avLst/>
              </a:prstGeom>
            </p:spPr>
          </p:pic>
        </p:grpSp>
        <p:sp>
          <p:nvSpPr>
            <p:cNvPr id="72" name="TextBox 71">
              <a:extLst>
                <a:ext uri="{FF2B5EF4-FFF2-40B4-BE49-F238E27FC236}">
                  <a16:creationId xmlns:a16="http://schemas.microsoft.com/office/drawing/2014/main" id="{F7B87EEF-6E2C-6826-9D95-073FC14A5A47}"/>
                </a:ext>
              </a:extLst>
            </p:cNvPr>
            <p:cNvSpPr txBox="1"/>
            <p:nvPr/>
          </p:nvSpPr>
          <p:spPr>
            <a:xfrm>
              <a:off x="3822250" y="2451508"/>
              <a:ext cx="1134206" cy="429153"/>
            </a:xfrm>
            <a:prstGeom prst="rect">
              <a:avLst/>
            </a:prstGeom>
            <a:noFill/>
          </p:spPr>
          <p:txBody>
            <a:bodyPr wrap="none" rtlCol="0">
              <a:spAutoFit/>
            </a:bodyPr>
            <a:lstStyle/>
            <a:p>
              <a:pPr algn="ctr">
                <a:lnSpc>
                  <a:spcPct val="80000"/>
                </a:lnSpc>
              </a:pPr>
              <a:r>
                <a:rPr lang="en-US" sz="1200"/>
                <a:t>Post</a:t>
              </a:r>
            </a:p>
            <a:p>
              <a:pPr algn="ctr">
                <a:lnSpc>
                  <a:spcPct val="80000"/>
                </a:lnSpc>
              </a:pPr>
              <a:r>
                <a:rPr lang="en-US" sz="1200"/>
                <a:t>Processing</a:t>
              </a:r>
            </a:p>
          </p:txBody>
        </p:sp>
        <p:cxnSp>
          <p:nvCxnSpPr>
            <p:cNvPr id="73" name="Straight Connector 72">
              <a:extLst>
                <a:ext uri="{FF2B5EF4-FFF2-40B4-BE49-F238E27FC236}">
                  <a16:creationId xmlns:a16="http://schemas.microsoft.com/office/drawing/2014/main" id="{B89EFE83-2F79-143E-91A5-FF45D671E27B}"/>
                </a:ext>
              </a:extLst>
            </p:cNvPr>
            <p:cNvCxnSpPr>
              <a:cxnSpLocks/>
            </p:cNvCxnSpPr>
            <p:nvPr/>
          </p:nvCxnSpPr>
          <p:spPr>
            <a:xfrm>
              <a:off x="1480681" y="2897631"/>
              <a:ext cx="33825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38882B-3DE1-DE24-E1FC-802CFDD318AF}"/>
                </a:ext>
              </a:extLst>
            </p:cNvPr>
            <p:cNvCxnSpPr/>
            <p:nvPr/>
          </p:nvCxnSpPr>
          <p:spPr>
            <a:xfrm flipV="1">
              <a:off x="2955156" y="2897631"/>
              <a:ext cx="0" cy="949881"/>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CC1E50C-7EFA-8429-E031-79E5217D8E08}"/>
                </a:ext>
              </a:extLst>
            </p:cNvPr>
            <p:cNvSpPr txBox="1"/>
            <p:nvPr/>
          </p:nvSpPr>
          <p:spPr>
            <a:xfrm>
              <a:off x="1542661" y="2451508"/>
              <a:ext cx="439159" cy="265667"/>
            </a:xfrm>
            <a:prstGeom prst="rect">
              <a:avLst/>
            </a:prstGeom>
            <a:noFill/>
          </p:spPr>
          <p:txBody>
            <a:bodyPr wrap="none" rtlCol="0">
              <a:spAutoFit/>
            </a:bodyPr>
            <a:lstStyle/>
            <a:p>
              <a:pPr>
                <a:lnSpc>
                  <a:spcPct val="80000"/>
                </a:lnSpc>
              </a:pPr>
              <a:r>
                <a:rPr lang="en-US" sz="1200"/>
                <a:t>AI</a:t>
              </a:r>
            </a:p>
          </p:txBody>
        </p:sp>
        <p:sp>
          <p:nvSpPr>
            <p:cNvPr id="96" name="TextBox 95">
              <a:extLst>
                <a:ext uri="{FF2B5EF4-FFF2-40B4-BE49-F238E27FC236}">
                  <a16:creationId xmlns:a16="http://schemas.microsoft.com/office/drawing/2014/main" id="{A6140598-5236-4775-8761-03D55C586DE1}"/>
                </a:ext>
              </a:extLst>
            </p:cNvPr>
            <p:cNvSpPr txBox="1"/>
            <p:nvPr/>
          </p:nvSpPr>
          <p:spPr>
            <a:xfrm>
              <a:off x="2578273" y="2451508"/>
              <a:ext cx="1013178" cy="265667"/>
            </a:xfrm>
            <a:prstGeom prst="rect">
              <a:avLst/>
            </a:prstGeom>
            <a:noFill/>
          </p:spPr>
          <p:txBody>
            <a:bodyPr wrap="none" rtlCol="0">
              <a:spAutoFit/>
            </a:bodyPr>
            <a:lstStyle/>
            <a:p>
              <a:pPr>
                <a:lnSpc>
                  <a:spcPct val="80000"/>
                </a:lnSpc>
              </a:pPr>
              <a:r>
                <a:rPr lang="en-US" sz="1200"/>
                <a:t>Research</a:t>
              </a:r>
            </a:p>
          </p:txBody>
        </p:sp>
      </p:grpSp>
      <p:grpSp>
        <p:nvGrpSpPr>
          <p:cNvPr id="85" name="Group 84">
            <a:extLst>
              <a:ext uri="{FF2B5EF4-FFF2-40B4-BE49-F238E27FC236}">
                <a16:creationId xmlns:a16="http://schemas.microsoft.com/office/drawing/2014/main" id="{7C643A7F-D246-DFCB-79CB-31E41A0EAE80}"/>
              </a:ext>
            </a:extLst>
          </p:cNvPr>
          <p:cNvGrpSpPr/>
          <p:nvPr/>
        </p:nvGrpSpPr>
        <p:grpSpPr>
          <a:xfrm>
            <a:off x="9799008" y="4413125"/>
            <a:ext cx="606272" cy="606272"/>
            <a:chOff x="8107017" y="4752985"/>
            <a:chExt cx="606272" cy="606272"/>
          </a:xfrm>
        </p:grpSpPr>
        <p:sp>
          <p:nvSpPr>
            <p:cNvPr id="86" name="Oval 85">
              <a:extLst>
                <a:ext uri="{FF2B5EF4-FFF2-40B4-BE49-F238E27FC236}">
                  <a16:creationId xmlns:a16="http://schemas.microsoft.com/office/drawing/2014/main" id="{21BAD37E-6851-AB8D-F100-2C49328AB3AA}"/>
                </a:ext>
              </a:extLst>
            </p:cNvPr>
            <p:cNvSpPr/>
            <p:nvPr/>
          </p:nvSpPr>
          <p:spPr>
            <a:xfrm>
              <a:off x="8107017" y="4752985"/>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a:extLst>
                <a:ext uri="{FF2B5EF4-FFF2-40B4-BE49-F238E27FC236}">
                  <a16:creationId xmlns:a16="http://schemas.microsoft.com/office/drawing/2014/main" id="{BBE750E9-8A13-CA56-C8EB-FA49FCE536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210" y="4873241"/>
              <a:ext cx="365760" cy="365760"/>
            </a:xfrm>
            <a:prstGeom prst="rect">
              <a:avLst/>
            </a:prstGeom>
          </p:spPr>
        </p:pic>
      </p:grpSp>
      <p:sp>
        <p:nvSpPr>
          <p:cNvPr id="79" name="TextBox 78">
            <a:extLst>
              <a:ext uri="{FF2B5EF4-FFF2-40B4-BE49-F238E27FC236}">
                <a16:creationId xmlns:a16="http://schemas.microsoft.com/office/drawing/2014/main" id="{90B5BCDB-2E37-CE45-4533-2A51A269BF60}"/>
              </a:ext>
            </a:extLst>
          </p:cNvPr>
          <p:cNvSpPr txBox="1"/>
          <p:nvPr/>
        </p:nvSpPr>
        <p:spPr>
          <a:xfrm>
            <a:off x="8830330" y="2738424"/>
            <a:ext cx="982961" cy="334976"/>
          </a:xfrm>
          <a:prstGeom prst="rect">
            <a:avLst/>
          </a:prstGeom>
          <a:noFill/>
        </p:spPr>
        <p:txBody>
          <a:bodyPr wrap="none" rtlCol="0">
            <a:noAutofit/>
          </a:bodyPr>
          <a:lstStyle/>
          <a:p>
            <a:pPr algn="r">
              <a:lnSpc>
                <a:spcPct val="80000"/>
              </a:lnSpc>
            </a:pPr>
            <a:r>
              <a:rPr lang="en-US" sz="1200"/>
              <a:t>Health Data </a:t>
            </a:r>
          </a:p>
          <a:p>
            <a:pPr algn="r">
              <a:lnSpc>
                <a:spcPct val="80000"/>
              </a:lnSpc>
            </a:pPr>
            <a:r>
              <a:rPr lang="en-US" sz="1200"/>
              <a:t>Exchange</a:t>
            </a:r>
          </a:p>
        </p:txBody>
      </p:sp>
      <p:grpSp>
        <p:nvGrpSpPr>
          <p:cNvPr id="88" name="Group 87">
            <a:extLst>
              <a:ext uri="{FF2B5EF4-FFF2-40B4-BE49-F238E27FC236}">
                <a16:creationId xmlns:a16="http://schemas.microsoft.com/office/drawing/2014/main" id="{011827A7-29DE-C781-EACF-3AB6D02A060E}"/>
              </a:ext>
            </a:extLst>
          </p:cNvPr>
          <p:cNvGrpSpPr/>
          <p:nvPr/>
        </p:nvGrpSpPr>
        <p:grpSpPr>
          <a:xfrm>
            <a:off x="9799008" y="3387130"/>
            <a:ext cx="606272" cy="606272"/>
            <a:chOff x="8107017" y="3189116"/>
            <a:chExt cx="606272" cy="606272"/>
          </a:xfrm>
        </p:grpSpPr>
        <p:sp>
          <p:nvSpPr>
            <p:cNvPr id="89" name="Oval 88">
              <a:extLst>
                <a:ext uri="{FF2B5EF4-FFF2-40B4-BE49-F238E27FC236}">
                  <a16:creationId xmlns:a16="http://schemas.microsoft.com/office/drawing/2014/main" id="{B9B938C8-F3E9-2492-06D4-0691EE04B597}"/>
                </a:ext>
              </a:extLst>
            </p:cNvPr>
            <p:cNvSpPr/>
            <p:nvPr/>
          </p:nvSpPr>
          <p:spPr>
            <a:xfrm>
              <a:off x="8107017" y="3189116"/>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a:extLst>
                <a:ext uri="{FF2B5EF4-FFF2-40B4-BE49-F238E27FC236}">
                  <a16:creationId xmlns:a16="http://schemas.microsoft.com/office/drawing/2014/main" id="{F4CBDBD6-9E69-3F32-0965-B55A346168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30210" y="3316556"/>
              <a:ext cx="365760" cy="365760"/>
            </a:xfrm>
            <a:prstGeom prst="rect">
              <a:avLst/>
            </a:prstGeom>
          </p:spPr>
        </p:pic>
      </p:grpSp>
      <p:cxnSp>
        <p:nvCxnSpPr>
          <p:cNvPr id="54" name="Connector: Elbow 53">
            <a:extLst>
              <a:ext uri="{FF2B5EF4-FFF2-40B4-BE49-F238E27FC236}">
                <a16:creationId xmlns:a16="http://schemas.microsoft.com/office/drawing/2014/main" id="{FE0EA9E3-40B9-5D98-046E-78F487568B49}"/>
              </a:ext>
            </a:extLst>
          </p:cNvPr>
          <p:cNvCxnSpPr>
            <a:cxnSpLocks/>
            <a:endCxn id="86" idx="2"/>
          </p:cNvCxnSpPr>
          <p:nvPr/>
        </p:nvCxnSpPr>
        <p:spPr>
          <a:xfrm>
            <a:off x="9189342" y="4413125"/>
            <a:ext cx="609666" cy="303136"/>
          </a:xfrm>
          <a:prstGeom prst="bentConnector3">
            <a:avLst>
              <a:gd name="adj1" fmla="val 5"/>
            </a:avLst>
          </a:prstGeom>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5BFBFAF2-9632-9D7E-889C-3A575BDB39F5}"/>
              </a:ext>
            </a:extLst>
          </p:cNvPr>
          <p:cNvCxnSpPr>
            <a:cxnSpLocks/>
            <a:endCxn id="89" idx="2"/>
          </p:cNvCxnSpPr>
          <p:nvPr/>
        </p:nvCxnSpPr>
        <p:spPr>
          <a:xfrm flipV="1">
            <a:off x="9189342" y="3690266"/>
            <a:ext cx="609667" cy="167738"/>
          </a:xfrm>
          <a:prstGeom prst="bentConnector3">
            <a:avLst>
              <a:gd name="adj1" fmla="val 2089"/>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4815A64-6BA3-7985-FC96-48FB4D716098}"/>
              </a:ext>
            </a:extLst>
          </p:cNvPr>
          <p:cNvGrpSpPr/>
          <p:nvPr/>
        </p:nvGrpSpPr>
        <p:grpSpPr>
          <a:xfrm>
            <a:off x="798880" y="4378928"/>
            <a:ext cx="8504374" cy="1775496"/>
            <a:chOff x="793789" y="4550024"/>
            <a:chExt cx="6307810" cy="1604400"/>
          </a:xfrm>
        </p:grpSpPr>
        <p:cxnSp>
          <p:nvCxnSpPr>
            <p:cNvPr id="66" name="Straight Connector 65">
              <a:extLst>
                <a:ext uri="{FF2B5EF4-FFF2-40B4-BE49-F238E27FC236}">
                  <a16:creationId xmlns:a16="http://schemas.microsoft.com/office/drawing/2014/main" id="{17FF4900-696E-8486-40B0-A8F931A4FCC7}"/>
                </a:ext>
              </a:extLst>
            </p:cNvPr>
            <p:cNvCxnSpPr>
              <a:cxnSpLocks/>
            </p:cNvCxnSpPr>
            <p:nvPr/>
          </p:nvCxnSpPr>
          <p:spPr>
            <a:xfrm flipH="1" flipV="1">
              <a:off x="1310427" y="4553605"/>
              <a:ext cx="1"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0D7ED7-FDA0-6275-8095-23BC61E53B13}"/>
                </a:ext>
              </a:extLst>
            </p:cNvPr>
            <p:cNvCxnSpPr>
              <a:cxnSpLocks/>
            </p:cNvCxnSpPr>
            <p:nvPr/>
          </p:nvCxnSpPr>
          <p:spPr>
            <a:xfrm flipH="1" flipV="1">
              <a:off x="2393127" y="4553605"/>
              <a:ext cx="1252"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DA232F0-936F-AFE8-2F3E-25F00CCC8375}"/>
                </a:ext>
              </a:extLst>
            </p:cNvPr>
            <p:cNvCxnSpPr>
              <a:cxnSpLocks/>
            </p:cNvCxnSpPr>
            <p:nvPr/>
          </p:nvCxnSpPr>
          <p:spPr>
            <a:xfrm flipV="1">
              <a:off x="3476454" y="4553605"/>
              <a:ext cx="0" cy="60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3F6A7FA-676E-6A8F-3825-155C84E3F5C7}"/>
                </a:ext>
              </a:extLst>
            </p:cNvPr>
            <p:cNvCxnSpPr>
              <a:cxnSpLocks/>
            </p:cNvCxnSpPr>
            <p:nvPr/>
          </p:nvCxnSpPr>
          <p:spPr>
            <a:xfrm flipV="1">
              <a:off x="5314902" y="4553604"/>
              <a:ext cx="0" cy="60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0295393-FAF1-B7AD-0E6C-C1A1CFABBD9F}"/>
                </a:ext>
              </a:extLst>
            </p:cNvPr>
            <p:cNvCxnSpPr>
              <a:cxnSpLocks/>
              <a:stCxn id="64" idx="0"/>
            </p:cNvCxnSpPr>
            <p:nvPr/>
          </p:nvCxnSpPr>
          <p:spPr>
            <a:xfrm flipV="1">
              <a:off x="6584963" y="4550024"/>
              <a:ext cx="0" cy="60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BA4BF6D-8F88-24D4-CDDC-3D77B772A012}"/>
                </a:ext>
              </a:extLst>
            </p:cNvPr>
            <p:cNvCxnSpPr>
              <a:cxnSpLocks/>
              <a:stCxn id="65" idx="0"/>
            </p:cNvCxnSpPr>
            <p:nvPr/>
          </p:nvCxnSpPr>
          <p:spPr>
            <a:xfrm flipV="1">
              <a:off x="5916232" y="4563082"/>
              <a:ext cx="0" cy="1323152"/>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8F57CC28-C9C8-B3E1-C287-10CB1B5A18B7}"/>
                </a:ext>
              </a:extLst>
            </p:cNvPr>
            <p:cNvSpPr/>
            <p:nvPr/>
          </p:nvSpPr>
          <p:spPr>
            <a:xfrm>
              <a:off x="793789"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Radiology</a:t>
              </a:r>
              <a:br>
                <a:rPr lang="en-US" sz="1100">
                  <a:solidFill>
                    <a:schemeClr val="bg1"/>
                  </a:solidFill>
                </a:rPr>
              </a:br>
              <a:r>
                <a:rPr lang="en-US" sz="1100">
                  <a:solidFill>
                    <a:schemeClr val="bg1"/>
                  </a:solidFill>
                </a:rPr>
                <a:t>PACS</a:t>
              </a:r>
            </a:p>
          </p:txBody>
        </p:sp>
        <p:sp>
          <p:nvSpPr>
            <p:cNvPr id="61" name="Rectangle: Rounded Corners 60">
              <a:extLst>
                <a:ext uri="{FF2B5EF4-FFF2-40B4-BE49-F238E27FC236}">
                  <a16:creationId xmlns:a16="http://schemas.microsoft.com/office/drawing/2014/main" id="{4C4439F5-4A37-B391-7170-C95D80D574FC}"/>
                </a:ext>
              </a:extLst>
            </p:cNvPr>
            <p:cNvSpPr/>
            <p:nvPr/>
          </p:nvSpPr>
          <p:spPr>
            <a:xfrm>
              <a:off x="1877117"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Cardiology</a:t>
              </a:r>
              <a:br>
                <a:rPr lang="en-US" sz="1100">
                  <a:solidFill>
                    <a:schemeClr val="bg1"/>
                  </a:solidFill>
                </a:rPr>
              </a:br>
              <a:r>
                <a:rPr lang="en-US" sz="1100">
                  <a:solidFill>
                    <a:schemeClr val="bg1"/>
                  </a:solidFill>
                </a:rPr>
                <a:t>PACS</a:t>
              </a:r>
            </a:p>
          </p:txBody>
        </p:sp>
        <p:sp>
          <p:nvSpPr>
            <p:cNvPr id="62" name="Rectangle: Rounded Corners 61">
              <a:extLst>
                <a:ext uri="{FF2B5EF4-FFF2-40B4-BE49-F238E27FC236}">
                  <a16:creationId xmlns:a16="http://schemas.microsoft.com/office/drawing/2014/main" id="{42CBF571-880A-EB78-869A-8B2677715A2D}"/>
                </a:ext>
              </a:extLst>
            </p:cNvPr>
            <p:cNvSpPr/>
            <p:nvPr/>
          </p:nvSpPr>
          <p:spPr>
            <a:xfrm>
              <a:off x="2959818"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Other </a:t>
              </a:r>
              <a:br>
                <a:rPr lang="en-US" sz="1100">
                  <a:solidFill>
                    <a:schemeClr val="bg1"/>
                  </a:solidFill>
                </a:rPr>
              </a:br>
              <a:r>
                <a:rPr lang="en-US" sz="1100">
                  <a:solidFill>
                    <a:schemeClr val="bg1"/>
                  </a:solidFill>
                </a:rPr>
                <a:t>Dep’t PACS</a:t>
              </a:r>
            </a:p>
          </p:txBody>
        </p:sp>
        <p:sp>
          <p:nvSpPr>
            <p:cNvPr id="63" name="Rectangle: Rounded Corners 62">
              <a:extLst>
                <a:ext uri="{FF2B5EF4-FFF2-40B4-BE49-F238E27FC236}">
                  <a16:creationId xmlns:a16="http://schemas.microsoft.com/office/drawing/2014/main" id="{0B7E0206-76B8-DDF2-69FE-47782ECBA6C0}"/>
                </a:ext>
              </a:extLst>
            </p:cNvPr>
            <p:cNvSpPr/>
            <p:nvPr/>
          </p:nvSpPr>
          <p:spPr>
            <a:xfrm>
              <a:off x="4764106"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Procedural</a:t>
              </a:r>
              <a:br>
                <a:rPr lang="en-US" sz="1100">
                  <a:solidFill>
                    <a:schemeClr val="bg1"/>
                  </a:solidFill>
                </a:rPr>
              </a:br>
              <a:r>
                <a:rPr lang="en-US" sz="1100">
                  <a:solidFill>
                    <a:schemeClr val="bg1"/>
                  </a:solidFill>
                </a:rPr>
                <a:t>Photos/Video</a:t>
              </a:r>
            </a:p>
          </p:txBody>
        </p:sp>
        <p:sp>
          <p:nvSpPr>
            <p:cNvPr id="64" name="Rectangle: Rounded Corners 63">
              <a:extLst>
                <a:ext uri="{FF2B5EF4-FFF2-40B4-BE49-F238E27FC236}">
                  <a16:creationId xmlns:a16="http://schemas.microsoft.com/office/drawing/2014/main" id="{FC79A415-B855-B064-D2F3-6426CA630E74}"/>
                </a:ext>
              </a:extLst>
            </p:cNvPr>
            <p:cNvSpPr/>
            <p:nvPr/>
          </p:nvSpPr>
          <p:spPr>
            <a:xfrm>
              <a:off x="6068327"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Medical</a:t>
              </a:r>
              <a:br>
                <a:rPr lang="en-US" sz="1100">
                  <a:solidFill>
                    <a:schemeClr val="bg1"/>
                  </a:solidFill>
                </a:rPr>
              </a:br>
              <a:r>
                <a:rPr lang="en-US" sz="1100">
                  <a:solidFill>
                    <a:schemeClr val="bg1"/>
                  </a:solidFill>
                </a:rPr>
                <a:t>Photos</a:t>
              </a:r>
            </a:p>
          </p:txBody>
        </p:sp>
        <p:sp>
          <p:nvSpPr>
            <p:cNvPr id="65" name="Rectangle: Rounded Corners 64">
              <a:extLst>
                <a:ext uri="{FF2B5EF4-FFF2-40B4-BE49-F238E27FC236}">
                  <a16:creationId xmlns:a16="http://schemas.microsoft.com/office/drawing/2014/main" id="{7DC62E7B-6B9B-FCD2-0159-099C15B76DB1}"/>
                </a:ext>
              </a:extLst>
            </p:cNvPr>
            <p:cNvSpPr/>
            <p:nvPr/>
          </p:nvSpPr>
          <p:spPr>
            <a:xfrm>
              <a:off x="5489795" y="5886234"/>
              <a:ext cx="852874" cy="26819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etc.</a:t>
              </a:r>
            </a:p>
          </p:txBody>
        </p:sp>
      </p:grpSp>
      <p:sp>
        <p:nvSpPr>
          <p:cNvPr id="2" name="Title 1">
            <a:extLst>
              <a:ext uri="{FF2B5EF4-FFF2-40B4-BE49-F238E27FC236}">
                <a16:creationId xmlns:a16="http://schemas.microsoft.com/office/drawing/2014/main" id="{E09744B4-1E37-15B8-EAC6-45EA41F8CD0A}"/>
              </a:ext>
            </a:extLst>
          </p:cNvPr>
          <p:cNvSpPr>
            <a:spLocks noGrp="1"/>
          </p:cNvSpPr>
          <p:nvPr>
            <p:ph type="title"/>
          </p:nvPr>
        </p:nvSpPr>
        <p:spPr/>
        <p:txBody>
          <a:bodyPr/>
          <a:lstStyle/>
          <a:p>
            <a:r>
              <a:rPr lang="en-US"/>
              <a:t>VNA: In an Imaging Ecosystem </a:t>
            </a:r>
          </a:p>
        </p:txBody>
      </p:sp>
      <p:pic>
        <p:nvPicPr>
          <p:cNvPr id="5" name="Picture 4" descr="DICOM-Logo">
            <a:extLst>
              <a:ext uri="{FF2B5EF4-FFF2-40B4-BE49-F238E27FC236}">
                <a16:creationId xmlns:a16="http://schemas.microsoft.com/office/drawing/2014/main" id="{B6289AF9-A35C-7F9E-DCC4-6F4892259C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9720" y="3954950"/>
            <a:ext cx="1464496" cy="3748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o fhir">
            <a:extLst>
              <a:ext uri="{FF2B5EF4-FFF2-40B4-BE49-F238E27FC236}">
                <a16:creationId xmlns:a16="http://schemas.microsoft.com/office/drawing/2014/main" id="{87288479-7E3D-C937-A952-55BA1519C4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5635" y="3936288"/>
            <a:ext cx="1408815" cy="3393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2D0A1C8-B470-8902-CBD7-4BD6927FA5DD}"/>
              </a:ext>
            </a:extLst>
          </p:cNvPr>
          <p:cNvPicPr>
            <a:picLocks noChangeAspect="1"/>
          </p:cNvPicPr>
          <p:nvPr/>
        </p:nvPicPr>
        <p:blipFill>
          <a:blip r:embed="rId15"/>
          <a:stretch>
            <a:fillRect/>
          </a:stretch>
        </p:blipFill>
        <p:spPr>
          <a:xfrm>
            <a:off x="3078709" y="3987821"/>
            <a:ext cx="522123" cy="293501"/>
          </a:xfrm>
          <a:prstGeom prst="rect">
            <a:avLst/>
          </a:prstGeom>
        </p:spPr>
      </p:pic>
      <p:pic>
        <p:nvPicPr>
          <p:cNvPr id="10" name="Picture 6" descr="HL7 International Logo">
            <a:extLst>
              <a:ext uri="{FF2B5EF4-FFF2-40B4-BE49-F238E27FC236}">
                <a16:creationId xmlns:a16="http://schemas.microsoft.com/office/drawing/2014/main" id="{2A0268B1-1A24-6625-6E42-A294293EF0A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5850" y="3992408"/>
            <a:ext cx="506490" cy="278570"/>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a:extLst>
              <a:ext uri="{FF2B5EF4-FFF2-40B4-BE49-F238E27FC236}">
                <a16:creationId xmlns:a16="http://schemas.microsoft.com/office/drawing/2014/main" id="{E277E7CF-FD83-492D-C4A9-CE67721A3A7A}"/>
              </a:ext>
            </a:extLst>
          </p:cNvPr>
          <p:cNvSpPr>
            <a:spLocks noGrp="1"/>
          </p:cNvSpPr>
          <p:nvPr>
            <p:ph type="ftr" sz="quarter" idx="11"/>
          </p:nvPr>
        </p:nvSpPr>
        <p:spPr/>
        <p:txBody>
          <a:bodyPr/>
          <a:lstStyle/>
          <a:p>
            <a:r>
              <a:rPr lang="en-US"/>
              <a:t>Copyright DICOM® 2019     www.dicomstandard.org     #DICOMConference2019     #DICOM     </a:t>
            </a:r>
            <a:r>
              <a:rPr lang="en-US">
                <a:hlinkClick r:id="rId17">
                  <a:extLst>
                    <a:ext uri="{A12FA001-AC4F-418D-AE19-62706E023703}">
                      <ahyp:hlinkClr xmlns:ahyp="http://schemas.microsoft.com/office/drawing/2018/hyperlinkcolor" val="tx"/>
                    </a:ext>
                  </a:extLst>
                </a:hlinkClick>
              </a:rPr>
              <a:t>@The_DICOM_STD</a:t>
            </a:r>
            <a:endParaRPr lang="en-US"/>
          </a:p>
        </p:txBody>
      </p:sp>
      <p:sp>
        <p:nvSpPr>
          <p:cNvPr id="12" name="Slide Number Placeholder 11">
            <a:extLst>
              <a:ext uri="{FF2B5EF4-FFF2-40B4-BE49-F238E27FC236}">
                <a16:creationId xmlns:a16="http://schemas.microsoft.com/office/drawing/2014/main" id="{BA425393-F636-0A36-BE4C-47FDDDF6C2F1}"/>
              </a:ext>
            </a:extLst>
          </p:cNvPr>
          <p:cNvSpPr>
            <a:spLocks noGrp="1"/>
          </p:cNvSpPr>
          <p:nvPr>
            <p:ph type="sldNum" sz="quarter" idx="4"/>
          </p:nvPr>
        </p:nvSpPr>
        <p:spPr/>
        <p:txBody>
          <a:bodyPr/>
          <a:lstStyle/>
          <a:p>
            <a:fld id="{D57F1E4F-1CFF-5643-939E-217C01CDF565}" type="slidenum">
              <a:rPr lang="en-US" smtClean="0"/>
              <a:pPr/>
              <a:t>12</a:t>
            </a:fld>
            <a:endParaRPr lang="en-US"/>
          </a:p>
        </p:txBody>
      </p:sp>
      <p:grpSp>
        <p:nvGrpSpPr>
          <p:cNvPr id="13" name="Group 12">
            <a:extLst>
              <a:ext uri="{FF2B5EF4-FFF2-40B4-BE49-F238E27FC236}">
                <a16:creationId xmlns:a16="http://schemas.microsoft.com/office/drawing/2014/main" id="{C208D05C-483E-1808-F6A4-B7708914B09C}"/>
              </a:ext>
            </a:extLst>
          </p:cNvPr>
          <p:cNvGrpSpPr/>
          <p:nvPr/>
        </p:nvGrpSpPr>
        <p:grpSpPr>
          <a:xfrm>
            <a:off x="9483952" y="2376812"/>
            <a:ext cx="1102395" cy="1032937"/>
            <a:chOff x="9483952" y="2376812"/>
            <a:chExt cx="1102395" cy="1032937"/>
          </a:xfrm>
        </p:grpSpPr>
        <p:cxnSp>
          <p:nvCxnSpPr>
            <p:cNvPr id="14" name="Connector: Elbow 13">
              <a:extLst>
                <a:ext uri="{FF2B5EF4-FFF2-40B4-BE49-F238E27FC236}">
                  <a16:creationId xmlns:a16="http://schemas.microsoft.com/office/drawing/2014/main" id="{3D5925B4-B2CA-98B2-F1B9-34EC2B80A188}"/>
                </a:ext>
              </a:extLst>
            </p:cNvPr>
            <p:cNvCxnSpPr/>
            <p:nvPr/>
          </p:nvCxnSpPr>
          <p:spPr>
            <a:xfrm>
              <a:off x="9483952" y="2376812"/>
              <a:ext cx="618192" cy="1010318"/>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aphic 15" descr="Arrow circle with solid fill">
              <a:extLst>
                <a:ext uri="{FF2B5EF4-FFF2-40B4-BE49-F238E27FC236}">
                  <a16:creationId xmlns:a16="http://schemas.microsoft.com/office/drawing/2014/main" id="{067B6ED9-438C-D817-B265-1A9BBDCAD0A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12444" y="2397836"/>
              <a:ext cx="973903" cy="1011913"/>
            </a:xfrm>
            <a:prstGeom prst="rect">
              <a:avLst/>
            </a:prstGeom>
          </p:spPr>
        </p:pic>
      </p:grpSp>
    </p:spTree>
    <p:extLst>
      <p:ext uri="{BB962C8B-B14F-4D97-AF65-F5344CB8AC3E}">
        <p14:creationId xmlns:p14="http://schemas.microsoft.com/office/powerpoint/2010/main" val="349445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417-352D-DE70-4B94-4D4299F7C791}"/>
              </a:ext>
            </a:extLst>
          </p:cNvPr>
          <p:cNvSpPr>
            <a:spLocks noGrp="1"/>
          </p:cNvSpPr>
          <p:nvPr>
            <p:ph type="title"/>
          </p:nvPr>
        </p:nvSpPr>
        <p:spPr>
          <a:xfrm>
            <a:off x="996696" y="2974715"/>
            <a:ext cx="9828186" cy="1013800"/>
          </a:xfrm>
        </p:spPr>
        <p:txBody>
          <a:bodyPr/>
          <a:lstStyle/>
          <a:p>
            <a:r>
              <a:rPr lang="en-US"/>
              <a:t>Practical Considerations Before Implementing a VNA</a:t>
            </a:r>
          </a:p>
        </p:txBody>
      </p:sp>
      <p:sp>
        <p:nvSpPr>
          <p:cNvPr id="4" name="Footer Placeholder 3">
            <a:extLst>
              <a:ext uri="{FF2B5EF4-FFF2-40B4-BE49-F238E27FC236}">
                <a16:creationId xmlns:a16="http://schemas.microsoft.com/office/drawing/2014/main" id="{F8AD7306-D6B2-9671-F67A-B74AE89C34FB}"/>
              </a:ext>
            </a:extLst>
          </p:cNvPr>
          <p:cNvSpPr>
            <a:spLocks noGrp="1"/>
          </p:cNvSpPr>
          <p:nvPr>
            <p:ph type="ftr" sz="quarter" idx="11"/>
          </p:nvPr>
        </p:nvSpPr>
        <p:spPr>
          <a:xfrm>
            <a:off x="3112441" y="6114074"/>
            <a:ext cx="7016552" cy="365125"/>
          </a:xfrm>
        </p:spPr>
        <p:txBody>
          <a:bodyPr/>
          <a:lstStyle/>
          <a:p>
            <a:r>
              <a:rPr lang="en-US"/>
              <a:t>Copyright DICOM® 2019     www.dicomstandard.org     #DICOMConference2019     #DICOM     @The_DICOM_STD</a:t>
            </a:r>
          </a:p>
        </p:txBody>
      </p:sp>
      <p:sp>
        <p:nvSpPr>
          <p:cNvPr id="5" name="Slide Number Placeholder 4">
            <a:extLst>
              <a:ext uri="{FF2B5EF4-FFF2-40B4-BE49-F238E27FC236}">
                <a16:creationId xmlns:a16="http://schemas.microsoft.com/office/drawing/2014/main" id="{69CB238A-2553-095E-275A-1ABDD6CB2125}"/>
              </a:ext>
            </a:extLst>
          </p:cNvPr>
          <p:cNvSpPr>
            <a:spLocks noGrp="1"/>
          </p:cNvSpPr>
          <p:nvPr>
            <p:ph type="sldNum" sz="quarter" idx="4"/>
          </p:nvPr>
        </p:nvSpPr>
        <p:spPr>
          <a:xfrm>
            <a:off x="11411669" y="6114073"/>
            <a:ext cx="777155" cy="365125"/>
          </a:xfrm>
        </p:spPr>
        <p:txBody>
          <a:bodyPr/>
          <a:lstStyle/>
          <a:p>
            <a:fld id="{D57F1E4F-1CFF-5643-939E-217C01CDF565}" type="slidenum">
              <a:rPr lang="en-US" smtClean="0"/>
              <a:pPr/>
              <a:t>13</a:t>
            </a:fld>
            <a:endParaRPr lang="en-US"/>
          </a:p>
        </p:txBody>
      </p:sp>
    </p:spTree>
    <p:extLst>
      <p:ext uri="{BB962C8B-B14F-4D97-AF65-F5344CB8AC3E}">
        <p14:creationId xmlns:p14="http://schemas.microsoft.com/office/powerpoint/2010/main" val="7662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6541C91F-4957-B5A3-EDE5-F760B675F972}"/>
              </a:ext>
            </a:extLst>
          </p:cNvPr>
          <p:cNvSpPr>
            <a:spLocks noGrp="1"/>
          </p:cNvSpPr>
          <p:nvPr>
            <p:ph type="title"/>
          </p:nvPr>
        </p:nvSpPr>
        <p:spPr/>
        <p:txBody>
          <a:bodyPr anchor="ctr"/>
          <a:lstStyle/>
          <a:p>
            <a:r>
              <a:rPr lang="en-US" cap="none"/>
              <a:t>VNA and Enterprise Imaging </a:t>
            </a:r>
            <a:endParaRPr lang="en-US"/>
          </a:p>
        </p:txBody>
      </p:sp>
      <p:grpSp>
        <p:nvGrpSpPr>
          <p:cNvPr id="8" name="Group 7">
            <a:extLst>
              <a:ext uri="{FF2B5EF4-FFF2-40B4-BE49-F238E27FC236}">
                <a16:creationId xmlns:a16="http://schemas.microsoft.com/office/drawing/2014/main" id="{3BDD0D54-2BE8-A610-E06C-00F5BB34EBFB}"/>
              </a:ext>
            </a:extLst>
          </p:cNvPr>
          <p:cNvGrpSpPr/>
          <p:nvPr/>
        </p:nvGrpSpPr>
        <p:grpSpPr>
          <a:xfrm>
            <a:off x="632230" y="1947345"/>
            <a:ext cx="10243841" cy="3517406"/>
            <a:chOff x="396607" y="1584998"/>
            <a:chExt cx="11237205" cy="4749902"/>
          </a:xfrm>
        </p:grpSpPr>
        <p:sp>
          <p:nvSpPr>
            <p:cNvPr id="9" name="Rectangle 8">
              <a:extLst>
                <a:ext uri="{FF2B5EF4-FFF2-40B4-BE49-F238E27FC236}">
                  <a16:creationId xmlns:a16="http://schemas.microsoft.com/office/drawing/2014/main" id="{D5526E79-124B-DCE6-0031-A7C95961F915}"/>
                </a:ext>
              </a:extLst>
            </p:cNvPr>
            <p:cNvSpPr/>
            <p:nvPr/>
          </p:nvSpPr>
          <p:spPr bwMode="gray">
            <a:xfrm>
              <a:off x="673800" y="1584998"/>
              <a:ext cx="10703612" cy="1912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 name="Group 9">
              <a:extLst>
                <a:ext uri="{FF2B5EF4-FFF2-40B4-BE49-F238E27FC236}">
                  <a16:creationId xmlns:a16="http://schemas.microsoft.com/office/drawing/2014/main" id="{47F396AA-6E78-395C-AA54-8EA16C353356}"/>
                </a:ext>
              </a:extLst>
            </p:cNvPr>
            <p:cNvGrpSpPr/>
            <p:nvPr/>
          </p:nvGrpSpPr>
          <p:grpSpPr>
            <a:xfrm>
              <a:off x="917390" y="1835923"/>
              <a:ext cx="2377440" cy="4498977"/>
              <a:chOff x="1093080" y="1835923"/>
              <a:chExt cx="2377440" cy="4498977"/>
            </a:xfrm>
          </p:grpSpPr>
          <p:sp>
            <p:nvSpPr>
              <p:cNvPr id="24" name="Rectangle 23">
                <a:extLst>
                  <a:ext uri="{FF2B5EF4-FFF2-40B4-BE49-F238E27FC236}">
                    <a16:creationId xmlns:a16="http://schemas.microsoft.com/office/drawing/2014/main" id="{50CCDE94-FA15-884F-ED89-78FBB7897125}"/>
                  </a:ext>
                </a:extLst>
              </p:cNvPr>
              <p:cNvSpPr/>
              <p:nvPr/>
            </p:nvSpPr>
            <p:spPr>
              <a:xfrm>
                <a:off x="1093080" y="1835923"/>
                <a:ext cx="2377440" cy="146304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400">
                    <a:solidFill>
                      <a:srgbClr val="0096D2"/>
                    </a:solidFill>
                    <a:latin typeface="Arial" panose="020B0604020202020204"/>
                  </a:rPr>
                  <a:t>Define Enterprise Imaging Strategy and Core Services to Provide </a:t>
                </a:r>
                <a:endParaRPr lang="en-US" sz="1100">
                  <a:solidFill>
                    <a:schemeClr val="tx1"/>
                  </a:solidFill>
                </a:endParaRPr>
              </a:p>
              <a:p>
                <a:endParaRPr lang="en-US" sz="1100">
                  <a:solidFill>
                    <a:schemeClr val="tx1"/>
                  </a:solidFill>
                </a:endParaRPr>
              </a:p>
              <a:p>
                <a:endParaRPr lang="en-US" sz="1100">
                  <a:solidFill>
                    <a:schemeClr val="tx1"/>
                  </a:solidFill>
                </a:endParaRPr>
              </a:p>
              <a:p>
                <a:pPr marL="128588" indent="-128588">
                  <a:buFont typeface="Arial" panose="020B0604020202020204" pitchFamily="34" charset="0"/>
                  <a:buChar char="•"/>
                </a:pPr>
                <a:endParaRPr lang="en-US" sz="1100">
                  <a:solidFill>
                    <a:schemeClr val="tx1"/>
                  </a:solidFill>
                </a:endParaRPr>
              </a:p>
              <a:p>
                <a:pPr marL="128588" indent="-128588">
                  <a:buFont typeface="Arial" panose="020B0604020202020204" pitchFamily="34" charset="0"/>
                  <a:buChar char="•"/>
                </a:pPr>
                <a:endParaRPr lang="en-US" sz="1100">
                  <a:solidFill>
                    <a:schemeClr val="tx1"/>
                  </a:solidFill>
                </a:endParaRPr>
              </a:p>
              <a:p>
                <a:r>
                  <a:rPr lang="en-US" sz="1100">
                    <a:solidFill>
                      <a:schemeClr val="tx1"/>
                    </a:solidFill>
                  </a:rPr>
                  <a:t>  </a:t>
                </a:r>
              </a:p>
            </p:txBody>
          </p:sp>
          <p:sp>
            <p:nvSpPr>
              <p:cNvPr id="25" name="Rectangle 24">
                <a:extLst>
                  <a:ext uri="{FF2B5EF4-FFF2-40B4-BE49-F238E27FC236}">
                    <a16:creationId xmlns:a16="http://schemas.microsoft.com/office/drawing/2014/main" id="{1D889CEB-4D31-01F6-D232-D73CA77ABB3E}"/>
                  </a:ext>
                </a:extLst>
              </p:cNvPr>
              <p:cNvSpPr/>
              <p:nvPr/>
            </p:nvSpPr>
            <p:spPr>
              <a:xfrm>
                <a:off x="1093080" y="3747856"/>
                <a:ext cx="2377440" cy="2587044"/>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marL="128588" indent="-128588">
                  <a:lnSpc>
                    <a:spcPct val="90000"/>
                  </a:lnSpc>
                  <a:spcBef>
                    <a:spcPts val="300"/>
                  </a:spcBef>
                  <a:spcAft>
                    <a:spcPts val="300"/>
                  </a:spcAft>
                  <a:buFont typeface="Arial" panose="020B0604020202020204" pitchFamily="34" charset="0"/>
                  <a:buChar char="•"/>
                </a:pPr>
                <a:r>
                  <a:rPr lang="en-US" sz="1600">
                    <a:solidFill>
                      <a:schemeClr val="tx1"/>
                    </a:solidFill>
                  </a:rPr>
                  <a:t>Image Archival, Viewing, and Exchange</a:t>
                </a:r>
              </a:p>
              <a:p>
                <a:pPr marL="128588" indent="-128588">
                  <a:lnSpc>
                    <a:spcPct val="90000"/>
                  </a:lnSpc>
                  <a:spcBef>
                    <a:spcPts val="300"/>
                  </a:spcBef>
                  <a:spcAft>
                    <a:spcPts val="300"/>
                  </a:spcAft>
                  <a:buFont typeface="Arial" panose="020B0604020202020204" pitchFamily="34" charset="0"/>
                  <a:buChar char="•"/>
                </a:pPr>
                <a:r>
                  <a:rPr lang="en-US" sz="1600">
                    <a:solidFill>
                      <a:schemeClr val="tx1"/>
                    </a:solidFill>
                  </a:rPr>
                  <a:t>EMR Integration</a:t>
                </a:r>
              </a:p>
              <a:p>
                <a:pPr marL="128588" indent="-128588">
                  <a:lnSpc>
                    <a:spcPct val="90000"/>
                  </a:lnSpc>
                  <a:spcBef>
                    <a:spcPts val="300"/>
                  </a:spcBef>
                  <a:spcAft>
                    <a:spcPts val="300"/>
                  </a:spcAft>
                  <a:buFont typeface="Arial" panose="020B0604020202020204" pitchFamily="34" charset="0"/>
                  <a:buChar char="•"/>
                </a:pPr>
                <a:r>
                  <a:rPr lang="en-US" sz="1600">
                    <a:solidFill>
                      <a:schemeClr val="tx1"/>
                    </a:solidFill>
                  </a:rPr>
                  <a:t>Outside Image Management</a:t>
                </a:r>
              </a:p>
              <a:p>
                <a:pPr marL="128588" indent="-128588">
                  <a:lnSpc>
                    <a:spcPct val="90000"/>
                  </a:lnSpc>
                  <a:spcBef>
                    <a:spcPts val="300"/>
                  </a:spcBef>
                  <a:spcAft>
                    <a:spcPts val="300"/>
                  </a:spcAft>
                  <a:buFont typeface="Arial" panose="020B0604020202020204" pitchFamily="34" charset="0"/>
                  <a:buChar char="•"/>
                </a:pPr>
                <a:r>
                  <a:rPr lang="en-US" sz="1600">
                    <a:solidFill>
                      <a:schemeClr val="tx1"/>
                    </a:solidFill>
                  </a:rPr>
                  <a:t>Image Access Controls and Auditing </a:t>
                </a:r>
              </a:p>
              <a:p>
                <a:pPr marL="128588" indent="-128588">
                  <a:lnSpc>
                    <a:spcPct val="150000"/>
                  </a:lnSpc>
                  <a:buFont typeface="Arial" panose="020B0604020202020204" pitchFamily="34" charset="0"/>
                  <a:buChar char="•"/>
                </a:pPr>
                <a:endParaRPr lang="en-US" sz="1400">
                  <a:solidFill>
                    <a:schemeClr val="tx1"/>
                  </a:solidFill>
                </a:endParaRPr>
              </a:p>
              <a:p>
                <a:pPr marL="128588" indent="-128588">
                  <a:buFont typeface="Arial" panose="020B0604020202020204" pitchFamily="34" charset="0"/>
                  <a:buChar char="•"/>
                </a:pPr>
                <a:endParaRPr lang="en-US" sz="1400">
                  <a:solidFill>
                    <a:schemeClr val="tx1"/>
                  </a:solidFill>
                </a:endParaRPr>
              </a:p>
            </p:txBody>
          </p:sp>
        </p:grpSp>
        <p:grpSp>
          <p:nvGrpSpPr>
            <p:cNvPr id="11" name="Group 10">
              <a:extLst>
                <a:ext uri="{FF2B5EF4-FFF2-40B4-BE49-F238E27FC236}">
                  <a16:creationId xmlns:a16="http://schemas.microsoft.com/office/drawing/2014/main" id="{A9239BB8-3C0F-4A8B-9AB4-4BF4A2222F49}"/>
                </a:ext>
              </a:extLst>
            </p:cNvPr>
            <p:cNvGrpSpPr/>
            <p:nvPr/>
          </p:nvGrpSpPr>
          <p:grpSpPr>
            <a:xfrm>
              <a:off x="3521163" y="1835923"/>
              <a:ext cx="2377440" cy="4483173"/>
              <a:chOff x="3859023" y="1835923"/>
              <a:chExt cx="2377440" cy="4483173"/>
            </a:xfrm>
          </p:grpSpPr>
          <p:sp>
            <p:nvSpPr>
              <p:cNvPr id="22" name="Rectangle 21">
                <a:extLst>
                  <a:ext uri="{FF2B5EF4-FFF2-40B4-BE49-F238E27FC236}">
                    <a16:creationId xmlns:a16="http://schemas.microsoft.com/office/drawing/2014/main" id="{9F25D656-CD8E-EE56-07F7-7F4CD6C63A40}"/>
                  </a:ext>
                </a:extLst>
              </p:cNvPr>
              <p:cNvSpPr/>
              <p:nvPr/>
            </p:nvSpPr>
            <p:spPr>
              <a:xfrm>
                <a:off x="3859023" y="1835923"/>
                <a:ext cx="2377440" cy="146304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400">
                    <a:solidFill>
                      <a:srgbClr val="0096D2"/>
                    </a:solidFill>
                    <a:highlight>
                      <a:srgbClr val="FFFFFF"/>
                    </a:highlight>
                    <a:latin typeface="Arial" panose="020B0604020202020204"/>
                  </a:rPr>
                  <a:t>Establish </a:t>
                </a:r>
                <a:r>
                  <a:rPr lang="en-US" sz="1400">
                    <a:solidFill>
                      <a:srgbClr val="0096D2"/>
                    </a:solidFill>
                    <a:latin typeface="Arial" panose="020B0604020202020204"/>
                  </a:rPr>
                  <a:t>Effective Governance for Strategy Implementation </a:t>
                </a:r>
                <a:endParaRPr lang="en-US" sz="1100">
                  <a:solidFill>
                    <a:srgbClr val="414141"/>
                  </a:solidFill>
                  <a:latin typeface="Arial" panose="020B0604020202020204"/>
                </a:endParaRPr>
              </a:p>
            </p:txBody>
          </p:sp>
          <p:sp>
            <p:nvSpPr>
              <p:cNvPr id="23" name="Rectangle 22">
                <a:extLst>
                  <a:ext uri="{FF2B5EF4-FFF2-40B4-BE49-F238E27FC236}">
                    <a16:creationId xmlns:a16="http://schemas.microsoft.com/office/drawing/2014/main" id="{D04E3608-E726-BF2D-6988-E3562B234422}"/>
                  </a:ext>
                </a:extLst>
              </p:cNvPr>
              <p:cNvSpPr/>
              <p:nvPr/>
            </p:nvSpPr>
            <p:spPr>
              <a:xfrm>
                <a:off x="3859023" y="3732053"/>
                <a:ext cx="2377440" cy="2587043"/>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Policies</a:t>
                </a:r>
              </a:p>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Prioritization</a:t>
                </a:r>
              </a:p>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Planning</a:t>
                </a:r>
              </a:p>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Approval</a:t>
                </a:r>
              </a:p>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Oversight </a:t>
                </a:r>
              </a:p>
            </p:txBody>
          </p:sp>
        </p:grpSp>
        <p:grpSp>
          <p:nvGrpSpPr>
            <p:cNvPr id="12" name="Group 11">
              <a:extLst>
                <a:ext uri="{FF2B5EF4-FFF2-40B4-BE49-F238E27FC236}">
                  <a16:creationId xmlns:a16="http://schemas.microsoft.com/office/drawing/2014/main" id="{8074DF80-3F4F-8339-F319-7A88960FC18A}"/>
                </a:ext>
              </a:extLst>
            </p:cNvPr>
            <p:cNvGrpSpPr/>
            <p:nvPr/>
          </p:nvGrpSpPr>
          <p:grpSpPr>
            <a:xfrm>
              <a:off x="6124936" y="1835923"/>
              <a:ext cx="2377440" cy="4483172"/>
              <a:chOff x="6713649" y="1835923"/>
              <a:chExt cx="2377440" cy="4483172"/>
            </a:xfrm>
          </p:grpSpPr>
          <p:sp>
            <p:nvSpPr>
              <p:cNvPr id="20" name="Rectangle 19">
                <a:extLst>
                  <a:ext uri="{FF2B5EF4-FFF2-40B4-BE49-F238E27FC236}">
                    <a16:creationId xmlns:a16="http://schemas.microsoft.com/office/drawing/2014/main" id="{3AA6C897-D0C6-2A04-EB8D-69E82F1170B9}"/>
                  </a:ext>
                </a:extLst>
              </p:cNvPr>
              <p:cNvSpPr/>
              <p:nvPr/>
            </p:nvSpPr>
            <p:spPr>
              <a:xfrm>
                <a:off x="6713649" y="1835923"/>
                <a:ext cx="2377440" cy="146304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400">
                    <a:solidFill>
                      <a:srgbClr val="0096D2"/>
                    </a:solidFill>
                    <a:latin typeface="Arial" panose="020B0604020202020204"/>
                  </a:rPr>
                  <a:t>Create an Enterprise Imaging Platform to Provide the Core Services </a:t>
                </a:r>
              </a:p>
              <a:p>
                <a:pPr defTabSz="914378">
                  <a:defRPr/>
                </a:pPr>
                <a:endParaRPr lang="en-US" sz="1100">
                  <a:solidFill>
                    <a:srgbClr val="414141"/>
                  </a:solidFill>
                  <a:latin typeface="Arial" panose="020B0604020202020204"/>
                </a:endParaRPr>
              </a:p>
            </p:txBody>
          </p:sp>
          <p:sp>
            <p:nvSpPr>
              <p:cNvPr id="21" name="Rectangle 20">
                <a:extLst>
                  <a:ext uri="{FF2B5EF4-FFF2-40B4-BE49-F238E27FC236}">
                    <a16:creationId xmlns:a16="http://schemas.microsoft.com/office/drawing/2014/main" id="{AC3EECC9-866A-A889-630A-FAC12D19D647}"/>
                  </a:ext>
                </a:extLst>
              </p:cNvPr>
              <p:cNvSpPr/>
              <p:nvPr/>
            </p:nvSpPr>
            <p:spPr>
              <a:xfrm>
                <a:off x="6713649" y="3747856"/>
                <a:ext cx="2377440" cy="2571239"/>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The Platform Itself</a:t>
                </a:r>
              </a:p>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Standards-based integrations</a:t>
                </a:r>
              </a:p>
              <a:p>
                <a:pPr marL="128588" indent="-128588" defTabSz="914378">
                  <a:lnSpc>
                    <a:spcPct val="150000"/>
                  </a:lnSpc>
                  <a:buFont typeface="Arial" panose="020B0604020202020204" pitchFamily="34" charset="0"/>
                  <a:buChar char="•"/>
                  <a:defRPr/>
                </a:pPr>
                <a:endParaRPr lang="en-US" sz="1600">
                  <a:solidFill>
                    <a:schemeClr val="tx1"/>
                  </a:solidFill>
                </a:endParaRPr>
              </a:p>
              <a:p>
                <a:pPr defTabSz="914378">
                  <a:lnSpc>
                    <a:spcPct val="150000"/>
                  </a:lnSpc>
                  <a:defRPr/>
                </a:pPr>
                <a:endParaRPr lang="en-US" sz="1100">
                  <a:solidFill>
                    <a:schemeClr val="tx1"/>
                  </a:solidFill>
                </a:endParaRPr>
              </a:p>
            </p:txBody>
          </p:sp>
        </p:grpSp>
        <p:grpSp>
          <p:nvGrpSpPr>
            <p:cNvPr id="13" name="Group 12">
              <a:extLst>
                <a:ext uri="{FF2B5EF4-FFF2-40B4-BE49-F238E27FC236}">
                  <a16:creationId xmlns:a16="http://schemas.microsoft.com/office/drawing/2014/main" id="{A0A4DBF0-7DD7-2308-78FA-714C687F9B59}"/>
                </a:ext>
              </a:extLst>
            </p:cNvPr>
            <p:cNvGrpSpPr/>
            <p:nvPr/>
          </p:nvGrpSpPr>
          <p:grpSpPr>
            <a:xfrm>
              <a:off x="8728708" y="1835923"/>
              <a:ext cx="2377440" cy="4483169"/>
              <a:chOff x="6713649" y="1835923"/>
              <a:chExt cx="2377440" cy="4483169"/>
            </a:xfrm>
          </p:grpSpPr>
          <p:sp>
            <p:nvSpPr>
              <p:cNvPr id="18" name="Rectangle 17">
                <a:extLst>
                  <a:ext uri="{FF2B5EF4-FFF2-40B4-BE49-F238E27FC236}">
                    <a16:creationId xmlns:a16="http://schemas.microsoft.com/office/drawing/2014/main" id="{00F41A51-4539-4945-2367-568B3670BB52}"/>
                  </a:ext>
                </a:extLst>
              </p:cNvPr>
              <p:cNvSpPr/>
              <p:nvPr/>
            </p:nvSpPr>
            <p:spPr>
              <a:xfrm>
                <a:off x="6713649" y="1835923"/>
                <a:ext cx="2377440" cy="146304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400">
                    <a:solidFill>
                      <a:srgbClr val="0096D2"/>
                    </a:solidFill>
                    <a:latin typeface="Arial" panose="020B0604020202020204"/>
                  </a:rPr>
                  <a:t>Work with Departments to Integrate their Devices and Applications</a:t>
                </a:r>
                <a:endParaRPr lang="en-US" sz="1100">
                  <a:solidFill>
                    <a:srgbClr val="414141"/>
                  </a:solidFill>
                  <a:latin typeface="Arial" panose="020B0604020202020204"/>
                </a:endParaRPr>
              </a:p>
              <a:p>
                <a:pPr defTabSz="914378">
                  <a:defRPr/>
                </a:pPr>
                <a:endParaRPr lang="en-US" sz="1100">
                  <a:solidFill>
                    <a:srgbClr val="414141"/>
                  </a:solidFill>
                  <a:latin typeface="Arial" panose="020B0604020202020204"/>
                </a:endParaRPr>
              </a:p>
            </p:txBody>
          </p:sp>
          <p:sp>
            <p:nvSpPr>
              <p:cNvPr id="19" name="Rectangle 18">
                <a:extLst>
                  <a:ext uri="{FF2B5EF4-FFF2-40B4-BE49-F238E27FC236}">
                    <a16:creationId xmlns:a16="http://schemas.microsoft.com/office/drawing/2014/main" id="{BB3F93C2-6ED8-5F02-54C4-D4E324F13BC7}"/>
                  </a:ext>
                </a:extLst>
              </p:cNvPr>
              <p:cNvSpPr/>
              <p:nvPr/>
            </p:nvSpPr>
            <p:spPr>
              <a:xfrm>
                <a:off x="6713649" y="3747855"/>
                <a:ext cx="2377440" cy="2571237"/>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Order-Based Workflows</a:t>
                </a:r>
              </a:p>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Encounters-Based Workflows </a:t>
                </a:r>
              </a:p>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Outside Images</a:t>
                </a:r>
              </a:p>
              <a:p>
                <a:pPr marL="128588" indent="-128588">
                  <a:lnSpc>
                    <a:spcPct val="90000"/>
                  </a:lnSpc>
                  <a:spcBef>
                    <a:spcPts val="300"/>
                  </a:spcBef>
                  <a:spcAft>
                    <a:spcPts val="300"/>
                  </a:spcAft>
                  <a:buFont typeface="Arial" panose="020B0604020202020204" pitchFamily="34" charset="0"/>
                  <a:buChar char="•"/>
                  <a:defRPr/>
                </a:pPr>
                <a:r>
                  <a:rPr lang="en-US" sz="1600">
                    <a:solidFill>
                      <a:schemeClr val="tx1"/>
                    </a:solidFill>
                  </a:rPr>
                  <a:t>Medical and Surgical Photos and Video</a:t>
                </a:r>
              </a:p>
            </p:txBody>
          </p:sp>
        </p:grpSp>
        <p:grpSp>
          <p:nvGrpSpPr>
            <p:cNvPr id="14" name="Group 13">
              <a:extLst>
                <a:ext uri="{FF2B5EF4-FFF2-40B4-BE49-F238E27FC236}">
                  <a16:creationId xmlns:a16="http://schemas.microsoft.com/office/drawing/2014/main" id="{7E904CA9-88C7-3001-59A6-D5E4CA0135B9}"/>
                </a:ext>
              </a:extLst>
            </p:cNvPr>
            <p:cNvGrpSpPr/>
            <p:nvPr/>
          </p:nvGrpSpPr>
          <p:grpSpPr>
            <a:xfrm>
              <a:off x="396607" y="3209866"/>
              <a:ext cx="11237205" cy="500153"/>
              <a:chOff x="396607" y="3264951"/>
              <a:chExt cx="11237205" cy="500153"/>
            </a:xfrm>
          </p:grpSpPr>
          <p:sp>
            <p:nvSpPr>
              <p:cNvPr id="15" name="Rectangle: Rounded Corners 14">
                <a:extLst>
                  <a:ext uri="{FF2B5EF4-FFF2-40B4-BE49-F238E27FC236}">
                    <a16:creationId xmlns:a16="http://schemas.microsoft.com/office/drawing/2014/main" id="{2342FB57-669F-E516-500B-8F54552F40E2}"/>
                  </a:ext>
                </a:extLst>
              </p:cNvPr>
              <p:cNvSpPr/>
              <p:nvPr/>
            </p:nvSpPr>
            <p:spPr bwMode="gray">
              <a:xfrm>
                <a:off x="396607" y="3264951"/>
                <a:ext cx="11237205" cy="500153"/>
              </a:xfrm>
              <a:prstGeom prst="roundRect">
                <a:avLst>
                  <a:gd name="adj" fmla="val 50000"/>
                </a:avLst>
              </a:prstGeom>
              <a:solidFill>
                <a:schemeClr val="bg1"/>
              </a:solidFill>
              <a:ln w="19050" cap="rnd">
                <a:solidFill>
                  <a:schemeClr val="accent2"/>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914378">
                  <a:defRPr/>
                </a:pPr>
                <a:r>
                  <a:rPr lang="en-US">
                    <a:solidFill>
                      <a:schemeClr val="accent2"/>
                    </a:solidFill>
                    <a:latin typeface="Arial" panose="020B0604020202020204"/>
                  </a:rPr>
                  <a:t>Foundations for Success</a:t>
                </a:r>
              </a:p>
            </p:txBody>
          </p:sp>
          <p:sp>
            <p:nvSpPr>
              <p:cNvPr id="16" name="Arrow: Chevron 15">
                <a:extLst>
                  <a:ext uri="{FF2B5EF4-FFF2-40B4-BE49-F238E27FC236}">
                    <a16:creationId xmlns:a16="http://schemas.microsoft.com/office/drawing/2014/main" id="{BEDF3CB7-E085-9006-D69A-66D6533FA8E9}"/>
                  </a:ext>
                </a:extLst>
              </p:cNvPr>
              <p:cNvSpPr/>
              <p:nvPr/>
            </p:nvSpPr>
            <p:spPr>
              <a:xfrm>
                <a:off x="7439656" y="3377869"/>
                <a:ext cx="182880" cy="274320"/>
              </a:xfrm>
              <a:prstGeom prst="chevron">
                <a:avLst/>
              </a:prstGeom>
              <a:solidFill>
                <a:schemeClr val="accent2"/>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914378">
                  <a:defRPr/>
                </a:pPr>
                <a:endParaRPr lang="en-US" sz="1050">
                  <a:solidFill>
                    <a:srgbClr val="414141"/>
                  </a:solidFill>
                  <a:latin typeface="Arial" panose="020B0604020202020204"/>
                </a:endParaRPr>
              </a:p>
            </p:txBody>
          </p:sp>
          <p:sp>
            <p:nvSpPr>
              <p:cNvPr id="17" name="Arrow: Chevron 16">
                <a:extLst>
                  <a:ext uri="{FF2B5EF4-FFF2-40B4-BE49-F238E27FC236}">
                    <a16:creationId xmlns:a16="http://schemas.microsoft.com/office/drawing/2014/main" id="{E56B0C1F-44FE-ACA1-E96D-93C2611F7F1F}"/>
                  </a:ext>
                </a:extLst>
              </p:cNvPr>
              <p:cNvSpPr/>
              <p:nvPr/>
            </p:nvSpPr>
            <p:spPr>
              <a:xfrm rot="10800000">
                <a:off x="4429765" y="3377867"/>
                <a:ext cx="182880" cy="274320"/>
              </a:xfrm>
              <a:prstGeom prst="chevron">
                <a:avLst/>
              </a:prstGeom>
              <a:solidFill>
                <a:schemeClr val="accent2"/>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914378">
                  <a:defRPr/>
                </a:pPr>
                <a:endParaRPr lang="en-US" sz="1050">
                  <a:solidFill>
                    <a:srgbClr val="414141"/>
                  </a:solidFill>
                  <a:latin typeface="Arial" panose="020B0604020202020204"/>
                </a:endParaRPr>
              </a:p>
            </p:txBody>
          </p:sp>
        </p:grpSp>
      </p:grpSp>
      <p:sp>
        <p:nvSpPr>
          <p:cNvPr id="3" name="Footer Placeholder 2">
            <a:extLst>
              <a:ext uri="{FF2B5EF4-FFF2-40B4-BE49-F238E27FC236}">
                <a16:creationId xmlns:a16="http://schemas.microsoft.com/office/drawing/2014/main" id="{6C7EDDF6-BDD7-6560-AD4F-991910ED3E3B}"/>
              </a:ext>
            </a:extLst>
          </p:cNvPr>
          <p:cNvSpPr>
            <a:spLocks noGrp="1"/>
          </p:cNvSpPr>
          <p:nvPr>
            <p:ph type="ftr" sz="quarter" idx="11"/>
          </p:nvPr>
        </p:nvSpPr>
        <p:spPr/>
        <p:txBody>
          <a:bodyPr/>
          <a:lstStyle/>
          <a:p>
            <a:r>
              <a:rPr lang="en-US"/>
              <a:t>Copyright DICOM® 2019     www.dicomstandard.org     #DICOMConference2019     #DICOM     </a:t>
            </a:r>
            <a:r>
              <a:rPr lang="en-US">
                <a:hlinkClick r:id="rId3">
                  <a:extLst>
                    <a:ext uri="{A12FA001-AC4F-418D-AE19-62706E023703}">
                      <ahyp:hlinkClr xmlns:ahyp="http://schemas.microsoft.com/office/drawing/2018/hyperlinkcolor" val="tx"/>
                    </a:ext>
                  </a:extLst>
                </a:hlinkClick>
              </a:rPr>
              <a:t>@The_DICOM_STD</a:t>
            </a:r>
            <a:endParaRPr lang="en-US"/>
          </a:p>
        </p:txBody>
      </p:sp>
      <p:sp>
        <p:nvSpPr>
          <p:cNvPr id="26" name="Slide Number Placeholder 25">
            <a:extLst>
              <a:ext uri="{FF2B5EF4-FFF2-40B4-BE49-F238E27FC236}">
                <a16:creationId xmlns:a16="http://schemas.microsoft.com/office/drawing/2014/main" id="{90FA61F9-642E-7393-C887-8962D2215CC5}"/>
              </a:ext>
            </a:extLst>
          </p:cNvPr>
          <p:cNvSpPr>
            <a:spLocks noGrp="1"/>
          </p:cNvSpPr>
          <p:nvPr>
            <p:ph type="sldNum" sz="quarter" idx="4"/>
          </p:nvPr>
        </p:nvSpPr>
        <p:spPr/>
        <p:txBody>
          <a:bodyPr/>
          <a:lstStyle/>
          <a:p>
            <a:fld id="{D57F1E4F-1CFF-5643-939E-217C01CDF565}" type="slidenum">
              <a:rPr lang="en-US" smtClean="0"/>
              <a:pPr/>
              <a:t>14</a:t>
            </a:fld>
            <a:endParaRPr lang="en-US"/>
          </a:p>
        </p:txBody>
      </p:sp>
    </p:spTree>
    <p:extLst>
      <p:ext uri="{BB962C8B-B14F-4D97-AF65-F5344CB8AC3E}">
        <p14:creationId xmlns:p14="http://schemas.microsoft.com/office/powerpoint/2010/main" val="222082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4">
            <a:extLst>
              <a:ext uri="{FF2B5EF4-FFF2-40B4-BE49-F238E27FC236}">
                <a16:creationId xmlns:a16="http://schemas.microsoft.com/office/drawing/2014/main" id="{CF396E99-8918-AE17-0120-E4BB7B4E925D}"/>
              </a:ext>
            </a:extLst>
          </p:cNvPr>
          <p:cNvSpPr txBox="1">
            <a:spLocks/>
          </p:cNvSpPr>
          <p:nvPr/>
        </p:nvSpPr>
        <p:spPr>
          <a:xfrm>
            <a:off x="9589191" y="6468831"/>
            <a:ext cx="393700" cy="43046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a:pPr/>
              <a:t>15</a:t>
            </a:fld>
            <a:endParaRPr lang="en-US"/>
          </a:p>
        </p:txBody>
      </p:sp>
      <p:sp>
        <p:nvSpPr>
          <p:cNvPr id="81" name="Title 1">
            <a:extLst>
              <a:ext uri="{FF2B5EF4-FFF2-40B4-BE49-F238E27FC236}">
                <a16:creationId xmlns:a16="http://schemas.microsoft.com/office/drawing/2014/main" id="{D4B76434-FFFF-16F6-062F-359ECBC8A799}"/>
              </a:ext>
            </a:extLst>
          </p:cNvPr>
          <p:cNvSpPr txBox="1">
            <a:spLocks/>
          </p:cNvSpPr>
          <p:nvPr/>
        </p:nvSpPr>
        <p:spPr>
          <a:xfrm>
            <a:off x="1986873" y="624155"/>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VNA</a:t>
            </a:r>
            <a:br>
              <a:rPr lang="en-US"/>
            </a:br>
            <a:r>
              <a:rPr lang="en-US"/>
              <a:t>       In an Imaging Ecosystem </a:t>
            </a:r>
          </a:p>
        </p:txBody>
      </p:sp>
      <p:sp>
        <p:nvSpPr>
          <p:cNvPr id="84" name="Title 1">
            <a:extLst>
              <a:ext uri="{FF2B5EF4-FFF2-40B4-BE49-F238E27FC236}">
                <a16:creationId xmlns:a16="http://schemas.microsoft.com/office/drawing/2014/main" id="{64BA38B6-A64F-F841-D9CD-A98D47C92321}"/>
              </a:ext>
            </a:extLst>
          </p:cNvPr>
          <p:cNvSpPr txBox="1">
            <a:spLocks/>
          </p:cNvSpPr>
          <p:nvPr/>
        </p:nvSpPr>
        <p:spPr>
          <a:xfrm>
            <a:off x="3193603" y="-781377"/>
            <a:ext cx="7989752" cy="978031"/>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cap="all"/>
          </a:p>
        </p:txBody>
      </p:sp>
      <p:sp>
        <p:nvSpPr>
          <p:cNvPr id="59" name="Rectangle: Rounded Corners 58">
            <a:extLst>
              <a:ext uri="{FF2B5EF4-FFF2-40B4-BE49-F238E27FC236}">
                <a16:creationId xmlns:a16="http://schemas.microsoft.com/office/drawing/2014/main" id="{A59D73B0-1C34-B4D2-9463-5B34B26CDA63}"/>
              </a:ext>
            </a:extLst>
          </p:cNvPr>
          <p:cNvSpPr/>
          <p:nvPr/>
        </p:nvSpPr>
        <p:spPr>
          <a:xfrm>
            <a:off x="774700" y="3861965"/>
            <a:ext cx="8729366" cy="516961"/>
          </a:xfrm>
          <a:prstGeom prst="roundRect">
            <a:avLst>
              <a:gd name="adj" fmla="val 50000"/>
            </a:avLst>
          </a:prstGeom>
          <a:noFill/>
          <a:ln w="127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Vendor Neutral Archive</a:t>
            </a:r>
          </a:p>
        </p:txBody>
      </p:sp>
      <p:sp>
        <p:nvSpPr>
          <p:cNvPr id="75" name="!!EHR">
            <a:extLst>
              <a:ext uri="{FF2B5EF4-FFF2-40B4-BE49-F238E27FC236}">
                <a16:creationId xmlns:a16="http://schemas.microsoft.com/office/drawing/2014/main" id="{C8911FA5-F7CD-D706-7E46-F9E816B2FAF3}"/>
              </a:ext>
            </a:extLst>
          </p:cNvPr>
          <p:cNvSpPr/>
          <p:nvPr/>
        </p:nvSpPr>
        <p:spPr>
          <a:xfrm>
            <a:off x="5892778" y="2125950"/>
            <a:ext cx="3591174" cy="501723"/>
          </a:xfrm>
          <a:prstGeom prst="roundRect">
            <a:avLst>
              <a:gd name="adj" fmla="val 50000"/>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Electronic Health Record</a:t>
            </a:r>
          </a:p>
        </p:txBody>
      </p:sp>
      <p:cxnSp>
        <p:nvCxnSpPr>
          <p:cNvPr id="76" name="Straight Connector 75">
            <a:extLst>
              <a:ext uri="{FF2B5EF4-FFF2-40B4-BE49-F238E27FC236}">
                <a16:creationId xmlns:a16="http://schemas.microsoft.com/office/drawing/2014/main" id="{F932AB6B-9376-3090-61A9-BBFCE965C040}"/>
              </a:ext>
            </a:extLst>
          </p:cNvPr>
          <p:cNvCxnSpPr>
            <a:cxnSpLocks/>
          </p:cNvCxnSpPr>
          <p:nvPr/>
        </p:nvCxnSpPr>
        <p:spPr>
          <a:xfrm flipV="1">
            <a:off x="7688364" y="2644727"/>
            <a:ext cx="0" cy="1235601"/>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946EC9C-60F5-4B03-17B9-284C7F0BCABA}"/>
              </a:ext>
            </a:extLst>
          </p:cNvPr>
          <p:cNvGrpSpPr/>
          <p:nvPr/>
        </p:nvGrpSpPr>
        <p:grpSpPr>
          <a:xfrm>
            <a:off x="1391763" y="1814096"/>
            <a:ext cx="3564693" cy="2033416"/>
            <a:chOff x="1391763" y="1814096"/>
            <a:chExt cx="3564693" cy="2033416"/>
          </a:xfrm>
        </p:grpSpPr>
        <p:grpSp>
          <p:nvGrpSpPr>
            <p:cNvPr id="6" name="Group 5">
              <a:extLst>
                <a:ext uri="{FF2B5EF4-FFF2-40B4-BE49-F238E27FC236}">
                  <a16:creationId xmlns:a16="http://schemas.microsoft.com/office/drawing/2014/main" id="{C92D64E9-6E36-C9EA-DE56-17A6AC250500}"/>
                </a:ext>
              </a:extLst>
            </p:cNvPr>
            <p:cNvGrpSpPr/>
            <p:nvPr/>
          </p:nvGrpSpPr>
          <p:grpSpPr>
            <a:xfrm>
              <a:off x="4112591" y="1814096"/>
              <a:ext cx="606272" cy="606272"/>
              <a:chOff x="3130604" y="2169270"/>
              <a:chExt cx="606272" cy="606272"/>
            </a:xfrm>
          </p:grpSpPr>
          <p:sp>
            <p:nvSpPr>
              <p:cNvPr id="93" name="Oval 92">
                <a:extLst>
                  <a:ext uri="{FF2B5EF4-FFF2-40B4-BE49-F238E27FC236}">
                    <a16:creationId xmlns:a16="http://schemas.microsoft.com/office/drawing/2014/main" id="{A03F2B82-3814-235D-C25C-E18E21230E08}"/>
                  </a:ext>
                </a:extLst>
              </p:cNvPr>
              <p:cNvSpPr/>
              <p:nvPr/>
            </p:nvSpPr>
            <p:spPr>
              <a:xfrm>
                <a:off x="3130604" y="2169270"/>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96">
                <a:extLst>
                  <a:ext uri="{FF2B5EF4-FFF2-40B4-BE49-F238E27FC236}">
                    <a16:creationId xmlns:a16="http://schemas.microsoft.com/office/drawing/2014/main" id="{FB4FB97D-668E-1BBA-5444-E56838A46C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9009" y="2268487"/>
                <a:ext cx="368109" cy="368109"/>
              </a:xfrm>
              <a:prstGeom prst="rect">
                <a:avLst/>
              </a:prstGeom>
            </p:spPr>
          </p:pic>
        </p:grpSp>
        <p:grpSp>
          <p:nvGrpSpPr>
            <p:cNvPr id="4" name="Group 3">
              <a:extLst>
                <a:ext uri="{FF2B5EF4-FFF2-40B4-BE49-F238E27FC236}">
                  <a16:creationId xmlns:a16="http://schemas.microsoft.com/office/drawing/2014/main" id="{65823489-56F2-A0EB-F34C-5A38E7BF075F}"/>
                </a:ext>
              </a:extLst>
            </p:cNvPr>
            <p:cNvGrpSpPr/>
            <p:nvPr/>
          </p:nvGrpSpPr>
          <p:grpSpPr>
            <a:xfrm>
              <a:off x="2678393" y="1814096"/>
              <a:ext cx="606272" cy="606272"/>
              <a:chOff x="2186196" y="2169270"/>
              <a:chExt cx="606272" cy="606272"/>
            </a:xfrm>
          </p:grpSpPr>
          <p:sp>
            <p:nvSpPr>
              <p:cNvPr id="92" name="Oval 91">
                <a:extLst>
                  <a:ext uri="{FF2B5EF4-FFF2-40B4-BE49-F238E27FC236}">
                    <a16:creationId xmlns:a16="http://schemas.microsoft.com/office/drawing/2014/main" id="{730709F5-841B-7072-E0CB-43AD377635D5}"/>
                  </a:ext>
                </a:extLst>
              </p:cNvPr>
              <p:cNvSpPr/>
              <p:nvPr/>
            </p:nvSpPr>
            <p:spPr>
              <a:xfrm>
                <a:off x="2186196" y="2169270"/>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Graphic 97">
                <a:extLst>
                  <a:ext uri="{FF2B5EF4-FFF2-40B4-BE49-F238E27FC236}">
                    <a16:creationId xmlns:a16="http://schemas.microsoft.com/office/drawing/2014/main" id="{64036FD2-E344-B91C-5031-FC979D22C1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4602" y="2263715"/>
                <a:ext cx="368108" cy="368108"/>
              </a:xfrm>
              <a:prstGeom prst="rect">
                <a:avLst/>
              </a:prstGeom>
            </p:spPr>
          </p:pic>
        </p:grpSp>
        <p:grpSp>
          <p:nvGrpSpPr>
            <p:cNvPr id="3" name="Group 2">
              <a:extLst>
                <a:ext uri="{FF2B5EF4-FFF2-40B4-BE49-F238E27FC236}">
                  <a16:creationId xmlns:a16="http://schemas.microsoft.com/office/drawing/2014/main" id="{EACC624B-C88F-D111-2C99-077887B29A65}"/>
                </a:ext>
              </a:extLst>
            </p:cNvPr>
            <p:cNvGrpSpPr/>
            <p:nvPr/>
          </p:nvGrpSpPr>
          <p:grpSpPr>
            <a:xfrm>
              <a:off x="1391763" y="1814096"/>
              <a:ext cx="606272" cy="606272"/>
              <a:chOff x="1241787" y="2169270"/>
              <a:chExt cx="606272" cy="606272"/>
            </a:xfrm>
          </p:grpSpPr>
          <p:sp>
            <p:nvSpPr>
              <p:cNvPr id="94" name="Oval 93">
                <a:extLst>
                  <a:ext uri="{FF2B5EF4-FFF2-40B4-BE49-F238E27FC236}">
                    <a16:creationId xmlns:a16="http://schemas.microsoft.com/office/drawing/2014/main" id="{4A258E62-E500-C504-3683-5CBBFF3307F9}"/>
                  </a:ext>
                </a:extLst>
              </p:cNvPr>
              <p:cNvSpPr/>
              <p:nvPr/>
            </p:nvSpPr>
            <p:spPr>
              <a:xfrm>
                <a:off x="1241787" y="2169270"/>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Graphic 98">
                <a:extLst>
                  <a:ext uri="{FF2B5EF4-FFF2-40B4-BE49-F238E27FC236}">
                    <a16:creationId xmlns:a16="http://schemas.microsoft.com/office/drawing/2014/main" id="{6866CE82-CA41-9AF1-FEA0-4CCA5186F2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0185" y="2258851"/>
                <a:ext cx="368109" cy="368109"/>
              </a:xfrm>
              <a:prstGeom prst="rect">
                <a:avLst/>
              </a:prstGeom>
            </p:spPr>
          </p:pic>
        </p:grpSp>
        <p:sp>
          <p:nvSpPr>
            <p:cNvPr id="72" name="TextBox 71">
              <a:extLst>
                <a:ext uri="{FF2B5EF4-FFF2-40B4-BE49-F238E27FC236}">
                  <a16:creationId xmlns:a16="http://schemas.microsoft.com/office/drawing/2014/main" id="{F7B87EEF-6E2C-6826-9D95-073FC14A5A47}"/>
                </a:ext>
              </a:extLst>
            </p:cNvPr>
            <p:cNvSpPr txBox="1"/>
            <p:nvPr/>
          </p:nvSpPr>
          <p:spPr>
            <a:xfrm>
              <a:off x="3822250" y="2451508"/>
              <a:ext cx="1134206" cy="429153"/>
            </a:xfrm>
            <a:prstGeom prst="rect">
              <a:avLst/>
            </a:prstGeom>
            <a:noFill/>
          </p:spPr>
          <p:txBody>
            <a:bodyPr wrap="none" rtlCol="0">
              <a:spAutoFit/>
            </a:bodyPr>
            <a:lstStyle/>
            <a:p>
              <a:pPr algn="ctr">
                <a:lnSpc>
                  <a:spcPct val="80000"/>
                </a:lnSpc>
              </a:pPr>
              <a:r>
                <a:rPr lang="en-US" sz="1200"/>
                <a:t>Post</a:t>
              </a:r>
            </a:p>
            <a:p>
              <a:pPr algn="ctr">
                <a:lnSpc>
                  <a:spcPct val="80000"/>
                </a:lnSpc>
              </a:pPr>
              <a:r>
                <a:rPr lang="en-US" sz="1200"/>
                <a:t>Processing</a:t>
              </a:r>
            </a:p>
          </p:txBody>
        </p:sp>
        <p:cxnSp>
          <p:nvCxnSpPr>
            <p:cNvPr id="73" name="Straight Connector 72">
              <a:extLst>
                <a:ext uri="{FF2B5EF4-FFF2-40B4-BE49-F238E27FC236}">
                  <a16:creationId xmlns:a16="http://schemas.microsoft.com/office/drawing/2014/main" id="{B89EFE83-2F79-143E-91A5-FF45D671E27B}"/>
                </a:ext>
              </a:extLst>
            </p:cNvPr>
            <p:cNvCxnSpPr>
              <a:cxnSpLocks/>
            </p:cNvCxnSpPr>
            <p:nvPr/>
          </p:nvCxnSpPr>
          <p:spPr>
            <a:xfrm>
              <a:off x="1480681" y="2897631"/>
              <a:ext cx="33825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38882B-3DE1-DE24-E1FC-802CFDD318AF}"/>
                </a:ext>
              </a:extLst>
            </p:cNvPr>
            <p:cNvCxnSpPr/>
            <p:nvPr/>
          </p:nvCxnSpPr>
          <p:spPr>
            <a:xfrm flipV="1">
              <a:off x="2955156" y="2897631"/>
              <a:ext cx="0" cy="949881"/>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CC1E50C-7EFA-8429-E031-79E5217D8E08}"/>
                </a:ext>
              </a:extLst>
            </p:cNvPr>
            <p:cNvSpPr txBox="1"/>
            <p:nvPr/>
          </p:nvSpPr>
          <p:spPr>
            <a:xfrm>
              <a:off x="1542661" y="2451508"/>
              <a:ext cx="439159" cy="265667"/>
            </a:xfrm>
            <a:prstGeom prst="rect">
              <a:avLst/>
            </a:prstGeom>
            <a:noFill/>
          </p:spPr>
          <p:txBody>
            <a:bodyPr wrap="none" rtlCol="0">
              <a:spAutoFit/>
            </a:bodyPr>
            <a:lstStyle/>
            <a:p>
              <a:pPr>
                <a:lnSpc>
                  <a:spcPct val="80000"/>
                </a:lnSpc>
              </a:pPr>
              <a:r>
                <a:rPr lang="en-US" sz="1200"/>
                <a:t>AI</a:t>
              </a:r>
            </a:p>
          </p:txBody>
        </p:sp>
        <p:sp>
          <p:nvSpPr>
            <p:cNvPr id="96" name="TextBox 95">
              <a:extLst>
                <a:ext uri="{FF2B5EF4-FFF2-40B4-BE49-F238E27FC236}">
                  <a16:creationId xmlns:a16="http://schemas.microsoft.com/office/drawing/2014/main" id="{A6140598-5236-4775-8761-03D55C586DE1}"/>
                </a:ext>
              </a:extLst>
            </p:cNvPr>
            <p:cNvSpPr txBox="1"/>
            <p:nvPr/>
          </p:nvSpPr>
          <p:spPr>
            <a:xfrm>
              <a:off x="2578273" y="2451508"/>
              <a:ext cx="1013178" cy="265667"/>
            </a:xfrm>
            <a:prstGeom prst="rect">
              <a:avLst/>
            </a:prstGeom>
            <a:noFill/>
          </p:spPr>
          <p:txBody>
            <a:bodyPr wrap="none" rtlCol="0">
              <a:spAutoFit/>
            </a:bodyPr>
            <a:lstStyle/>
            <a:p>
              <a:pPr>
                <a:lnSpc>
                  <a:spcPct val="80000"/>
                </a:lnSpc>
              </a:pPr>
              <a:r>
                <a:rPr lang="en-US" sz="1200"/>
                <a:t>Research</a:t>
              </a:r>
            </a:p>
          </p:txBody>
        </p:sp>
      </p:grpSp>
      <p:grpSp>
        <p:nvGrpSpPr>
          <p:cNvPr id="26" name="Group 25">
            <a:extLst>
              <a:ext uri="{FF2B5EF4-FFF2-40B4-BE49-F238E27FC236}">
                <a16:creationId xmlns:a16="http://schemas.microsoft.com/office/drawing/2014/main" id="{C4E94255-141A-5E7C-47FC-8AE7BF421C01}"/>
              </a:ext>
            </a:extLst>
          </p:cNvPr>
          <p:cNvGrpSpPr/>
          <p:nvPr/>
        </p:nvGrpSpPr>
        <p:grpSpPr>
          <a:xfrm>
            <a:off x="8830330" y="2254961"/>
            <a:ext cx="1717917" cy="2764436"/>
            <a:chOff x="8830330" y="2254961"/>
            <a:chExt cx="1717917" cy="2764436"/>
          </a:xfrm>
        </p:grpSpPr>
        <p:pic>
          <p:nvPicPr>
            <p:cNvPr id="78" name="Graphic 77" descr="Arrow circle with solid fill">
              <a:extLst>
                <a:ext uri="{FF2B5EF4-FFF2-40B4-BE49-F238E27FC236}">
                  <a16:creationId xmlns:a16="http://schemas.microsoft.com/office/drawing/2014/main" id="{DB658B50-44C9-BF9B-52F2-5822B4164C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74344" y="2254961"/>
              <a:ext cx="973903" cy="1011913"/>
            </a:xfrm>
            <a:prstGeom prst="rect">
              <a:avLst/>
            </a:prstGeom>
          </p:spPr>
        </p:pic>
        <p:grpSp>
          <p:nvGrpSpPr>
            <p:cNvPr id="85" name="Group 84">
              <a:extLst>
                <a:ext uri="{FF2B5EF4-FFF2-40B4-BE49-F238E27FC236}">
                  <a16:creationId xmlns:a16="http://schemas.microsoft.com/office/drawing/2014/main" id="{7C643A7F-D246-DFCB-79CB-31E41A0EAE80}"/>
                </a:ext>
              </a:extLst>
            </p:cNvPr>
            <p:cNvGrpSpPr/>
            <p:nvPr/>
          </p:nvGrpSpPr>
          <p:grpSpPr>
            <a:xfrm>
              <a:off x="9799008" y="4413125"/>
              <a:ext cx="606272" cy="606272"/>
              <a:chOff x="8107017" y="4752985"/>
              <a:chExt cx="606272" cy="606272"/>
            </a:xfrm>
          </p:grpSpPr>
          <p:sp>
            <p:nvSpPr>
              <p:cNvPr id="86" name="Oval 85">
                <a:extLst>
                  <a:ext uri="{FF2B5EF4-FFF2-40B4-BE49-F238E27FC236}">
                    <a16:creationId xmlns:a16="http://schemas.microsoft.com/office/drawing/2014/main" id="{21BAD37E-6851-AB8D-F100-2C49328AB3AA}"/>
                  </a:ext>
                </a:extLst>
              </p:cNvPr>
              <p:cNvSpPr/>
              <p:nvPr/>
            </p:nvSpPr>
            <p:spPr>
              <a:xfrm>
                <a:off x="8107017" y="4752985"/>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a:extLst>
                  <a:ext uri="{FF2B5EF4-FFF2-40B4-BE49-F238E27FC236}">
                    <a16:creationId xmlns:a16="http://schemas.microsoft.com/office/drawing/2014/main" id="{BBE750E9-8A13-CA56-C8EB-FA49FCE536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30210" y="4873241"/>
                <a:ext cx="365760" cy="365760"/>
              </a:xfrm>
              <a:prstGeom prst="rect">
                <a:avLst/>
              </a:prstGeom>
            </p:spPr>
          </p:pic>
        </p:grpSp>
        <p:sp>
          <p:nvSpPr>
            <p:cNvPr id="79" name="TextBox 78">
              <a:extLst>
                <a:ext uri="{FF2B5EF4-FFF2-40B4-BE49-F238E27FC236}">
                  <a16:creationId xmlns:a16="http://schemas.microsoft.com/office/drawing/2014/main" id="{90B5BCDB-2E37-CE45-4533-2A51A269BF60}"/>
                </a:ext>
              </a:extLst>
            </p:cNvPr>
            <p:cNvSpPr txBox="1"/>
            <p:nvPr/>
          </p:nvSpPr>
          <p:spPr>
            <a:xfrm>
              <a:off x="8830330" y="2814624"/>
              <a:ext cx="982961" cy="336594"/>
            </a:xfrm>
            <a:prstGeom prst="rect">
              <a:avLst/>
            </a:prstGeom>
            <a:noFill/>
          </p:spPr>
          <p:txBody>
            <a:bodyPr wrap="none" rtlCol="0">
              <a:noAutofit/>
            </a:bodyPr>
            <a:lstStyle/>
            <a:p>
              <a:pPr algn="r">
                <a:lnSpc>
                  <a:spcPct val="80000"/>
                </a:lnSpc>
              </a:pPr>
              <a:r>
                <a:rPr lang="en-US" sz="1200"/>
                <a:t>Health Data </a:t>
              </a:r>
            </a:p>
            <a:p>
              <a:pPr algn="r">
                <a:lnSpc>
                  <a:spcPct val="80000"/>
                </a:lnSpc>
              </a:pPr>
              <a:r>
                <a:rPr lang="en-US" sz="1200"/>
                <a:t>Exchange</a:t>
              </a:r>
            </a:p>
          </p:txBody>
        </p:sp>
        <p:grpSp>
          <p:nvGrpSpPr>
            <p:cNvPr id="88" name="Group 87">
              <a:extLst>
                <a:ext uri="{FF2B5EF4-FFF2-40B4-BE49-F238E27FC236}">
                  <a16:creationId xmlns:a16="http://schemas.microsoft.com/office/drawing/2014/main" id="{011827A7-29DE-C781-EACF-3AB6D02A060E}"/>
                </a:ext>
              </a:extLst>
            </p:cNvPr>
            <p:cNvGrpSpPr/>
            <p:nvPr/>
          </p:nvGrpSpPr>
          <p:grpSpPr>
            <a:xfrm>
              <a:off x="9799008" y="3387130"/>
              <a:ext cx="606272" cy="606272"/>
              <a:chOff x="8107017" y="3189116"/>
              <a:chExt cx="606272" cy="606272"/>
            </a:xfrm>
          </p:grpSpPr>
          <p:sp>
            <p:nvSpPr>
              <p:cNvPr id="89" name="Oval 88">
                <a:extLst>
                  <a:ext uri="{FF2B5EF4-FFF2-40B4-BE49-F238E27FC236}">
                    <a16:creationId xmlns:a16="http://schemas.microsoft.com/office/drawing/2014/main" id="{B9B938C8-F3E9-2492-06D4-0691EE04B597}"/>
                  </a:ext>
                </a:extLst>
              </p:cNvPr>
              <p:cNvSpPr/>
              <p:nvPr/>
            </p:nvSpPr>
            <p:spPr>
              <a:xfrm>
                <a:off x="8107017" y="3189116"/>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a:extLst>
                  <a:ext uri="{FF2B5EF4-FFF2-40B4-BE49-F238E27FC236}">
                    <a16:creationId xmlns:a16="http://schemas.microsoft.com/office/drawing/2014/main" id="{F4CBDBD6-9E69-3F32-0965-B55A346168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30210" y="3316556"/>
                <a:ext cx="365760" cy="365760"/>
              </a:xfrm>
              <a:prstGeom prst="rect">
                <a:avLst/>
              </a:prstGeom>
            </p:spPr>
          </p:pic>
        </p:grpSp>
        <p:cxnSp>
          <p:nvCxnSpPr>
            <p:cNvPr id="53" name="Connector: Elbow 52">
              <a:extLst>
                <a:ext uri="{FF2B5EF4-FFF2-40B4-BE49-F238E27FC236}">
                  <a16:creationId xmlns:a16="http://schemas.microsoft.com/office/drawing/2014/main" id="{F0392424-0033-D384-EE43-51932EB92364}"/>
                </a:ext>
              </a:extLst>
            </p:cNvPr>
            <p:cNvCxnSpPr>
              <a:cxnSpLocks/>
              <a:endCxn id="78" idx="2"/>
            </p:cNvCxnSpPr>
            <p:nvPr/>
          </p:nvCxnSpPr>
          <p:spPr>
            <a:xfrm>
              <a:off x="9483952" y="2376813"/>
              <a:ext cx="577344" cy="890061"/>
            </a:xfrm>
            <a:prstGeom prst="bentConnector4">
              <a:avLst>
                <a:gd name="adj1" fmla="val 100217"/>
                <a:gd name="adj2" fmla="val 109988"/>
              </a:avLst>
            </a:prstGeom>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FE0EA9E3-40B9-5D98-046E-78F487568B49}"/>
                </a:ext>
              </a:extLst>
            </p:cNvPr>
            <p:cNvCxnSpPr>
              <a:cxnSpLocks/>
              <a:endCxn id="86" idx="2"/>
            </p:cNvCxnSpPr>
            <p:nvPr/>
          </p:nvCxnSpPr>
          <p:spPr>
            <a:xfrm>
              <a:off x="9189342" y="4413125"/>
              <a:ext cx="609666" cy="303136"/>
            </a:xfrm>
            <a:prstGeom prst="bentConnector3">
              <a:avLst>
                <a:gd name="adj1" fmla="val 5"/>
              </a:avLst>
            </a:prstGeom>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5BFBFAF2-9632-9D7E-889C-3A575BDB39F5}"/>
                </a:ext>
              </a:extLst>
            </p:cNvPr>
            <p:cNvCxnSpPr>
              <a:cxnSpLocks/>
              <a:endCxn id="89" idx="2"/>
            </p:cNvCxnSpPr>
            <p:nvPr/>
          </p:nvCxnSpPr>
          <p:spPr>
            <a:xfrm flipV="1">
              <a:off x="9189342" y="3690266"/>
              <a:ext cx="609667" cy="167738"/>
            </a:xfrm>
            <a:prstGeom prst="bentConnector3">
              <a:avLst>
                <a:gd name="adj1" fmla="val 2089"/>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94815A64-6BA3-7985-FC96-48FB4D716098}"/>
              </a:ext>
            </a:extLst>
          </p:cNvPr>
          <p:cNvGrpSpPr/>
          <p:nvPr/>
        </p:nvGrpSpPr>
        <p:grpSpPr>
          <a:xfrm>
            <a:off x="798880" y="4378928"/>
            <a:ext cx="8504374" cy="1775496"/>
            <a:chOff x="793789" y="4550024"/>
            <a:chExt cx="6307810" cy="1604400"/>
          </a:xfrm>
        </p:grpSpPr>
        <p:cxnSp>
          <p:nvCxnSpPr>
            <p:cNvPr id="66" name="Straight Connector 65">
              <a:extLst>
                <a:ext uri="{FF2B5EF4-FFF2-40B4-BE49-F238E27FC236}">
                  <a16:creationId xmlns:a16="http://schemas.microsoft.com/office/drawing/2014/main" id="{17FF4900-696E-8486-40B0-A8F931A4FCC7}"/>
                </a:ext>
              </a:extLst>
            </p:cNvPr>
            <p:cNvCxnSpPr>
              <a:cxnSpLocks/>
            </p:cNvCxnSpPr>
            <p:nvPr/>
          </p:nvCxnSpPr>
          <p:spPr>
            <a:xfrm flipH="1" flipV="1">
              <a:off x="1310427" y="4553605"/>
              <a:ext cx="1"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0D7ED7-FDA0-6275-8095-23BC61E53B13}"/>
                </a:ext>
              </a:extLst>
            </p:cNvPr>
            <p:cNvCxnSpPr>
              <a:cxnSpLocks/>
            </p:cNvCxnSpPr>
            <p:nvPr/>
          </p:nvCxnSpPr>
          <p:spPr>
            <a:xfrm flipH="1" flipV="1">
              <a:off x="2393127" y="4553605"/>
              <a:ext cx="1252"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DA232F0-936F-AFE8-2F3E-25F00CCC8375}"/>
                </a:ext>
              </a:extLst>
            </p:cNvPr>
            <p:cNvCxnSpPr>
              <a:cxnSpLocks/>
            </p:cNvCxnSpPr>
            <p:nvPr/>
          </p:nvCxnSpPr>
          <p:spPr>
            <a:xfrm flipV="1">
              <a:off x="3476454" y="4553605"/>
              <a:ext cx="0" cy="60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3F6A7FA-676E-6A8F-3825-155C84E3F5C7}"/>
                </a:ext>
              </a:extLst>
            </p:cNvPr>
            <p:cNvCxnSpPr>
              <a:cxnSpLocks/>
            </p:cNvCxnSpPr>
            <p:nvPr/>
          </p:nvCxnSpPr>
          <p:spPr>
            <a:xfrm flipV="1">
              <a:off x="5314902" y="4553604"/>
              <a:ext cx="0" cy="60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0295393-FAF1-B7AD-0E6C-C1A1CFABBD9F}"/>
                </a:ext>
              </a:extLst>
            </p:cNvPr>
            <p:cNvCxnSpPr>
              <a:cxnSpLocks/>
              <a:stCxn id="64" idx="0"/>
            </p:cNvCxnSpPr>
            <p:nvPr/>
          </p:nvCxnSpPr>
          <p:spPr>
            <a:xfrm flipV="1">
              <a:off x="6584963" y="4550024"/>
              <a:ext cx="0" cy="60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BA4BF6D-8F88-24D4-CDDC-3D77B772A012}"/>
                </a:ext>
              </a:extLst>
            </p:cNvPr>
            <p:cNvCxnSpPr>
              <a:cxnSpLocks/>
              <a:stCxn id="65" idx="0"/>
            </p:cNvCxnSpPr>
            <p:nvPr/>
          </p:nvCxnSpPr>
          <p:spPr>
            <a:xfrm flipV="1">
              <a:off x="5916232" y="4563082"/>
              <a:ext cx="0" cy="1323152"/>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8F57CC28-C9C8-B3E1-C287-10CB1B5A18B7}"/>
                </a:ext>
              </a:extLst>
            </p:cNvPr>
            <p:cNvSpPr/>
            <p:nvPr/>
          </p:nvSpPr>
          <p:spPr>
            <a:xfrm>
              <a:off x="793789"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Radiology</a:t>
              </a:r>
              <a:br>
                <a:rPr lang="en-US" sz="1100">
                  <a:solidFill>
                    <a:schemeClr val="bg1"/>
                  </a:solidFill>
                </a:rPr>
              </a:br>
              <a:r>
                <a:rPr lang="en-US" sz="1100">
                  <a:solidFill>
                    <a:schemeClr val="bg1"/>
                  </a:solidFill>
                </a:rPr>
                <a:t>PACS</a:t>
              </a:r>
            </a:p>
          </p:txBody>
        </p:sp>
        <p:sp>
          <p:nvSpPr>
            <p:cNvPr id="61" name="Rectangle: Rounded Corners 60">
              <a:extLst>
                <a:ext uri="{FF2B5EF4-FFF2-40B4-BE49-F238E27FC236}">
                  <a16:creationId xmlns:a16="http://schemas.microsoft.com/office/drawing/2014/main" id="{4C4439F5-4A37-B391-7170-C95D80D574FC}"/>
                </a:ext>
              </a:extLst>
            </p:cNvPr>
            <p:cNvSpPr/>
            <p:nvPr/>
          </p:nvSpPr>
          <p:spPr>
            <a:xfrm>
              <a:off x="1877117"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Cardiology</a:t>
              </a:r>
              <a:br>
                <a:rPr lang="en-US" sz="1100">
                  <a:solidFill>
                    <a:schemeClr val="bg1"/>
                  </a:solidFill>
                </a:rPr>
              </a:br>
              <a:r>
                <a:rPr lang="en-US" sz="1100">
                  <a:solidFill>
                    <a:schemeClr val="bg1"/>
                  </a:solidFill>
                </a:rPr>
                <a:t>PACS</a:t>
              </a:r>
            </a:p>
          </p:txBody>
        </p:sp>
        <p:sp>
          <p:nvSpPr>
            <p:cNvPr id="62" name="Rectangle: Rounded Corners 61">
              <a:extLst>
                <a:ext uri="{FF2B5EF4-FFF2-40B4-BE49-F238E27FC236}">
                  <a16:creationId xmlns:a16="http://schemas.microsoft.com/office/drawing/2014/main" id="{42CBF571-880A-EB78-869A-8B2677715A2D}"/>
                </a:ext>
              </a:extLst>
            </p:cNvPr>
            <p:cNvSpPr/>
            <p:nvPr/>
          </p:nvSpPr>
          <p:spPr>
            <a:xfrm>
              <a:off x="2959818"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Other </a:t>
              </a:r>
              <a:br>
                <a:rPr lang="en-US" sz="1100">
                  <a:solidFill>
                    <a:schemeClr val="bg1"/>
                  </a:solidFill>
                </a:rPr>
              </a:br>
              <a:r>
                <a:rPr lang="en-US" sz="1100">
                  <a:solidFill>
                    <a:schemeClr val="bg1"/>
                  </a:solidFill>
                </a:rPr>
                <a:t>Dep’t PACS</a:t>
              </a:r>
            </a:p>
          </p:txBody>
        </p:sp>
        <p:sp>
          <p:nvSpPr>
            <p:cNvPr id="63" name="Rectangle: Rounded Corners 62">
              <a:extLst>
                <a:ext uri="{FF2B5EF4-FFF2-40B4-BE49-F238E27FC236}">
                  <a16:creationId xmlns:a16="http://schemas.microsoft.com/office/drawing/2014/main" id="{0B7E0206-76B8-DDF2-69FE-47782ECBA6C0}"/>
                </a:ext>
              </a:extLst>
            </p:cNvPr>
            <p:cNvSpPr/>
            <p:nvPr/>
          </p:nvSpPr>
          <p:spPr>
            <a:xfrm>
              <a:off x="4764106"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Procedural</a:t>
              </a:r>
              <a:br>
                <a:rPr lang="en-US" sz="1100">
                  <a:solidFill>
                    <a:schemeClr val="bg1"/>
                  </a:solidFill>
                </a:rPr>
              </a:br>
              <a:r>
                <a:rPr lang="en-US" sz="1100">
                  <a:solidFill>
                    <a:schemeClr val="bg1"/>
                  </a:solidFill>
                </a:rPr>
                <a:t>Photos/Video</a:t>
              </a:r>
            </a:p>
          </p:txBody>
        </p:sp>
        <p:sp>
          <p:nvSpPr>
            <p:cNvPr id="64" name="Rectangle: Rounded Corners 63">
              <a:extLst>
                <a:ext uri="{FF2B5EF4-FFF2-40B4-BE49-F238E27FC236}">
                  <a16:creationId xmlns:a16="http://schemas.microsoft.com/office/drawing/2014/main" id="{FC79A415-B855-B064-D2F3-6426CA630E74}"/>
                </a:ext>
              </a:extLst>
            </p:cNvPr>
            <p:cNvSpPr/>
            <p:nvPr/>
          </p:nvSpPr>
          <p:spPr>
            <a:xfrm>
              <a:off x="6068327"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Medical</a:t>
              </a:r>
              <a:br>
                <a:rPr lang="en-US" sz="1100">
                  <a:solidFill>
                    <a:schemeClr val="bg1"/>
                  </a:solidFill>
                </a:rPr>
              </a:br>
              <a:r>
                <a:rPr lang="en-US" sz="1100">
                  <a:solidFill>
                    <a:schemeClr val="bg1"/>
                  </a:solidFill>
                </a:rPr>
                <a:t>Photos</a:t>
              </a:r>
            </a:p>
          </p:txBody>
        </p:sp>
        <p:sp>
          <p:nvSpPr>
            <p:cNvPr id="65" name="Rectangle: Rounded Corners 64">
              <a:extLst>
                <a:ext uri="{FF2B5EF4-FFF2-40B4-BE49-F238E27FC236}">
                  <a16:creationId xmlns:a16="http://schemas.microsoft.com/office/drawing/2014/main" id="{7DC62E7B-6B9B-FCD2-0159-099C15B76DB1}"/>
                </a:ext>
              </a:extLst>
            </p:cNvPr>
            <p:cNvSpPr/>
            <p:nvPr/>
          </p:nvSpPr>
          <p:spPr>
            <a:xfrm>
              <a:off x="5489795" y="5886234"/>
              <a:ext cx="852874" cy="26819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etc.</a:t>
              </a:r>
            </a:p>
          </p:txBody>
        </p:sp>
      </p:grpSp>
      <p:sp>
        <p:nvSpPr>
          <p:cNvPr id="2" name="Title 1">
            <a:extLst>
              <a:ext uri="{FF2B5EF4-FFF2-40B4-BE49-F238E27FC236}">
                <a16:creationId xmlns:a16="http://schemas.microsoft.com/office/drawing/2014/main" id="{E09744B4-1E37-15B8-EAC6-45EA41F8CD0A}"/>
              </a:ext>
            </a:extLst>
          </p:cNvPr>
          <p:cNvSpPr>
            <a:spLocks noGrp="1"/>
          </p:cNvSpPr>
          <p:nvPr>
            <p:ph type="title"/>
          </p:nvPr>
        </p:nvSpPr>
        <p:spPr>
          <a:xfrm>
            <a:off x="581041" y="378801"/>
            <a:ext cx="10243841" cy="1013800"/>
          </a:xfrm>
        </p:spPr>
        <p:txBody>
          <a:bodyPr anchor="ctr"/>
          <a:lstStyle/>
          <a:p>
            <a:r>
              <a:rPr lang="en-US"/>
              <a:t>VNA: In an Imaging Ecosystem </a:t>
            </a:r>
          </a:p>
        </p:txBody>
      </p:sp>
      <p:sp>
        <p:nvSpPr>
          <p:cNvPr id="11" name="Footer Placeholder 10">
            <a:extLst>
              <a:ext uri="{FF2B5EF4-FFF2-40B4-BE49-F238E27FC236}">
                <a16:creationId xmlns:a16="http://schemas.microsoft.com/office/drawing/2014/main" id="{A2083C77-671B-D2EF-25A8-7438E100548E}"/>
              </a:ext>
            </a:extLst>
          </p:cNvPr>
          <p:cNvSpPr>
            <a:spLocks noGrp="1"/>
          </p:cNvSpPr>
          <p:nvPr>
            <p:ph type="ftr" sz="quarter" idx="11"/>
          </p:nvPr>
        </p:nvSpPr>
        <p:spPr>
          <a:xfrm>
            <a:off x="3112441" y="6114074"/>
            <a:ext cx="7016552" cy="365125"/>
          </a:xfrm>
        </p:spPr>
        <p:txBody>
          <a:bodyPr/>
          <a:lstStyle/>
          <a:p>
            <a:r>
              <a:rPr lang="en-US"/>
              <a:t>Copyright DICOM® 2019     www.dicomstandard.org     #DICOMConference2019     #DICOM     </a:t>
            </a:r>
            <a:r>
              <a:rPr lang="en-US">
                <a:hlinkClick r:id="rId15">
                  <a:extLst>
                    <a:ext uri="{A12FA001-AC4F-418D-AE19-62706E023703}">
                      <ahyp:hlinkClr xmlns:ahyp="http://schemas.microsoft.com/office/drawing/2018/hyperlinkcolor" val="tx"/>
                    </a:ext>
                  </a:extLst>
                </a:hlinkClick>
              </a:rPr>
              <a:t>@The_DICOM_STD</a:t>
            </a:r>
            <a:endParaRPr lang="en-US"/>
          </a:p>
        </p:txBody>
      </p:sp>
      <p:sp>
        <p:nvSpPr>
          <p:cNvPr id="12" name="Slide Number Placeholder 11">
            <a:extLst>
              <a:ext uri="{FF2B5EF4-FFF2-40B4-BE49-F238E27FC236}">
                <a16:creationId xmlns:a16="http://schemas.microsoft.com/office/drawing/2014/main" id="{6E0C243C-3A3D-9D8A-DA35-8FF505A95E29}"/>
              </a:ext>
            </a:extLst>
          </p:cNvPr>
          <p:cNvSpPr>
            <a:spLocks noGrp="1"/>
          </p:cNvSpPr>
          <p:nvPr>
            <p:ph type="sldNum" sz="quarter" idx="4"/>
          </p:nvPr>
        </p:nvSpPr>
        <p:spPr>
          <a:xfrm>
            <a:off x="11411669" y="6114073"/>
            <a:ext cx="777155" cy="365125"/>
          </a:xfrm>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99929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F20E571-6506-A084-482A-C640770E12BE}"/>
              </a:ext>
            </a:extLst>
          </p:cNvPr>
          <p:cNvGrpSpPr/>
          <p:nvPr/>
        </p:nvGrpSpPr>
        <p:grpSpPr>
          <a:xfrm>
            <a:off x="694116" y="2852069"/>
            <a:ext cx="10237291" cy="2971059"/>
            <a:chOff x="530844" y="3031708"/>
            <a:chExt cx="8064642" cy="2971059"/>
          </a:xfrm>
        </p:grpSpPr>
        <p:grpSp>
          <p:nvGrpSpPr>
            <p:cNvPr id="5" name="Group 4">
              <a:extLst>
                <a:ext uri="{FF2B5EF4-FFF2-40B4-BE49-F238E27FC236}">
                  <a16:creationId xmlns:a16="http://schemas.microsoft.com/office/drawing/2014/main" id="{67555F46-27B6-CF6A-9991-34A12A9C31EA}"/>
                </a:ext>
              </a:extLst>
            </p:cNvPr>
            <p:cNvGrpSpPr/>
            <p:nvPr/>
          </p:nvGrpSpPr>
          <p:grpSpPr>
            <a:xfrm>
              <a:off x="530844" y="3031713"/>
              <a:ext cx="8064642" cy="2971054"/>
              <a:chOff x="530844" y="3031708"/>
              <a:chExt cx="8064642" cy="3267156"/>
            </a:xfrm>
          </p:grpSpPr>
          <p:sp>
            <p:nvSpPr>
              <p:cNvPr id="113" name="Rectangle 112"/>
              <p:cNvSpPr/>
              <p:nvPr/>
            </p:nvSpPr>
            <p:spPr>
              <a:xfrm>
                <a:off x="533400" y="3031708"/>
                <a:ext cx="8062086"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lstStyle/>
              <a:p>
                <a:pPr algn="ctr">
                  <a:lnSpc>
                    <a:spcPct val="80000"/>
                  </a:lnSpc>
                </a:pPr>
                <a:r>
                  <a:rPr lang="en-US" sz="1600">
                    <a:solidFill>
                      <a:schemeClr val="tx1">
                        <a:lumMod val="65000"/>
                        <a:lumOff val="35000"/>
                      </a:schemeClr>
                    </a:solidFill>
                  </a:rPr>
                  <a:t>DICOM, HL7 and Web Services</a:t>
                </a:r>
              </a:p>
            </p:txBody>
          </p:sp>
          <p:cxnSp>
            <p:nvCxnSpPr>
              <p:cNvPr id="114" name="Straight Connector 113"/>
              <p:cNvCxnSpPr/>
              <p:nvPr/>
            </p:nvCxnSpPr>
            <p:spPr>
              <a:xfrm>
                <a:off x="530844" y="4174708"/>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62000"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011143"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243053"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484245"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736698"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965298"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201849"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422498"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643147"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879698"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120890"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357441"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578090"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798739"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035290" y="4174708"/>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264222" y="4174709"/>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484871" y="4174709"/>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740302" y="4174709"/>
                <a:ext cx="0" cy="2124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976853" y="4174709"/>
                <a:ext cx="0" cy="2124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5218045" y="4555709"/>
                <a:ext cx="0" cy="1743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449955" y="4555708"/>
                <a:ext cx="0" cy="1743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678555" y="4555708"/>
                <a:ext cx="0" cy="1743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34318" y="4555708"/>
                <a:ext cx="0" cy="1743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cxnSpLocks/>
              </p:cNvCxnSpPr>
              <p:nvPr/>
            </p:nvCxnSpPr>
            <p:spPr>
              <a:xfrm>
                <a:off x="6150159" y="4170550"/>
                <a:ext cx="0" cy="2128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384898" y="4555709"/>
                <a:ext cx="0" cy="1743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616808" y="4555708"/>
                <a:ext cx="0" cy="1743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845408" y="4555708"/>
                <a:ext cx="0" cy="1743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101171" y="4555708"/>
                <a:ext cx="0" cy="17431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p:cNvCxnSpPr>
              <p:nvPr/>
            </p:nvCxnSpPr>
            <p:spPr>
              <a:xfrm>
                <a:off x="7329726" y="4170550"/>
                <a:ext cx="0" cy="2128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642052" y="4864664"/>
                <a:ext cx="0" cy="14341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61966" y="4174708"/>
                <a:ext cx="0" cy="2124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8305181" y="4864665"/>
                <a:ext cx="0" cy="14341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984804" y="4174708"/>
                <a:ext cx="0" cy="2124154"/>
              </a:xfrm>
              <a:prstGeom prst="line">
                <a:avLst/>
              </a:prstGeom>
              <a:ln w="25400">
                <a:noFill/>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3583644" y="3547542"/>
                <a:ext cx="2208311" cy="345219"/>
              </a:xfrm>
              <a:prstGeom prst="rect">
                <a:avLst/>
              </a:prstGeom>
              <a:noFill/>
            </p:spPr>
            <p:txBody>
              <a:bodyPr wrap="square" rtlCol="0">
                <a:spAutoFit/>
              </a:bodyPr>
              <a:lstStyle/>
              <a:p>
                <a:pPr algn="ctr">
                  <a:lnSpc>
                    <a:spcPct val="80000"/>
                  </a:lnSpc>
                </a:pPr>
                <a:r>
                  <a:rPr lang="en-US">
                    <a:solidFill>
                      <a:schemeClr val="tx1">
                        <a:lumMod val="65000"/>
                        <a:lumOff val="35000"/>
                      </a:schemeClr>
                    </a:solidFill>
                  </a:rPr>
                  <a:t>Vendor Neutral Archive</a:t>
                </a:r>
              </a:p>
            </p:txBody>
          </p:sp>
          <p:sp>
            <p:nvSpPr>
              <p:cNvPr id="207" name="Rounded Rectangle 206"/>
              <p:cNvSpPr/>
              <p:nvPr/>
            </p:nvSpPr>
            <p:spPr>
              <a:xfrm>
                <a:off x="2248047" y="5741066"/>
                <a:ext cx="1235102" cy="2448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a:solidFill>
                      <a:srgbClr val="0070C0"/>
                    </a:solidFill>
                  </a:rPr>
                  <a:t>Orders-based</a:t>
                </a:r>
              </a:p>
            </p:txBody>
          </p:sp>
          <p:sp>
            <p:nvSpPr>
              <p:cNvPr id="208" name="Rounded Rectangle 207"/>
              <p:cNvSpPr/>
              <p:nvPr/>
            </p:nvSpPr>
            <p:spPr>
              <a:xfrm>
                <a:off x="5488815" y="5742737"/>
                <a:ext cx="1327861" cy="2524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a:solidFill>
                      <a:srgbClr val="0070C0"/>
                    </a:solidFill>
                  </a:rPr>
                  <a:t>Encounters-based</a:t>
                </a:r>
              </a:p>
            </p:txBody>
          </p:sp>
          <p:sp>
            <p:nvSpPr>
              <p:cNvPr id="4" name="Rounded Rectangle 207">
                <a:extLst>
                  <a:ext uri="{FF2B5EF4-FFF2-40B4-BE49-F238E27FC236}">
                    <a16:creationId xmlns:a16="http://schemas.microsoft.com/office/drawing/2014/main" id="{8A3E1244-F886-E4D2-E1CB-8190AAAFDA9D}"/>
                  </a:ext>
                </a:extLst>
              </p:cNvPr>
              <p:cNvSpPr/>
              <p:nvPr/>
            </p:nvSpPr>
            <p:spPr>
              <a:xfrm>
                <a:off x="7351383" y="5741065"/>
                <a:ext cx="1205754" cy="2469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a:solidFill>
                      <a:srgbClr val="0070C0"/>
                    </a:solidFill>
                  </a:rPr>
                  <a:t>Image Exchange</a:t>
                </a:r>
              </a:p>
            </p:txBody>
          </p:sp>
          <p:sp>
            <p:nvSpPr>
              <p:cNvPr id="111" name="Rectangle 110"/>
              <p:cNvSpPr/>
              <p:nvPr/>
            </p:nvSpPr>
            <p:spPr>
              <a:xfrm>
                <a:off x="533400" y="3336507"/>
                <a:ext cx="8062086" cy="83404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sz="2000">
                  <a:solidFill>
                    <a:schemeClr val="tx1">
                      <a:lumMod val="65000"/>
                      <a:lumOff val="35000"/>
                    </a:schemeClr>
                  </a:solidFill>
                </a:endParaRPr>
              </a:p>
            </p:txBody>
          </p:sp>
          <p:sp>
            <p:nvSpPr>
              <p:cNvPr id="153" name="Rectangle 152"/>
              <p:cNvSpPr/>
              <p:nvPr/>
            </p:nvSpPr>
            <p:spPr>
              <a:xfrm>
                <a:off x="4975192" y="4174708"/>
                <a:ext cx="1181108"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100">
                    <a:solidFill>
                      <a:schemeClr val="tx1">
                        <a:lumMod val="65000"/>
                        <a:lumOff val="35000"/>
                      </a:schemeClr>
                    </a:solidFill>
                  </a:rPr>
                  <a:t>DICOM Digital </a:t>
                </a:r>
              </a:p>
              <a:p>
                <a:pPr algn="ctr">
                  <a:lnSpc>
                    <a:spcPct val="80000"/>
                  </a:lnSpc>
                </a:pPr>
                <a:r>
                  <a:rPr lang="en-US" sz="1100">
                    <a:solidFill>
                      <a:schemeClr val="tx1">
                        <a:lumMod val="65000"/>
                        <a:lumOff val="35000"/>
                      </a:schemeClr>
                    </a:solidFill>
                  </a:rPr>
                  <a:t>Capture Devices</a:t>
                </a:r>
              </a:p>
            </p:txBody>
          </p:sp>
          <p:sp>
            <p:nvSpPr>
              <p:cNvPr id="163" name="Rectangle 162"/>
              <p:cNvSpPr/>
              <p:nvPr/>
            </p:nvSpPr>
            <p:spPr>
              <a:xfrm>
                <a:off x="6159608" y="4174708"/>
                <a:ext cx="1168516" cy="381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100">
                    <a:solidFill>
                      <a:schemeClr val="tx1">
                        <a:lumMod val="65000"/>
                        <a:lumOff val="35000"/>
                      </a:schemeClr>
                    </a:solidFill>
                  </a:rPr>
                  <a:t>DICOM Wrap</a:t>
                </a:r>
              </a:p>
              <a:p>
                <a:pPr algn="ctr">
                  <a:lnSpc>
                    <a:spcPct val="80000"/>
                  </a:lnSpc>
                </a:pPr>
                <a:r>
                  <a:rPr lang="en-US" sz="1100">
                    <a:solidFill>
                      <a:schemeClr val="tx1">
                        <a:lumMod val="65000"/>
                        <a:lumOff val="35000"/>
                      </a:schemeClr>
                    </a:solidFill>
                  </a:rPr>
                  <a:t>Import Services</a:t>
                </a:r>
              </a:p>
            </p:txBody>
          </p:sp>
          <p:sp>
            <p:nvSpPr>
              <p:cNvPr id="175" name="Rectangle 174"/>
              <p:cNvSpPr/>
              <p:nvPr/>
            </p:nvSpPr>
            <p:spPr>
              <a:xfrm>
                <a:off x="7328939" y="4174708"/>
                <a:ext cx="636336"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100">
                    <a:solidFill>
                      <a:schemeClr val="tx1">
                        <a:lumMod val="65000"/>
                        <a:lumOff val="35000"/>
                      </a:schemeClr>
                    </a:solidFill>
                  </a:rPr>
                  <a:t>Outside Images</a:t>
                </a:r>
              </a:p>
              <a:p>
                <a:pPr algn="ctr">
                  <a:lnSpc>
                    <a:spcPct val="80000"/>
                  </a:lnSpc>
                </a:pPr>
                <a:r>
                  <a:rPr lang="en-US" sz="1100">
                    <a:solidFill>
                      <a:schemeClr val="tx1">
                        <a:lumMod val="65000"/>
                        <a:lumOff val="35000"/>
                      </a:schemeClr>
                    </a:solidFill>
                  </a:rPr>
                  <a:t>Import</a:t>
                </a:r>
              </a:p>
              <a:p>
                <a:pPr algn="ctr">
                  <a:lnSpc>
                    <a:spcPct val="80000"/>
                  </a:lnSpc>
                </a:pPr>
                <a:r>
                  <a:rPr lang="en-US" sz="1100">
                    <a:solidFill>
                      <a:schemeClr val="tx1">
                        <a:lumMod val="65000"/>
                        <a:lumOff val="35000"/>
                      </a:schemeClr>
                    </a:solidFill>
                  </a:rPr>
                  <a:t>Service </a:t>
                </a:r>
              </a:p>
            </p:txBody>
          </p:sp>
          <p:sp>
            <p:nvSpPr>
              <p:cNvPr id="180" name="Rectangle 179"/>
              <p:cNvSpPr/>
              <p:nvPr/>
            </p:nvSpPr>
            <p:spPr>
              <a:xfrm>
                <a:off x="7962584" y="4174708"/>
                <a:ext cx="631621"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100">
                    <a:solidFill>
                      <a:schemeClr val="tx1">
                        <a:lumMod val="65000"/>
                        <a:lumOff val="35000"/>
                      </a:schemeClr>
                    </a:solidFill>
                  </a:rPr>
                  <a:t>Mayo</a:t>
                </a:r>
              </a:p>
              <a:p>
                <a:pPr algn="ctr">
                  <a:lnSpc>
                    <a:spcPct val="80000"/>
                  </a:lnSpc>
                </a:pPr>
                <a:r>
                  <a:rPr lang="en-US" sz="1100">
                    <a:solidFill>
                      <a:schemeClr val="tx1">
                        <a:lumMod val="65000"/>
                        <a:lumOff val="35000"/>
                      </a:schemeClr>
                    </a:solidFill>
                  </a:rPr>
                  <a:t>Images</a:t>
                </a:r>
              </a:p>
              <a:p>
                <a:pPr algn="ctr">
                  <a:lnSpc>
                    <a:spcPct val="80000"/>
                  </a:lnSpc>
                </a:pPr>
                <a:r>
                  <a:rPr lang="en-US" sz="1100">
                    <a:solidFill>
                      <a:schemeClr val="tx1">
                        <a:lumMod val="65000"/>
                        <a:lumOff val="35000"/>
                      </a:schemeClr>
                    </a:solidFill>
                  </a:rPr>
                  <a:t>Export</a:t>
                </a:r>
              </a:p>
              <a:p>
                <a:pPr algn="ctr">
                  <a:lnSpc>
                    <a:spcPct val="80000"/>
                  </a:lnSpc>
                </a:pPr>
                <a:r>
                  <a:rPr lang="en-US" sz="1100">
                    <a:solidFill>
                      <a:schemeClr val="tx1">
                        <a:lumMod val="65000"/>
                        <a:lumOff val="35000"/>
                      </a:schemeClr>
                    </a:solidFill>
                  </a:rPr>
                  <a:t>Service </a:t>
                </a:r>
              </a:p>
            </p:txBody>
          </p:sp>
        </p:grpSp>
        <p:cxnSp>
          <p:nvCxnSpPr>
            <p:cNvPr id="25" name="!!Straight Connector 24">
              <a:extLst>
                <a:ext uri="{FF2B5EF4-FFF2-40B4-BE49-F238E27FC236}">
                  <a16:creationId xmlns:a16="http://schemas.microsoft.com/office/drawing/2014/main" id="{08F52AC3-A000-BF05-A196-5990D137EBBF}"/>
                </a:ext>
              </a:extLst>
            </p:cNvPr>
            <p:cNvCxnSpPr>
              <a:cxnSpLocks/>
            </p:cNvCxnSpPr>
            <p:nvPr/>
          </p:nvCxnSpPr>
          <p:spPr>
            <a:xfrm flipV="1">
              <a:off x="4984806" y="4411517"/>
              <a:ext cx="23441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0F0F4B-B976-861A-4D50-09C68AC93DD7}"/>
                </a:ext>
              </a:extLst>
            </p:cNvPr>
            <p:cNvCxnSpPr>
              <a:cxnSpLocks/>
            </p:cNvCxnSpPr>
            <p:nvPr/>
          </p:nvCxnSpPr>
          <p:spPr>
            <a:xfrm>
              <a:off x="7328126" y="4689850"/>
              <a:ext cx="12660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0ED217-C9DA-B010-B966-E7A23422EE12}"/>
                </a:ext>
              </a:extLst>
            </p:cNvPr>
            <p:cNvCxnSpPr>
              <a:cxnSpLocks/>
            </p:cNvCxnSpPr>
            <p:nvPr/>
          </p:nvCxnSpPr>
          <p:spPr>
            <a:xfrm>
              <a:off x="8594205" y="3031708"/>
              <a:ext cx="0" cy="297104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105" name="Title 1">
            <a:extLst>
              <a:ext uri="{FF2B5EF4-FFF2-40B4-BE49-F238E27FC236}">
                <a16:creationId xmlns:a16="http://schemas.microsoft.com/office/drawing/2014/main" id="{AD25E7E3-7300-470B-8561-CBB611B87FAC}"/>
              </a:ext>
            </a:extLst>
          </p:cNvPr>
          <p:cNvSpPr txBox="1">
            <a:spLocks/>
          </p:cNvSpPr>
          <p:nvPr/>
        </p:nvSpPr>
        <p:spPr>
          <a:xfrm>
            <a:off x="1986873" y="624155"/>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a:p>
        </p:txBody>
      </p:sp>
      <p:sp>
        <p:nvSpPr>
          <p:cNvPr id="12" name="TextBox 11">
            <a:extLst>
              <a:ext uri="{FF2B5EF4-FFF2-40B4-BE49-F238E27FC236}">
                <a16:creationId xmlns:a16="http://schemas.microsoft.com/office/drawing/2014/main" id="{9423F125-B746-4293-541C-05E4A39DEE6E}"/>
              </a:ext>
            </a:extLst>
          </p:cNvPr>
          <p:cNvSpPr txBox="1"/>
          <p:nvPr/>
        </p:nvSpPr>
        <p:spPr>
          <a:xfrm>
            <a:off x="1505433" y="6467825"/>
            <a:ext cx="6633789" cy="369332"/>
          </a:xfrm>
          <a:prstGeom prst="rect">
            <a:avLst/>
          </a:prstGeom>
          <a:noFill/>
        </p:spPr>
        <p:txBody>
          <a:bodyPr wrap="square">
            <a:spAutoFit/>
          </a:bodyPr>
          <a:lstStyle/>
          <a:p>
            <a:r>
              <a:rPr lang="en-US" sz="900">
                <a:solidFill>
                  <a:schemeClr val="bg2">
                    <a:lumMod val="75000"/>
                  </a:schemeClr>
                </a:solidFill>
                <a:latin typeface="Calibri" panose="020F0502020204030204" pitchFamily="34" charset="0"/>
                <a:cs typeface="Calibri" panose="020F0502020204030204" pitchFamily="34" charset="0"/>
              </a:rPr>
              <a:t>Figure based on: Roth, C.J., </a:t>
            </a:r>
            <a:r>
              <a:rPr lang="en-US" sz="900" err="1">
                <a:solidFill>
                  <a:schemeClr val="bg2">
                    <a:lumMod val="75000"/>
                  </a:schemeClr>
                </a:solidFill>
                <a:latin typeface="Calibri" panose="020F0502020204030204" pitchFamily="34" charset="0"/>
                <a:cs typeface="Calibri" panose="020F0502020204030204" pitchFamily="34" charset="0"/>
              </a:rPr>
              <a:t>Lannum</a:t>
            </a:r>
            <a:r>
              <a:rPr lang="en-US" sz="900">
                <a:solidFill>
                  <a:schemeClr val="bg2">
                    <a:lumMod val="75000"/>
                  </a:schemeClr>
                </a:solidFill>
                <a:latin typeface="Calibri" panose="020F0502020204030204" pitchFamily="34" charset="0"/>
                <a:cs typeface="Calibri" panose="020F0502020204030204" pitchFamily="34" charset="0"/>
              </a:rPr>
              <a:t>, L.M. &amp; Persons, K.R. A Foundation for Enterprise Imaging: HIMSS-SIIM Collaborative White Paper. </a:t>
            </a:r>
            <a:r>
              <a:rPr lang="en-US" sz="900" i="1">
                <a:solidFill>
                  <a:schemeClr val="bg2">
                    <a:lumMod val="75000"/>
                  </a:schemeClr>
                </a:solidFill>
                <a:latin typeface="Calibri" panose="020F0502020204030204" pitchFamily="34" charset="0"/>
                <a:cs typeface="Calibri" panose="020F0502020204030204" pitchFamily="34" charset="0"/>
              </a:rPr>
              <a:t>J Digit Imaging</a:t>
            </a:r>
            <a:r>
              <a:rPr lang="en-US" sz="900">
                <a:solidFill>
                  <a:schemeClr val="bg2">
                    <a:lumMod val="75000"/>
                  </a:schemeClr>
                </a:solidFill>
                <a:latin typeface="Calibri" panose="020F0502020204030204" pitchFamily="34" charset="0"/>
                <a:cs typeface="Calibri" panose="020F0502020204030204" pitchFamily="34" charset="0"/>
              </a:rPr>
              <a:t> 29, 530–538 (2016). https://doi.org/10.1007/s10278-016-9882-0</a:t>
            </a:r>
          </a:p>
        </p:txBody>
      </p:sp>
      <p:sp>
        <p:nvSpPr>
          <p:cNvPr id="11" name="!!EHR">
            <a:extLst>
              <a:ext uri="{FF2B5EF4-FFF2-40B4-BE49-F238E27FC236}">
                <a16:creationId xmlns:a16="http://schemas.microsoft.com/office/drawing/2014/main" id="{CE5B4A68-3A89-A35A-15ED-48F81EFF19B5}"/>
              </a:ext>
            </a:extLst>
          </p:cNvPr>
          <p:cNvSpPr/>
          <p:nvPr/>
        </p:nvSpPr>
        <p:spPr>
          <a:xfrm>
            <a:off x="581041" y="1821253"/>
            <a:ext cx="10476647" cy="803587"/>
          </a:xfrm>
          <a:prstGeom prst="roundRect">
            <a:avLst>
              <a:gd name="adj" fmla="val 50000"/>
            </a:avLst>
          </a:prstGeom>
          <a:solidFill>
            <a:schemeClr val="accent2">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bIns="457200" rtlCol="0" anchor="ctr"/>
          <a:lstStyle/>
          <a:p>
            <a:pPr algn="ctr"/>
            <a:r>
              <a:rPr lang="en-US" sz="2000">
                <a:solidFill>
                  <a:schemeClr val="accent2"/>
                </a:solidFill>
              </a:rPr>
              <a:t>Electronic Health Record</a:t>
            </a:r>
          </a:p>
        </p:txBody>
      </p:sp>
      <p:sp>
        <p:nvSpPr>
          <p:cNvPr id="190" name="Rounded Rectangle 189"/>
          <p:cNvSpPr/>
          <p:nvPr/>
        </p:nvSpPr>
        <p:spPr>
          <a:xfrm>
            <a:off x="7464281" y="2037197"/>
            <a:ext cx="1019183" cy="428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65000"/>
                  <a:lumOff val="35000"/>
                </a:schemeClr>
              </a:solidFill>
            </a:endParaRPr>
          </a:p>
        </p:txBody>
      </p:sp>
      <p:sp>
        <p:nvSpPr>
          <p:cNvPr id="192" name="Rounded Rectangle 191"/>
          <p:cNvSpPr/>
          <p:nvPr/>
        </p:nvSpPr>
        <p:spPr>
          <a:xfrm>
            <a:off x="8557531" y="2034414"/>
            <a:ext cx="933849" cy="428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65000"/>
                  <a:lumOff val="35000"/>
                </a:schemeClr>
              </a:solidFill>
            </a:endParaRPr>
          </a:p>
        </p:txBody>
      </p:sp>
      <p:sp>
        <p:nvSpPr>
          <p:cNvPr id="194" name="Rounded Rectangle 193"/>
          <p:cNvSpPr/>
          <p:nvPr/>
        </p:nvSpPr>
        <p:spPr>
          <a:xfrm>
            <a:off x="9557480" y="2037899"/>
            <a:ext cx="1358751" cy="428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65000"/>
                  <a:lumOff val="35000"/>
                </a:schemeClr>
              </a:solidFill>
            </a:endParaRPr>
          </a:p>
        </p:txBody>
      </p:sp>
      <p:sp>
        <p:nvSpPr>
          <p:cNvPr id="197" name="Rounded Rectangle 196"/>
          <p:cNvSpPr/>
          <p:nvPr/>
        </p:nvSpPr>
        <p:spPr>
          <a:xfrm>
            <a:off x="694113" y="2030591"/>
            <a:ext cx="1400243" cy="428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65000"/>
                  <a:lumOff val="35000"/>
                </a:schemeClr>
              </a:solidFill>
            </a:endParaRPr>
          </a:p>
        </p:txBody>
      </p:sp>
      <p:sp>
        <p:nvSpPr>
          <p:cNvPr id="199" name="Rounded Rectangle 198"/>
          <p:cNvSpPr/>
          <p:nvPr/>
        </p:nvSpPr>
        <p:spPr>
          <a:xfrm>
            <a:off x="2174482" y="2030767"/>
            <a:ext cx="2109938" cy="428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65000"/>
                  <a:lumOff val="35000"/>
                </a:schemeClr>
              </a:solidFill>
            </a:endParaRPr>
          </a:p>
        </p:txBody>
      </p:sp>
      <p:sp>
        <p:nvSpPr>
          <p:cNvPr id="201" name="Rounded Rectangle 200"/>
          <p:cNvSpPr/>
          <p:nvPr/>
        </p:nvSpPr>
        <p:spPr>
          <a:xfrm>
            <a:off x="5899320" y="2029948"/>
            <a:ext cx="1488418" cy="428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65000"/>
                  <a:lumOff val="35000"/>
                </a:schemeClr>
              </a:solidFill>
            </a:endParaRPr>
          </a:p>
        </p:txBody>
      </p:sp>
      <p:sp>
        <p:nvSpPr>
          <p:cNvPr id="203" name="Rounded Rectangle 202"/>
          <p:cNvSpPr/>
          <p:nvPr/>
        </p:nvSpPr>
        <p:spPr>
          <a:xfrm>
            <a:off x="4340007" y="2026462"/>
            <a:ext cx="1488418" cy="428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65000"/>
                  <a:lumOff val="35000"/>
                </a:schemeClr>
              </a:solidFill>
            </a:endParaRPr>
          </a:p>
        </p:txBody>
      </p:sp>
      <p:sp>
        <p:nvSpPr>
          <p:cNvPr id="205" name="Rounded Rectangle 204"/>
          <p:cNvSpPr/>
          <p:nvPr/>
        </p:nvSpPr>
        <p:spPr>
          <a:xfrm>
            <a:off x="4759962" y="2502112"/>
            <a:ext cx="2058189" cy="3499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65000"/>
                  <a:lumOff val="35000"/>
                </a:schemeClr>
              </a:solidFill>
            </a:endParaRPr>
          </a:p>
        </p:txBody>
      </p:sp>
      <p:sp>
        <p:nvSpPr>
          <p:cNvPr id="13" name="TextBox 12">
            <a:extLst>
              <a:ext uri="{FF2B5EF4-FFF2-40B4-BE49-F238E27FC236}">
                <a16:creationId xmlns:a16="http://schemas.microsoft.com/office/drawing/2014/main" id="{73BBCBE9-7CA4-D27C-3239-C09D25B3F943}"/>
              </a:ext>
            </a:extLst>
          </p:cNvPr>
          <p:cNvSpPr txBox="1"/>
          <p:nvPr/>
        </p:nvSpPr>
        <p:spPr>
          <a:xfrm>
            <a:off x="7249829" y="2191128"/>
            <a:ext cx="1404499" cy="418576"/>
          </a:xfrm>
          <a:prstGeom prst="rect">
            <a:avLst/>
          </a:prstGeom>
          <a:noFill/>
        </p:spPr>
        <p:txBody>
          <a:bodyPr wrap="square" lIns="0" tIns="0" rIns="0" bIns="0" rtlCol="0">
            <a:spAutoFit/>
          </a:bodyPr>
          <a:lstStyle/>
          <a:p>
            <a:pPr algn="ctr">
              <a:lnSpc>
                <a:spcPct val="85000"/>
              </a:lnSpc>
            </a:pPr>
            <a:r>
              <a:rPr lang="en-US" sz="1600">
                <a:solidFill>
                  <a:schemeClr val="tx1">
                    <a:lumMod val="65000"/>
                    <a:lumOff val="35000"/>
                  </a:schemeClr>
                </a:solidFill>
              </a:rPr>
              <a:t>EHR</a:t>
            </a:r>
          </a:p>
          <a:p>
            <a:pPr algn="ctr">
              <a:lnSpc>
                <a:spcPct val="85000"/>
              </a:lnSpc>
            </a:pPr>
            <a:r>
              <a:rPr lang="en-US" sz="1600">
                <a:solidFill>
                  <a:schemeClr val="tx1">
                    <a:lumMod val="65000"/>
                    <a:lumOff val="35000"/>
                  </a:schemeClr>
                </a:solidFill>
              </a:rPr>
              <a:t>Desktop</a:t>
            </a:r>
          </a:p>
        </p:txBody>
      </p:sp>
      <p:sp>
        <p:nvSpPr>
          <p:cNvPr id="14" name="TextBox 13">
            <a:extLst>
              <a:ext uri="{FF2B5EF4-FFF2-40B4-BE49-F238E27FC236}">
                <a16:creationId xmlns:a16="http://schemas.microsoft.com/office/drawing/2014/main" id="{3C520D0F-5C96-75F3-3786-2701245A897A}"/>
              </a:ext>
            </a:extLst>
          </p:cNvPr>
          <p:cNvSpPr txBox="1"/>
          <p:nvPr/>
        </p:nvSpPr>
        <p:spPr>
          <a:xfrm>
            <a:off x="8477981" y="2191128"/>
            <a:ext cx="1404499" cy="418576"/>
          </a:xfrm>
          <a:prstGeom prst="rect">
            <a:avLst/>
          </a:prstGeom>
          <a:noFill/>
        </p:spPr>
        <p:txBody>
          <a:bodyPr wrap="square" lIns="0" tIns="0" rIns="0" bIns="0" rtlCol="0">
            <a:spAutoFit/>
          </a:bodyPr>
          <a:lstStyle/>
          <a:p>
            <a:pPr algn="ctr">
              <a:lnSpc>
                <a:spcPct val="85000"/>
              </a:lnSpc>
            </a:pPr>
            <a:r>
              <a:rPr lang="en-US" sz="1600">
                <a:solidFill>
                  <a:schemeClr val="tx1">
                    <a:lumMod val="65000"/>
                    <a:lumOff val="35000"/>
                  </a:schemeClr>
                </a:solidFill>
              </a:rPr>
              <a:t>EHR</a:t>
            </a:r>
          </a:p>
          <a:p>
            <a:pPr algn="ctr">
              <a:lnSpc>
                <a:spcPct val="85000"/>
              </a:lnSpc>
            </a:pPr>
            <a:r>
              <a:rPr lang="en-US" sz="1600">
                <a:solidFill>
                  <a:schemeClr val="tx1">
                    <a:lumMod val="65000"/>
                    <a:lumOff val="35000"/>
                  </a:schemeClr>
                </a:solidFill>
              </a:rPr>
              <a:t>Mobile</a:t>
            </a:r>
          </a:p>
        </p:txBody>
      </p:sp>
      <p:sp>
        <p:nvSpPr>
          <p:cNvPr id="15" name="TextBox 14">
            <a:extLst>
              <a:ext uri="{FF2B5EF4-FFF2-40B4-BE49-F238E27FC236}">
                <a16:creationId xmlns:a16="http://schemas.microsoft.com/office/drawing/2014/main" id="{2DFCDBF6-8CC8-66F3-5630-6841C6B79C86}"/>
              </a:ext>
            </a:extLst>
          </p:cNvPr>
          <p:cNvSpPr txBox="1"/>
          <p:nvPr/>
        </p:nvSpPr>
        <p:spPr>
          <a:xfrm>
            <a:off x="9690221" y="2191128"/>
            <a:ext cx="1404499" cy="418576"/>
          </a:xfrm>
          <a:prstGeom prst="rect">
            <a:avLst/>
          </a:prstGeom>
          <a:noFill/>
        </p:spPr>
        <p:txBody>
          <a:bodyPr wrap="square" lIns="0" tIns="0" rIns="0" bIns="0" rtlCol="0">
            <a:spAutoFit/>
          </a:bodyPr>
          <a:lstStyle/>
          <a:p>
            <a:pPr algn="ctr">
              <a:lnSpc>
                <a:spcPct val="85000"/>
              </a:lnSpc>
            </a:pPr>
            <a:r>
              <a:rPr lang="en-US" sz="1600" dirty="0">
                <a:solidFill>
                  <a:schemeClr val="tx1">
                    <a:lumMod val="65000"/>
                    <a:lumOff val="35000"/>
                  </a:schemeClr>
                </a:solidFill>
              </a:rPr>
              <a:t>Patient</a:t>
            </a:r>
          </a:p>
          <a:p>
            <a:pPr algn="ctr">
              <a:lnSpc>
                <a:spcPct val="85000"/>
              </a:lnSpc>
            </a:pPr>
            <a:r>
              <a:rPr lang="en-US" sz="1600" dirty="0">
                <a:solidFill>
                  <a:schemeClr val="tx1">
                    <a:lumMod val="65000"/>
                    <a:lumOff val="35000"/>
                  </a:schemeClr>
                </a:solidFill>
              </a:rPr>
              <a:t>Portal</a:t>
            </a:r>
          </a:p>
        </p:txBody>
      </p:sp>
      <p:sp>
        <p:nvSpPr>
          <p:cNvPr id="16" name="TextBox 15">
            <a:extLst>
              <a:ext uri="{FF2B5EF4-FFF2-40B4-BE49-F238E27FC236}">
                <a16:creationId xmlns:a16="http://schemas.microsoft.com/office/drawing/2014/main" id="{45D1EEF5-D64B-4F3B-28D5-B53645161C9F}"/>
              </a:ext>
            </a:extLst>
          </p:cNvPr>
          <p:cNvSpPr txBox="1"/>
          <p:nvPr/>
        </p:nvSpPr>
        <p:spPr>
          <a:xfrm>
            <a:off x="848419" y="2191128"/>
            <a:ext cx="1404499" cy="418576"/>
          </a:xfrm>
          <a:prstGeom prst="rect">
            <a:avLst/>
          </a:prstGeom>
          <a:noFill/>
        </p:spPr>
        <p:txBody>
          <a:bodyPr wrap="square" lIns="0" tIns="0" rIns="0" bIns="0" rtlCol="0">
            <a:spAutoFit/>
          </a:bodyPr>
          <a:lstStyle/>
          <a:p>
            <a:pPr algn="ctr">
              <a:lnSpc>
                <a:spcPct val="85000"/>
              </a:lnSpc>
            </a:pPr>
            <a:r>
              <a:rPr lang="en-US" sz="1600">
                <a:solidFill>
                  <a:schemeClr val="tx1">
                    <a:lumMod val="65000"/>
                    <a:lumOff val="35000"/>
                  </a:schemeClr>
                </a:solidFill>
              </a:rPr>
              <a:t>Registration</a:t>
            </a:r>
          </a:p>
          <a:p>
            <a:pPr algn="ctr">
              <a:lnSpc>
                <a:spcPct val="85000"/>
              </a:lnSpc>
            </a:pPr>
            <a:r>
              <a:rPr lang="en-US" sz="1600">
                <a:solidFill>
                  <a:schemeClr val="tx1">
                    <a:lumMod val="65000"/>
                    <a:lumOff val="35000"/>
                  </a:schemeClr>
                </a:solidFill>
              </a:rPr>
              <a:t>Master Data</a:t>
            </a:r>
          </a:p>
        </p:txBody>
      </p:sp>
      <p:sp>
        <p:nvSpPr>
          <p:cNvPr id="17" name="TextBox 16">
            <a:extLst>
              <a:ext uri="{FF2B5EF4-FFF2-40B4-BE49-F238E27FC236}">
                <a16:creationId xmlns:a16="http://schemas.microsoft.com/office/drawing/2014/main" id="{A8982C71-2289-7F24-6242-AA95DE2F6D6E}"/>
              </a:ext>
            </a:extLst>
          </p:cNvPr>
          <p:cNvSpPr txBox="1"/>
          <p:nvPr/>
        </p:nvSpPr>
        <p:spPr>
          <a:xfrm>
            <a:off x="2491404" y="2191128"/>
            <a:ext cx="1404499" cy="418576"/>
          </a:xfrm>
          <a:prstGeom prst="rect">
            <a:avLst/>
          </a:prstGeom>
          <a:noFill/>
        </p:spPr>
        <p:txBody>
          <a:bodyPr wrap="square" lIns="0" tIns="0" rIns="0" bIns="0" rtlCol="0">
            <a:spAutoFit/>
          </a:bodyPr>
          <a:lstStyle/>
          <a:p>
            <a:pPr algn="ctr">
              <a:lnSpc>
                <a:spcPct val="85000"/>
              </a:lnSpc>
            </a:pPr>
            <a:r>
              <a:rPr lang="en-US" sz="1600">
                <a:solidFill>
                  <a:schemeClr val="tx1">
                    <a:lumMod val="65000"/>
                    <a:lumOff val="35000"/>
                  </a:schemeClr>
                </a:solidFill>
              </a:rPr>
              <a:t>Orders Results Management</a:t>
            </a:r>
          </a:p>
        </p:txBody>
      </p:sp>
      <p:sp>
        <p:nvSpPr>
          <p:cNvPr id="18" name="TextBox 17">
            <a:extLst>
              <a:ext uri="{FF2B5EF4-FFF2-40B4-BE49-F238E27FC236}">
                <a16:creationId xmlns:a16="http://schemas.microsoft.com/office/drawing/2014/main" id="{3F0936D9-CC17-2123-EEDF-CAF2646147B9}"/>
              </a:ext>
            </a:extLst>
          </p:cNvPr>
          <p:cNvSpPr txBox="1"/>
          <p:nvPr/>
        </p:nvSpPr>
        <p:spPr>
          <a:xfrm>
            <a:off x="5624360" y="2191128"/>
            <a:ext cx="1404499" cy="418576"/>
          </a:xfrm>
          <a:prstGeom prst="rect">
            <a:avLst/>
          </a:prstGeom>
          <a:noFill/>
        </p:spPr>
        <p:txBody>
          <a:bodyPr wrap="square" lIns="0" tIns="0" rIns="0" bIns="0" rtlCol="0">
            <a:spAutoFit/>
          </a:bodyPr>
          <a:lstStyle/>
          <a:p>
            <a:pPr algn="ctr">
              <a:lnSpc>
                <a:spcPct val="85000"/>
              </a:lnSpc>
            </a:pPr>
            <a:r>
              <a:rPr lang="en-US" sz="1600">
                <a:solidFill>
                  <a:schemeClr val="tx1">
                    <a:lumMod val="65000"/>
                    <a:lumOff val="35000"/>
                  </a:schemeClr>
                </a:solidFill>
              </a:rPr>
              <a:t>Acquire/Store</a:t>
            </a:r>
          </a:p>
          <a:p>
            <a:pPr algn="ctr">
              <a:lnSpc>
                <a:spcPct val="85000"/>
              </a:lnSpc>
            </a:pPr>
            <a:r>
              <a:rPr lang="en-US" sz="1600">
                <a:solidFill>
                  <a:schemeClr val="tx1">
                    <a:lumMod val="65000"/>
                    <a:lumOff val="35000"/>
                  </a:schemeClr>
                </a:solidFill>
              </a:rPr>
              <a:t>Photos/Videos</a:t>
            </a:r>
          </a:p>
        </p:txBody>
      </p:sp>
      <p:sp>
        <p:nvSpPr>
          <p:cNvPr id="19" name="TextBox 18">
            <a:extLst>
              <a:ext uri="{FF2B5EF4-FFF2-40B4-BE49-F238E27FC236}">
                <a16:creationId xmlns:a16="http://schemas.microsoft.com/office/drawing/2014/main" id="{425A9CEB-B8CB-30AB-8EB2-528477CB82BE}"/>
              </a:ext>
            </a:extLst>
          </p:cNvPr>
          <p:cNvSpPr txBox="1"/>
          <p:nvPr/>
        </p:nvSpPr>
        <p:spPr>
          <a:xfrm>
            <a:off x="3966433" y="2191128"/>
            <a:ext cx="1404499" cy="418576"/>
          </a:xfrm>
          <a:prstGeom prst="rect">
            <a:avLst/>
          </a:prstGeom>
          <a:noFill/>
        </p:spPr>
        <p:txBody>
          <a:bodyPr wrap="square" lIns="0" tIns="0" rIns="0" bIns="0" rtlCol="0">
            <a:spAutoFit/>
          </a:bodyPr>
          <a:lstStyle/>
          <a:p>
            <a:pPr algn="ctr">
              <a:lnSpc>
                <a:spcPct val="85000"/>
              </a:lnSpc>
            </a:pPr>
            <a:r>
              <a:rPr lang="en-US" sz="1600">
                <a:solidFill>
                  <a:schemeClr val="tx1">
                    <a:lumMod val="65000"/>
                    <a:lumOff val="35000"/>
                  </a:schemeClr>
                </a:solidFill>
              </a:rPr>
              <a:t>Worklist</a:t>
            </a:r>
          </a:p>
          <a:p>
            <a:pPr algn="ctr">
              <a:lnSpc>
                <a:spcPct val="85000"/>
              </a:lnSpc>
            </a:pPr>
            <a:r>
              <a:rPr lang="en-US" sz="1600">
                <a:solidFill>
                  <a:schemeClr val="tx1">
                    <a:lumMod val="65000"/>
                    <a:lumOff val="35000"/>
                  </a:schemeClr>
                </a:solidFill>
              </a:rPr>
              <a:t>Services</a:t>
            </a:r>
          </a:p>
        </p:txBody>
      </p:sp>
      <p:sp>
        <p:nvSpPr>
          <p:cNvPr id="9" name="Title 8">
            <a:extLst>
              <a:ext uri="{FF2B5EF4-FFF2-40B4-BE49-F238E27FC236}">
                <a16:creationId xmlns:a16="http://schemas.microsoft.com/office/drawing/2014/main" id="{B3E6D401-DD21-FB36-EFA6-2B7E22D920EA}"/>
              </a:ext>
            </a:extLst>
          </p:cNvPr>
          <p:cNvSpPr>
            <a:spLocks noGrp="1"/>
          </p:cNvSpPr>
          <p:nvPr>
            <p:ph type="title"/>
          </p:nvPr>
        </p:nvSpPr>
        <p:spPr/>
        <p:txBody>
          <a:bodyPr anchor="ctr">
            <a:normAutofit/>
          </a:bodyPr>
          <a:lstStyle/>
          <a:p>
            <a:r>
              <a:rPr lang="en-US"/>
              <a:t>Enterprise Imaging</a:t>
            </a:r>
          </a:p>
        </p:txBody>
      </p:sp>
      <p:sp>
        <p:nvSpPr>
          <p:cNvPr id="22" name="TextBox 21">
            <a:extLst>
              <a:ext uri="{FF2B5EF4-FFF2-40B4-BE49-F238E27FC236}">
                <a16:creationId xmlns:a16="http://schemas.microsoft.com/office/drawing/2014/main" id="{5E3DBA05-3658-B8E8-D045-276049FFE21F}"/>
              </a:ext>
            </a:extLst>
          </p:cNvPr>
          <p:cNvSpPr txBox="1"/>
          <p:nvPr/>
        </p:nvSpPr>
        <p:spPr>
          <a:xfrm>
            <a:off x="5766227" y="1052807"/>
            <a:ext cx="4581524" cy="369332"/>
          </a:xfrm>
          <a:prstGeom prst="rect">
            <a:avLst/>
          </a:prstGeom>
          <a:noFill/>
        </p:spPr>
        <p:txBody>
          <a:bodyPr wrap="square">
            <a:spAutoFit/>
          </a:bodyPr>
          <a:lstStyle/>
          <a:p>
            <a:r>
              <a:rPr lang="en-US">
                <a:solidFill>
                  <a:schemeClr val="bg1"/>
                </a:solidFill>
              </a:rPr>
              <a:t>EXAMPLE: MATURE VNA IMPLEMENTATION</a:t>
            </a:r>
          </a:p>
        </p:txBody>
      </p:sp>
      <p:sp>
        <p:nvSpPr>
          <p:cNvPr id="7" name="Footer Placeholder 6">
            <a:extLst>
              <a:ext uri="{FF2B5EF4-FFF2-40B4-BE49-F238E27FC236}">
                <a16:creationId xmlns:a16="http://schemas.microsoft.com/office/drawing/2014/main" id="{34D3412C-F8EB-C921-B5E8-0F0AF2939EA7}"/>
              </a:ext>
            </a:extLst>
          </p:cNvPr>
          <p:cNvSpPr>
            <a:spLocks noGrp="1"/>
          </p:cNvSpPr>
          <p:nvPr>
            <p:ph type="ftr" sz="quarter" idx="11"/>
          </p:nvPr>
        </p:nvSpPr>
        <p:spPr/>
        <p:txBody>
          <a:bodyPr/>
          <a:lstStyle/>
          <a:p>
            <a:r>
              <a:rPr lang="en-US"/>
              <a:t>Copyright DICOM® 2019     www.dicomstandard.org     #DICOMConference2019     #DICOM     </a:t>
            </a:r>
            <a:r>
              <a:rPr lang="en-US">
                <a:hlinkClick r:id="rId3">
                  <a:extLst>
                    <a:ext uri="{A12FA001-AC4F-418D-AE19-62706E023703}">
                      <ahyp:hlinkClr xmlns:ahyp="http://schemas.microsoft.com/office/drawing/2018/hyperlinkcolor" val="tx"/>
                    </a:ext>
                  </a:extLst>
                </a:hlinkClick>
              </a:rPr>
              <a:t>@The_DICOM_STD</a:t>
            </a:r>
            <a:endParaRPr lang="en-US"/>
          </a:p>
        </p:txBody>
      </p:sp>
      <p:sp>
        <p:nvSpPr>
          <p:cNvPr id="8" name="Slide Number Placeholder 7">
            <a:extLst>
              <a:ext uri="{FF2B5EF4-FFF2-40B4-BE49-F238E27FC236}">
                <a16:creationId xmlns:a16="http://schemas.microsoft.com/office/drawing/2014/main" id="{C373375B-89D1-C1A3-AA75-99B5B8A9370E}"/>
              </a:ext>
            </a:extLst>
          </p:cNvPr>
          <p:cNvSpPr>
            <a:spLocks noGrp="1"/>
          </p:cNvSpPr>
          <p:nvPr>
            <p:ph type="sldNum" sz="quarter" idx="4"/>
          </p:nvPr>
        </p:nvSpPr>
        <p:spPr/>
        <p:txBody>
          <a:bodyPr/>
          <a:lstStyle/>
          <a:p>
            <a:fld id="{D57F1E4F-1CFF-5643-939E-217C01CDF565}" type="slidenum">
              <a:rPr lang="en-US" smtClean="0"/>
              <a:pPr/>
              <a:t>16</a:t>
            </a:fld>
            <a:endParaRPr lang="en-US"/>
          </a:p>
        </p:txBody>
      </p:sp>
    </p:spTree>
    <p:extLst>
      <p:ext uri="{BB962C8B-B14F-4D97-AF65-F5344CB8AC3E}">
        <p14:creationId xmlns:p14="http://schemas.microsoft.com/office/powerpoint/2010/main" val="4106015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417-352D-DE70-4B94-4D4299F7C791}"/>
              </a:ext>
            </a:extLst>
          </p:cNvPr>
          <p:cNvSpPr>
            <a:spLocks noGrp="1"/>
          </p:cNvSpPr>
          <p:nvPr>
            <p:ph type="title"/>
          </p:nvPr>
        </p:nvSpPr>
        <p:spPr>
          <a:xfrm>
            <a:off x="996696" y="2974715"/>
            <a:ext cx="9828186" cy="1013800"/>
          </a:xfrm>
        </p:spPr>
        <p:txBody>
          <a:bodyPr/>
          <a:lstStyle/>
          <a:p>
            <a:r>
              <a:rPr lang="en-US"/>
              <a:t>Emerging Areas of Enterprise Imaging </a:t>
            </a:r>
          </a:p>
        </p:txBody>
      </p:sp>
      <p:sp>
        <p:nvSpPr>
          <p:cNvPr id="4" name="Footer Placeholder 3">
            <a:extLst>
              <a:ext uri="{FF2B5EF4-FFF2-40B4-BE49-F238E27FC236}">
                <a16:creationId xmlns:a16="http://schemas.microsoft.com/office/drawing/2014/main" id="{F8AD7306-D6B2-9671-F67A-B74AE89C34FB}"/>
              </a:ext>
            </a:extLst>
          </p:cNvPr>
          <p:cNvSpPr>
            <a:spLocks noGrp="1"/>
          </p:cNvSpPr>
          <p:nvPr>
            <p:ph type="ftr" sz="quarter" idx="11"/>
          </p:nvPr>
        </p:nvSpPr>
        <p:spPr>
          <a:xfrm>
            <a:off x="3112441" y="6114074"/>
            <a:ext cx="7016552" cy="365125"/>
          </a:xfrm>
        </p:spPr>
        <p:txBody>
          <a:bodyPr/>
          <a:lstStyle/>
          <a:p>
            <a:r>
              <a:rPr lang="en-US"/>
              <a:t>Copyright DICOM® 2019     www.dicomstandard.org     #DICOMConference2019     #DICOM     @The_DICOM_STD</a:t>
            </a:r>
          </a:p>
        </p:txBody>
      </p:sp>
      <p:sp>
        <p:nvSpPr>
          <p:cNvPr id="5" name="Slide Number Placeholder 4">
            <a:extLst>
              <a:ext uri="{FF2B5EF4-FFF2-40B4-BE49-F238E27FC236}">
                <a16:creationId xmlns:a16="http://schemas.microsoft.com/office/drawing/2014/main" id="{69CB238A-2553-095E-275A-1ABDD6CB2125}"/>
              </a:ext>
            </a:extLst>
          </p:cNvPr>
          <p:cNvSpPr>
            <a:spLocks noGrp="1"/>
          </p:cNvSpPr>
          <p:nvPr>
            <p:ph type="sldNum" sz="quarter" idx="4"/>
          </p:nvPr>
        </p:nvSpPr>
        <p:spPr>
          <a:xfrm>
            <a:off x="11411669" y="6114073"/>
            <a:ext cx="777155" cy="365125"/>
          </a:xfrm>
        </p:spPr>
        <p:txBody>
          <a:bodyPr/>
          <a:lstStyle/>
          <a:p>
            <a:fld id="{D57F1E4F-1CFF-5643-939E-217C01CDF565}" type="slidenum">
              <a:rPr lang="en-US" smtClean="0"/>
              <a:pPr/>
              <a:t>17</a:t>
            </a:fld>
            <a:endParaRPr lang="en-US"/>
          </a:p>
        </p:txBody>
      </p:sp>
    </p:spTree>
    <p:extLst>
      <p:ext uri="{BB962C8B-B14F-4D97-AF65-F5344CB8AC3E}">
        <p14:creationId xmlns:p14="http://schemas.microsoft.com/office/powerpoint/2010/main" val="5201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DBF0-1E7D-CE24-CC74-88FB042952AF}"/>
              </a:ext>
            </a:extLst>
          </p:cNvPr>
          <p:cNvSpPr>
            <a:spLocks noGrp="1"/>
          </p:cNvSpPr>
          <p:nvPr>
            <p:ph type="title"/>
          </p:nvPr>
        </p:nvSpPr>
        <p:spPr>
          <a:xfrm>
            <a:off x="581041" y="378801"/>
            <a:ext cx="10243841" cy="1013800"/>
          </a:xfrm>
        </p:spPr>
        <p:txBody>
          <a:bodyPr/>
          <a:lstStyle/>
          <a:p>
            <a:r>
              <a:rPr lang="en-US"/>
              <a:t>Emerging Areas of Enterprise Imaging</a:t>
            </a:r>
          </a:p>
        </p:txBody>
      </p:sp>
      <p:sp>
        <p:nvSpPr>
          <p:cNvPr id="11" name="Content Placeholder 1">
            <a:extLst>
              <a:ext uri="{FF2B5EF4-FFF2-40B4-BE49-F238E27FC236}">
                <a16:creationId xmlns:a16="http://schemas.microsoft.com/office/drawing/2014/main" id="{ACF57B94-B52C-2A8C-D87C-D63B0AA0C1B9}"/>
              </a:ext>
            </a:extLst>
          </p:cNvPr>
          <p:cNvSpPr>
            <a:spLocks noGrp="1"/>
          </p:cNvSpPr>
          <p:nvPr>
            <p:ph idx="1"/>
          </p:nvPr>
        </p:nvSpPr>
        <p:spPr>
          <a:xfrm>
            <a:off x="6969709" y="1964305"/>
            <a:ext cx="3855454" cy="3577091"/>
          </a:xfrm>
        </p:spPr>
        <p:txBody>
          <a:bodyPr anchor="ctr">
            <a:normAutofit/>
          </a:bodyPr>
          <a:lstStyle/>
          <a:p>
            <a:pPr marL="0" indent="0">
              <a:buNone/>
            </a:pPr>
            <a:r>
              <a:rPr lang="en-US" sz="2400"/>
              <a:t>Cloud Integrations</a:t>
            </a:r>
          </a:p>
          <a:p>
            <a:pPr marL="0" indent="0">
              <a:buNone/>
            </a:pPr>
            <a:endParaRPr lang="en-US" sz="2800"/>
          </a:p>
          <a:p>
            <a:pPr marL="0" indent="0">
              <a:buNone/>
            </a:pPr>
            <a:r>
              <a:rPr lang="en-US" sz="2400"/>
              <a:t>Digital Pathology</a:t>
            </a:r>
          </a:p>
          <a:p>
            <a:pPr marL="0" indent="0">
              <a:buNone/>
            </a:pPr>
            <a:endParaRPr lang="en-US" sz="2800"/>
          </a:p>
          <a:p>
            <a:pPr marL="0" indent="0">
              <a:buNone/>
            </a:pPr>
            <a:r>
              <a:rPr lang="en-US" sz="2400"/>
              <a:t>Longitudinal Patient Record</a:t>
            </a:r>
          </a:p>
        </p:txBody>
      </p:sp>
      <p:sp>
        <p:nvSpPr>
          <p:cNvPr id="7" name="Footer Placeholder 6">
            <a:extLst>
              <a:ext uri="{FF2B5EF4-FFF2-40B4-BE49-F238E27FC236}">
                <a16:creationId xmlns:a16="http://schemas.microsoft.com/office/drawing/2014/main" id="{C80715C9-4E4D-21B1-AFB0-347D67D5E626}"/>
              </a:ext>
            </a:extLst>
          </p:cNvPr>
          <p:cNvSpPr>
            <a:spLocks noGrp="1"/>
          </p:cNvSpPr>
          <p:nvPr>
            <p:ph type="ftr" sz="quarter" idx="11"/>
          </p:nvPr>
        </p:nvSpPr>
        <p:spPr>
          <a:xfrm>
            <a:off x="3112441" y="6114074"/>
            <a:ext cx="7016552" cy="365125"/>
          </a:xfrm>
        </p:spPr>
        <p:txBody>
          <a:bodyPr/>
          <a:lstStyle/>
          <a:p>
            <a:r>
              <a:rPr lang="en-US"/>
              <a:t>Copyright DICOM® 2019     www.dicomstandard.org     #DICOMConference2019     #DICOM     </a:t>
            </a:r>
            <a:r>
              <a:rPr lang="en-US">
                <a:hlinkClick r:id="rId3">
                  <a:extLst>
                    <a:ext uri="{A12FA001-AC4F-418D-AE19-62706E023703}">
                      <ahyp:hlinkClr xmlns:ahyp="http://schemas.microsoft.com/office/drawing/2018/hyperlinkcolor" val="tx"/>
                    </a:ext>
                  </a:extLst>
                </a:hlinkClick>
              </a:rPr>
              <a:t>@The_DICOM_STD</a:t>
            </a:r>
            <a:endParaRPr lang="en-US"/>
          </a:p>
        </p:txBody>
      </p:sp>
      <p:sp>
        <p:nvSpPr>
          <p:cNvPr id="12" name="Slide Number Placeholder 11">
            <a:extLst>
              <a:ext uri="{FF2B5EF4-FFF2-40B4-BE49-F238E27FC236}">
                <a16:creationId xmlns:a16="http://schemas.microsoft.com/office/drawing/2014/main" id="{170FD865-E3D5-1078-5293-90F7275AEEB5}"/>
              </a:ext>
            </a:extLst>
          </p:cNvPr>
          <p:cNvSpPr>
            <a:spLocks noGrp="1"/>
          </p:cNvSpPr>
          <p:nvPr>
            <p:ph type="sldNum" sz="quarter" idx="4"/>
          </p:nvPr>
        </p:nvSpPr>
        <p:spPr>
          <a:xfrm>
            <a:off x="11411669" y="6114073"/>
            <a:ext cx="777155" cy="365125"/>
          </a:xfrm>
        </p:spPr>
        <p:txBody>
          <a:bodyPr/>
          <a:lstStyle/>
          <a:p>
            <a:fld id="{D57F1E4F-1CFF-5643-939E-217C01CDF565}" type="slidenum">
              <a:rPr lang="en-US" smtClean="0"/>
              <a:pPr/>
              <a:t>18</a:t>
            </a:fld>
            <a:endParaRPr lang="en-US"/>
          </a:p>
        </p:txBody>
      </p:sp>
      <p:sp>
        <p:nvSpPr>
          <p:cNvPr id="6" name="Title 1">
            <a:extLst>
              <a:ext uri="{FF2B5EF4-FFF2-40B4-BE49-F238E27FC236}">
                <a16:creationId xmlns:a16="http://schemas.microsoft.com/office/drawing/2014/main" id="{3383F52A-47DD-D1DD-9CF0-37547EE905D8}"/>
              </a:ext>
            </a:extLst>
          </p:cNvPr>
          <p:cNvSpPr txBox="1">
            <a:spLocks/>
          </p:cNvSpPr>
          <p:nvPr/>
        </p:nvSpPr>
        <p:spPr>
          <a:xfrm>
            <a:off x="2103604" y="695496"/>
            <a:ext cx="7989752" cy="108332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p>
        </p:txBody>
      </p:sp>
      <p:sp>
        <p:nvSpPr>
          <p:cNvPr id="9" name="Title 2">
            <a:extLst>
              <a:ext uri="{FF2B5EF4-FFF2-40B4-BE49-F238E27FC236}">
                <a16:creationId xmlns:a16="http://schemas.microsoft.com/office/drawing/2014/main" id="{FF58583A-67A0-0434-B4BF-CF5C3634E210}"/>
              </a:ext>
            </a:extLst>
          </p:cNvPr>
          <p:cNvSpPr txBox="1">
            <a:spLocks/>
          </p:cNvSpPr>
          <p:nvPr/>
        </p:nvSpPr>
        <p:spPr>
          <a:xfrm>
            <a:off x="2152068" y="1870695"/>
            <a:ext cx="3067049" cy="10120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FHIR Analytics </a:t>
            </a:r>
          </a:p>
        </p:txBody>
      </p:sp>
      <p:sp>
        <p:nvSpPr>
          <p:cNvPr id="10" name="Title 1">
            <a:extLst>
              <a:ext uri="{FF2B5EF4-FFF2-40B4-BE49-F238E27FC236}">
                <a16:creationId xmlns:a16="http://schemas.microsoft.com/office/drawing/2014/main" id="{5E11B71C-EE1A-CCCA-593C-C5A24A404829}"/>
              </a:ext>
            </a:extLst>
          </p:cNvPr>
          <p:cNvSpPr txBox="1">
            <a:spLocks/>
          </p:cNvSpPr>
          <p:nvPr/>
        </p:nvSpPr>
        <p:spPr>
          <a:xfrm>
            <a:off x="1849984" y="3429000"/>
            <a:ext cx="3192059" cy="1012031"/>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solidFill>
                  <a:schemeClr val="tx1"/>
                </a:solidFill>
              </a:rPr>
              <a:t>Supporting advancing technologies </a:t>
            </a:r>
            <a:endParaRPr lang="en-US"/>
          </a:p>
        </p:txBody>
      </p:sp>
      <p:grpSp>
        <p:nvGrpSpPr>
          <p:cNvPr id="3" name="Group 2">
            <a:extLst>
              <a:ext uri="{FF2B5EF4-FFF2-40B4-BE49-F238E27FC236}">
                <a16:creationId xmlns:a16="http://schemas.microsoft.com/office/drawing/2014/main" id="{5B3413F6-09AE-8EA4-CB21-8F991835E872}"/>
              </a:ext>
            </a:extLst>
          </p:cNvPr>
          <p:cNvGrpSpPr/>
          <p:nvPr/>
        </p:nvGrpSpPr>
        <p:grpSpPr>
          <a:xfrm>
            <a:off x="5322855" y="1993259"/>
            <a:ext cx="1591819" cy="3548137"/>
            <a:chOff x="5377890" y="2352499"/>
            <a:chExt cx="1357263" cy="3025316"/>
          </a:xfrm>
        </p:grpSpPr>
        <p:grpSp>
          <p:nvGrpSpPr>
            <p:cNvPr id="14" name="Group 13">
              <a:extLst>
                <a:ext uri="{FF2B5EF4-FFF2-40B4-BE49-F238E27FC236}">
                  <a16:creationId xmlns:a16="http://schemas.microsoft.com/office/drawing/2014/main" id="{8896CCD1-2AB3-A031-B54F-3E5AD390FF4D}"/>
                </a:ext>
              </a:extLst>
            </p:cNvPr>
            <p:cNvGrpSpPr/>
            <p:nvPr/>
          </p:nvGrpSpPr>
          <p:grpSpPr>
            <a:xfrm>
              <a:off x="5377890" y="2352499"/>
              <a:ext cx="1357263" cy="3025316"/>
              <a:chOff x="3150250" y="1521429"/>
              <a:chExt cx="1809685" cy="3612421"/>
            </a:xfrm>
          </p:grpSpPr>
          <p:sp>
            <p:nvSpPr>
              <p:cNvPr id="15" name="Left Bracket 14">
                <a:extLst>
                  <a:ext uri="{FF2B5EF4-FFF2-40B4-BE49-F238E27FC236}">
                    <a16:creationId xmlns:a16="http://schemas.microsoft.com/office/drawing/2014/main" id="{C4805B8F-7EAB-A08B-1431-8C016AFE8F04}"/>
                  </a:ext>
                </a:extLst>
              </p:cNvPr>
              <p:cNvSpPr/>
              <p:nvPr/>
            </p:nvSpPr>
            <p:spPr bwMode="gray">
              <a:xfrm>
                <a:off x="3150250" y="1521429"/>
                <a:ext cx="283175" cy="3612421"/>
              </a:xfrm>
              <a:prstGeom prst="leftBracket">
                <a:avLst>
                  <a:gd name="adj" fmla="val 0"/>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ket 15">
                <a:extLst>
                  <a:ext uri="{FF2B5EF4-FFF2-40B4-BE49-F238E27FC236}">
                    <a16:creationId xmlns:a16="http://schemas.microsoft.com/office/drawing/2014/main" id="{6C5164B0-7E1E-D89A-557B-30970056FB10}"/>
                  </a:ext>
                </a:extLst>
              </p:cNvPr>
              <p:cNvSpPr/>
              <p:nvPr/>
            </p:nvSpPr>
            <p:spPr bwMode="gray">
              <a:xfrm flipH="1">
                <a:off x="4676760" y="1521429"/>
                <a:ext cx="283175" cy="3612421"/>
              </a:xfrm>
              <a:prstGeom prst="leftBracket">
                <a:avLst>
                  <a:gd name="adj" fmla="val 0"/>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5F14997-6D01-8883-75DB-4F7B882E2F36}"/>
                </a:ext>
              </a:extLst>
            </p:cNvPr>
            <p:cNvGrpSpPr/>
            <p:nvPr/>
          </p:nvGrpSpPr>
          <p:grpSpPr>
            <a:xfrm>
              <a:off x="5682469" y="4383124"/>
              <a:ext cx="706374" cy="709647"/>
              <a:chOff x="4160057" y="4383123"/>
              <a:chExt cx="706374" cy="709647"/>
            </a:xfrm>
          </p:grpSpPr>
          <p:sp>
            <p:nvSpPr>
              <p:cNvPr id="18" name="Oval 17">
                <a:extLst>
                  <a:ext uri="{FF2B5EF4-FFF2-40B4-BE49-F238E27FC236}">
                    <a16:creationId xmlns:a16="http://schemas.microsoft.com/office/drawing/2014/main" id="{72C6F064-1478-34CD-F839-9A73B38F160E}"/>
                  </a:ext>
                </a:extLst>
              </p:cNvPr>
              <p:cNvSpPr/>
              <p:nvPr/>
            </p:nvSpPr>
            <p:spPr bwMode="gray">
              <a:xfrm>
                <a:off x="4160057" y="4383123"/>
                <a:ext cx="706374" cy="70964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lIns="0" tIns="68580" rIns="0" bIns="0" rtlCol="0" anchor="ctr"/>
              <a:lstStyle/>
              <a:p>
                <a:pPr algn="ctr">
                  <a:lnSpc>
                    <a:spcPct val="85000"/>
                  </a:lnSpc>
                </a:pPr>
                <a:endParaRPr lang="en-US" sz="3300">
                  <a:solidFill>
                    <a:schemeClr val="bg1"/>
                  </a:solidFill>
                </a:endParaRPr>
              </a:p>
            </p:txBody>
          </p:sp>
          <p:pic>
            <p:nvPicPr>
              <p:cNvPr id="22" name="Graphic 21">
                <a:extLst>
                  <a:ext uri="{FF2B5EF4-FFF2-40B4-BE49-F238E27FC236}">
                    <a16:creationId xmlns:a16="http://schemas.microsoft.com/office/drawing/2014/main" id="{0B1D91BC-6060-9552-E391-04BA2B3FF9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5974" y="4562749"/>
                <a:ext cx="347472" cy="347472"/>
              </a:xfrm>
              <a:prstGeom prst="rect">
                <a:avLst/>
              </a:prstGeom>
            </p:spPr>
          </p:pic>
        </p:grpSp>
        <p:grpSp>
          <p:nvGrpSpPr>
            <p:cNvPr id="30" name="Group 29">
              <a:extLst>
                <a:ext uri="{FF2B5EF4-FFF2-40B4-BE49-F238E27FC236}">
                  <a16:creationId xmlns:a16="http://schemas.microsoft.com/office/drawing/2014/main" id="{0A5485B8-9E6A-E962-2CD3-8B62DDE1A625}"/>
                </a:ext>
              </a:extLst>
            </p:cNvPr>
            <p:cNvGrpSpPr/>
            <p:nvPr/>
          </p:nvGrpSpPr>
          <p:grpSpPr>
            <a:xfrm>
              <a:off x="5682469" y="2567960"/>
              <a:ext cx="706374" cy="709646"/>
              <a:chOff x="4160057" y="2567960"/>
              <a:chExt cx="706374" cy="709646"/>
            </a:xfrm>
          </p:grpSpPr>
          <p:sp>
            <p:nvSpPr>
              <p:cNvPr id="17" name="Oval 16">
                <a:extLst>
                  <a:ext uri="{FF2B5EF4-FFF2-40B4-BE49-F238E27FC236}">
                    <a16:creationId xmlns:a16="http://schemas.microsoft.com/office/drawing/2014/main" id="{F649B6E2-9124-77A8-88D5-613830E9E9BE}"/>
                  </a:ext>
                </a:extLst>
              </p:cNvPr>
              <p:cNvSpPr/>
              <p:nvPr/>
            </p:nvSpPr>
            <p:spPr bwMode="gray">
              <a:xfrm>
                <a:off x="4160057" y="2567960"/>
                <a:ext cx="706374" cy="709646"/>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lIns="0" tIns="68580" rIns="0" bIns="0" rtlCol="0" anchor="ctr"/>
              <a:lstStyle/>
              <a:p>
                <a:pPr algn="ctr">
                  <a:lnSpc>
                    <a:spcPct val="85000"/>
                  </a:lnSpc>
                </a:pPr>
                <a:endParaRPr lang="en-US" sz="3300">
                  <a:solidFill>
                    <a:schemeClr val="bg1"/>
                  </a:solidFill>
                </a:endParaRPr>
              </a:p>
            </p:txBody>
          </p:sp>
          <p:pic>
            <p:nvPicPr>
              <p:cNvPr id="25" name="Graphic 24">
                <a:extLst>
                  <a:ext uri="{FF2B5EF4-FFF2-40B4-BE49-F238E27FC236}">
                    <a16:creationId xmlns:a16="http://schemas.microsoft.com/office/drawing/2014/main" id="{39C33CE1-071E-0A8B-BA70-CB58278FE3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45974" y="2719914"/>
                <a:ext cx="347472" cy="347472"/>
              </a:xfrm>
              <a:prstGeom prst="rect">
                <a:avLst/>
              </a:prstGeom>
            </p:spPr>
          </p:pic>
        </p:grpSp>
        <p:grpSp>
          <p:nvGrpSpPr>
            <p:cNvPr id="32" name="Group 31">
              <a:extLst>
                <a:ext uri="{FF2B5EF4-FFF2-40B4-BE49-F238E27FC236}">
                  <a16:creationId xmlns:a16="http://schemas.microsoft.com/office/drawing/2014/main" id="{EAD9904E-354D-9ED0-192F-EB64CB34122C}"/>
                </a:ext>
              </a:extLst>
            </p:cNvPr>
            <p:cNvGrpSpPr/>
            <p:nvPr/>
          </p:nvGrpSpPr>
          <p:grpSpPr>
            <a:xfrm>
              <a:off x="5682469" y="3464111"/>
              <a:ext cx="706374" cy="709646"/>
              <a:chOff x="4160057" y="3464111"/>
              <a:chExt cx="706374" cy="709646"/>
            </a:xfrm>
          </p:grpSpPr>
          <p:sp>
            <p:nvSpPr>
              <p:cNvPr id="19" name="Oval 18">
                <a:extLst>
                  <a:ext uri="{FF2B5EF4-FFF2-40B4-BE49-F238E27FC236}">
                    <a16:creationId xmlns:a16="http://schemas.microsoft.com/office/drawing/2014/main" id="{268C87DE-785F-758C-D57F-C4CDF9AF6552}"/>
                  </a:ext>
                </a:extLst>
              </p:cNvPr>
              <p:cNvSpPr/>
              <p:nvPr/>
            </p:nvSpPr>
            <p:spPr bwMode="gray">
              <a:xfrm>
                <a:off x="4160057" y="3464111"/>
                <a:ext cx="706374" cy="709646"/>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lIns="0" tIns="68580" rIns="0" bIns="0" rtlCol="0" anchor="ctr"/>
              <a:lstStyle/>
              <a:p>
                <a:pPr algn="ctr">
                  <a:lnSpc>
                    <a:spcPct val="85000"/>
                  </a:lnSpc>
                </a:pPr>
                <a:endParaRPr lang="en-US" sz="3300">
                  <a:solidFill>
                    <a:schemeClr val="bg1"/>
                  </a:solidFill>
                </a:endParaRPr>
              </a:p>
            </p:txBody>
          </p:sp>
          <p:pic>
            <p:nvPicPr>
              <p:cNvPr id="29" name="Graphic 28">
                <a:extLst>
                  <a:ext uri="{FF2B5EF4-FFF2-40B4-BE49-F238E27FC236}">
                    <a16:creationId xmlns:a16="http://schemas.microsoft.com/office/drawing/2014/main" id="{C41BD4F5-6ABF-6CAA-C829-39918A4934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44574" y="3620631"/>
                <a:ext cx="350273" cy="350273"/>
              </a:xfrm>
              <a:prstGeom prst="rect">
                <a:avLst/>
              </a:prstGeom>
            </p:spPr>
          </p:pic>
        </p:grpSp>
      </p:grpSp>
    </p:spTree>
    <p:extLst>
      <p:ext uri="{BB962C8B-B14F-4D97-AF65-F5344CB8AC3E}">
        <p14:creationId xmlns:p14="http://schemas.microsoft.com/office/powerpoint/2010/main" val="48400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417-352D-DE70-4B94-4D4299F7C791}"/>
              </a:ext>
            </a:extLst>
          </p:cNvPr>
          <p:cNvSpPr>
            <a:spLocks noGrp="1"/>
          </p:cNvSpPr>
          <p:nvPr>
            <p:ph type="title"/>
          </p:nvPr>
        </p:nvSpPr>
        <p:spPr>
          <a:xfrm>
            <a:off x="1928186" y="2974975"/>
            <a:ext cx="8896978" cy="1012825"/>
          </a:xfrm>
        </p:spPr>
        <p:txBody>
          <a:bodyPr/>
          <a:lstStyle/>
          <a:p>
            <a:r>
              <a:rPr lang="en-US"/>
              <a:t>Cloud Integrations</a:t>
            </a:r>
          </a:p>
        </p:txBody>
      </p:sp>
      <p:sp>
        <p:nvSpPr>
          <p:cNvPr id="4" name="Footer Placeholder 3">
            <a:extLst>
              <a:ext uri="{FF2B5EF4-FFF2-40B4-BE49-F238E27FC236}">
                <a16:creationId xmlns:a16="http://schemas.microsoft.com/office/drawing/2014/main" id="{F8AD7306-D6B2-9671-F67A-B74AE89C34FB}"/>
              </a:ext>
            </a:extLst>
          </p:cNvPr>
          <p:cNvSpPr>
            <a:spLocks noGrp="1"/>
          </p:cNvSpPr>
          <p:nvPr>
            <p:ph type="ftr" sz="quarter" idx="11"/>
          </p:nvPr>
        </p:nvSpPr>
        <p:spPr>
          <a:xfrm>
            <a:off x="3112441" y="6114074"/>
            <a:ext cx="7016552" cy="365125"/>
          </a:xfrm>
        </p:spPr>
        <p:txBody>
          <a:bodyPr/>
          <a:lstStyle/>
          <a:p>
            <a:r>
              <a:rPr lang="en-US"/>
              <a:t>Copyright DICOM® 2019     www.dicomstandard.org     #DICOMConference2019     #DICOM     @The_DICOM_STD</a:t>
            </a:r>
          </a:p>
        </p:txBody>
      </p:sp>
      <p:sp>
        <p:nvSpPr>
          <p:cNvPr id="5" name="Slide Number Placeholder 4">
            <a:extLst>
              <a:ext uri="{FF2B5EF4-FFF2-40B4-BE49-F238E27FC236}">
                <a16:creationId xmlns:a16="http://schemas.microsoft.com/office/drawing/2014/main" id="{69CB238A-2553-095E-275A-1ABDD6CB2125}"/>
              </a:ext>
            </a:extLst>
          </p:cNvPr>
          <p:cNvSpPr>
            <a:spLocks noGrp="1"/>
          </p:cNvSpPr>
          <p:nvPr>
            <p:ph type="sldNum" sz="quarter" idx="4"/>
          </p:nvPr>
        </p:nvSpPr>
        <p:spPr>
          <a:xfrm>
            <a:off x="11411669" y="6114073"/>
            <a:ext cx="777155" cy="365125"/>
          </a:xfrm>
        </p:spPr>
        <p:txBody>
          <a:bodyPr/>
          <a:lstStyle/>
          <a:p>
            <a:fld id="{D57F1E4F-1CFF-5643-939E-217C01CDF565}" type="slidenum">
              <a:rPr lang="en-US" smtClean="0"/>
              <a:pPr/>
              <a:t>19</a:t>
            </a:fld>
            <a:endParaRPr lang="en-US"/>
          </a:p>
        </p:txBody>
      </p:sp>
      <p:grpSp>
        <p:nvGrpSpPr>
          <p:cNvPr id="3" name="Group 2">
            <a:extLst>
              <a:ext uri="{FF2B5EF4-FFF2-40B4-BE49-F238E27FC236}">
                <a16:creationId xmlns:a16="http://schemas.microsoft.com/office/drawing/2014/main" id="{5756EB8C-627B-D113-FBD5-BC25FD6226B4}"/>
              </a:ext>
            </a:extLst>
          </p:cNvPr>
          <p:cNvGrpSpPr/>
          <p:nvPr/>
        </p:nvGrpSpPr>
        <p:grpSpPr>
          <a:xfrm>
            <a:off x="962719" y="3080163"/>
            <a:ext cx="802448" cy="802448"/>
            <a:chOff x="4160057" y="2567960"/>
            <a:chExt cx="706374" cy="709646"/>
          </a:xfrm>
        </p:grpSpPr>
        <p:sp>
          <p:nvSpPr>
            <p:cNvPr id="7" name="Oval 6">
              <a:extLst>
                <a:ext uri="{FF2B5EF4-FFF2-40B4-BE49-F238E27FC236}">
                  <a16:creationId xmlns:a16="http://schemas.microsoft.com/office/drawing/2014/main" id="{0CC431AD-49A9-9B73-60A1-2B54B90CF0D5}"/>
                </a:ext>
              </a:extLst>
            </p:cNvPr>
            <p:cNvSpPr/>
            <p:nvPr/>
          </p:nvSpPr>
          <p:spPr bwMode="gray">
            <a:xfrm>
              <a:off x="4160057" y="2567960"/>
              <a:ext cx="706374" cy="709646"/>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lIns="0" tIns="68580" rIns="0" bIns="0" rtlCol="0" anchor="ctr"/>
            <a:lstStyle/>
            <a:p>
              <a:pPr algn="ctr">
                <a:lnSpc>
                  <a:spcPct val="85000"/>
                </a:lnSpc>
              </a:pPr>
              <a:endParaRPr lang="en-US" sz="3300">
                <a:solidFill>
                  <a:schemeClr val="bg1"/>
                </a:solidFill>
              </a:endParaRPr>
            </a:p>
          </p:txBody>
        </p:sp>
        <p:pic>
          <p:nvPicPr>
            <p:cNvPr id="8" name="Graphic 7">
              <a:extLst>
                <a:ext uri="{FF2B5EF4-FFF2-40B4-BE49-F238E27FC236}">
                  <a16:creationId xmlns:a16="http://schemas.microsoft.com/office/drawing/2014/main" id="{26FED7A0-6137-4D79-0A50-739D08D630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3558" y="2704837"/>
              <a:ext cx="408812" cy="408812"/>
            </a:xfrm>
            <a:prstGeom prst="rect">
              <a:avLst/>
            </a:prstGeom>
          </p:spPr>
        </p:pic>
      </p:grpSp>
    </p:spTree>
    <p:extLst>
      <p:ext uri="{BB962C8B-B14F-4D97-AF65-F5344CB8AC3E}">
        <p14:creationId xmlns:p14="http://schemas.microsoft.com/office/powerpoint/2010/main" val="97204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417-352D-DE70-4B94-4D4299F7C791}"/>
              </a:ext>
            </a:extLst>
          </p:cNvPr>
          <p:cNvSpPr>
            <a:spLocks noGrp="1"/>
          </p:cNvSpPr>
          <p:nvPr>
            <p:ph type="title"/>
          </p:nvPr>
        </p:nvSpPr>
        <p:spPr/>
        <p:txBody>
          <a:bodyPr/>
          <a:lstStyle/>
          <a:p>
            <a:r>
              <a:rPr lang="en-US"/>
              <a:t>Agenda </a:t>
            </a:r>
          </a:p>
        </p:txBody>
      </p:sp>
      <p:sp>
        <p:nvSpPr>
          <p:cNvPr id="3" name="Content Placeholder 2">
            <a:extLst>
              <a:ext uri="{FF2B5EF4-FFF2-40B4-BE49-F238E27FC236}">
                <a16:creationId xmlns:a16="http://schemas.microsoft.com/office/drawing/2014/main" id="{E99351D4-6089-C7D6-2ED5-4435CB186FF2}"/>
              </a:ext>
            </a:extLst>
          </p:cNvPr>
          <p:cNvSpPr>
            <a:spLocks noGrp="1"/>
          </p:cNvSpPr>
          <p:nvPr>
            <p:ph idx="1"/>
          </p:nvPr>
        </p:nvSpPr>
        <p:spPr>
          <a:xfrm>
            <a:off x="581041" y="2686350"/>
            <a:ext cx="10243841" cy="2455695"/>
          </a:xfrm>
        </p:spPr>
        <p:txBody>
          <a:bodyPr numCol="2" spcCol="228600">
            <a:normAutofit/>
          </a:bodyPr>
          <a:lstStyle/>
          <a:p>
            <a:pPr marL="342900" indent="-342900">
              <a:buAutoNum type="arabicPeriod"/>
            </a:pPr>
            <a:r>
              <a:rPr lang="en-US"/>
              <a:t>Mayo Clinic overview</a:t>
            </a:r>
          </a:p>
          <a:p>
            <a:pPr marL="342900" indent="-342900">
              <a:buAutoNum type="arabicPeriod"/>
            </a:pPr>
            <a:r>
              <a:rPr lang="en-US"/>
              <a:t>Baselining a vender neutral archive and enterprise imaging</a:t>
            </a:r>
          </a:p>
          <a:p>
            <a:pPr marL="342900" indent="-342900">
              <a:buAutoNum type="arabicPeriod"/>
            </a:pPr>
            <a:r>
              <a:rPr lang="en-US"/>
              <a:t>Practical considerations before </a:t>
            </a:r>
            <a:br>
              <a:rPr lang="en-US"/>
            </a:br>
            <a:r>
              <a:rPr lang="en-US"/>
              <a:t>implementing a VNA </a:t>
            </a:r>
            <a:br>
              <a:rPr lang="en-US"/>
            </a:br>
            <a:br>
              <a:rPr lang="en-US"/>
            </a:br>
            <a:endParaRPr lang="en-US"/>
          </a:p>
          <a:p>
            <a:pPr marL="342900" indent="-342900">
              <a:buAutoNum type="arabicPeriod"/>
            </a:pPr>
            <a:r>
              <a:rPr lang="en-US"/>
              <a:t>Emerging areas of enterprise imaging </a:t>
            </a:r>
          </a:p>
          <a:p>
            <a:pPr marL="342900" indent="-342900">
              <a:buAutoNum type="arabicPeriod"/>
            </a:pPr>
            <a:r>
              <a:rPr lang="en-US"/>
              <a:t>Cloud Integrations</a:t>
            </a:r>
          </a:p>
          <a:p>
            <a:pPr marL="342900" indent="-342900">
              <a:buAutoNum type="arabicPeriod"/>
            </a:pPr>
            <a:r>
              <a:rPr lang="en-US"/>
              <a:t>Digital Pathology</a:t>
            </a:r>
          </a:p>
          <a:p>
            <a:pPr marL="342900" indent="-342900">
              <a:buAutoNum type="arabicPeriod"/>
            </a:pPr>
            <a:r>
              <a:rPr lang="en-US"/>
              <a:t>Longitudinal Patient Record</a:t>
            </a:r>
          </a:p>
          <a:p>
            <a:pPr marL="342900" indent="-342900">
              <a:buAutoNum type="arabicPeriod"/>
            </a:pPr>
            <a:r>
              <a:rPr lang="en-US"/>
              <a:t>Conclusions </a:t>
            </a:r>
          </a:p>
        </p:txBody>
      </p:sp>
      <p:sp>
        <p:nvSpPr>
          <p:cNvPr id="4" name="Footer Placeholder 3">
            <a:extLst>
              <a:ext uri="{FF2B5EF4-FFF2-40B4-BE49-F238E27FC236}">
                <a16:creationId xmlns:a16="http://schemas.microsoft.com/office/drawing/2014/main" id="{F8AD7306-D6B2-9671-F67A-B74AE89C34FB}"/>
              </a:ext>
            </a:extLst>
          </p:cNvPr>
          <p:cNvSpPr>
            <a:spLocks noGrp="1"/>
          </p:cNvSpPr>
          <p:nvPr>
            <p:ph type="ftr" sz="quarter" idx="11"/>
          </p:nvPr>
        </p:nvSpPr>
        <p:spPr/>
        <p:txBody>
          <a:bodyPr/>
          <a:lstStyle/>
          <a:p>
            <a:r>
              <a:rPr lang="en-US"/>
              <a:t>Copyright DICOM® 2019     www.dicomstandard.org     #DICOMConference2019     #DICOM     @The_DICOM_STD</a:t>
            </a:r>
          </a:p>
        </p:txBody>
      </p:sp>
      <p:sp>
        <p:nvSpPr>
          <p:cNvPr id="5" name="Slide Number Placeholder 4">
            <a:extLst>
              <a:ext uri="{FF2B5EF4-FFF2-40B4-BE49-F238E27FC236}">
                <a16:creationId xmlns:a16="http://schemas.microsoft.com/office/drawing/2014/main" id="{69CB238A-2553-095E-275A-1ABDD6CB2125}"/>
              </a:ext>
            </a:extLst>
          </p:cNvPr>
          <p:cNvSpPr>
            <a:spLocks noGrp="1"/>
          </p:cNvSpPr>
          <p:nvPr>
            <p:ph type="sldNum" sz="quarter" idx="4"/>
          </p:nvPr>
        </p:nvSpPr>
        <p:spPr/>
        <p:txBody>
          <a:bodyPr/>
          <a:lstStyle/>
          <a:p>
            <a:fld id="{D57F1E4F-1CFF-5643-939E-217C01CDF565}" type="slidenum">
              <a:rPr lang="en-US" smtClean="0"/>
              <a:pPr/>
              <a:t>2</a:t>
            </a:fld>
            <a:endParaRPr lang="en-US"/>
          </a:p>
        </p:txBody>
      </p:sp>
    </p:spTree>
    <p:extLst>
      <p:ext uri="{BB962C8B-B14F-4D97-AF65-F5344CB8AC3E}">
        <p14:creationId xmlns:p14="http://schemas.microsoft.com/office/powerpoint/2010/main" val="2864444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C456C8-6385-D19E-B91A-F5A634DACF97}"/>
              </a:ext>
            </a:extLst>
          </p:cNvPr>
          <p:cNvSpPr>
            <a:spLocks noGrp="1"/>
          </p:cNvSpPr>
          <p:nvPr>
            <p:ph type="title"/>
          </p:nvPr>
        </p:nvSpPr>
        <p:spPr/>
        <p:txBody>
          <a:bodyPr anchor="ctr"/>
          <a:lstStyle/>
          <a:p>
            <a:r>
              <a:rPr lang="en-US"/>
              <a:t>Extending to a Hybrid Cloud Architecture</a:t>
            </a:r>
          </a:p>
        </p:txBody>
      </p:sp>
      <p:grpSp>
        <p:nvGrpSpPr>
          <p:cNvPr id="4" name="Group 3">
            <a:extLst>
              <a:ext uri="{FF2B5EF4-FFF2-40B4-BE49-F238E27FC236}">
                <a16:creationId xmlns:a16="http://schemas.microsoft.com/office/drawing/2014/main" id="{21BC36D6-63CE-B140-D992-16B82725079F}"/>
              </a:ext>
            </a:extLst>
          </p:cNvPr>
          <p:cNvGrpSpPr/>
          <p:nvPr/>
        </p:nvGrpSpPr>
        <p:grpSpPr>
          <a:xfrm>
            <a:off x="784015" y="1392601"/>
            <a:ext cx="10378798" cy="4761823"/>
            <a:chOff x="1791833" y="2169270"/>
            <a:chExt cx="8685982" cy="3985154"/>
          </a:xfrm>
        </p:grpSpPr>
        <p:sp>
          <p:nvSpPr>
            <p:cNvPr id="76" name="Rectangle: Rounded Corners 75">
              <a:extLst>
                <a:ext uri="{FF2B5EF4-FFF2-40B4-BE49-F238E27FC236}">
                  <a16:creationId xmlns:a16="http://schemas.microsoft.com/office/drawing/2014/main" id="{81708715-580B-3BDE-338D-18B2E249C607}"/>
                </a:ext>
              </a:extLst>
            </p:cNvPr>
            <p:cNvSpPr/>
            <p:nvPr/>
          </p:nvSpPr>
          <p:spPr>
            <a:xfrm>
              <a:off x="1791833" y="4082878"/>
              <a:ext cx="6474690" cy="467144"/>
            </a:xfrm>
            <a:prstGeom prst="roundRect">
              <a:avLst>
                <a:gd name="adj" fmla="val 50000"/>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Vendor Neutral Archive</a:t>
              </a:r>
            </a:p>
          </p:txBody>
        </p:sp>
        <p:sp>
          <p:nvSpPr>
            <p:cNvPr id="77" name="Rectangle: Rounded Corners 76">
              <a:extLst>
                <a:ext uri="{FF2B5EF4-FFF2-40B4-BE49-F238E27FC236}">
                  <a16:creationId xmlns:a16="http://schemas.microsoft.com/office/drawing/2014/main" id="{2349E409-FBB2-3697-4F0E-09D662C82609}"/>
                </a:ext>
              </a:extLst>
            </p:cNvPr>
            <p:cNvSpPr/>
            <p:nvPr/>
          </p:nvSpPr>
          <p:spPr>
            <a:xfrm>
              <a:off x="1809768"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Radiology</a:t>
              </a:r>
              <a:br>
                <a:rPr lang="en-US" sz="1400">
                  <a:solidFill>
                    <a:schemeClr val="bg1"/>
                  </a:solidFill>
                </a:rPr>
              </a:br>
              <a:r>
                <a:rPr lang="en-US" sz="1400">
                  <a:solidFill>
                    <a:schemeClr val="bg1"/>
                  </a:solidFill>
                </a:rPr>
                <a:t>PACS</a:t>
              </a:r>
            </a:p>
          </p:txBody>
        </p:sp>
        <p:sp>
          <p:nvSpPr>
            <p:cNvPr id="78" name="Rectangle: Rounded Corners 77">
              <a:extLst>
                <a:ext uri="{FF2B5EF4-FFF2-40B4-BE49-F238E27FC236}">
                  <a16:creationId xmlns:a16="http://schemas.microsoft.com/office/drawing/2014/main" id="{EEB0CFA1-BCC8-200C-2153-8DEA5D7776F3}"/>
                </a:ext>
              </a:extLst>
            </p:cNvPr>
            <p:cNvSpPr/>
            <p:nvPr/>
          </p:nvSpPr>
          <p:spPr>
            <a:xfrm>
              <a:off x="2893096"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Cardiology</a:t>
              </a:r>
              <a:br>
                <a:rPr lang="en-US" sz="1400">
                  <a:solidFill>
                    <a:schemeClr val="bg1"/>
                  </a:solidFill>
                </a:rPr>
              </a:br>
              <a:r>
                <a:rPr lang="en-US" sz="1400">
                  <a:solidFill>
                    <a:schemeClr val="bg1"/>
                  </a:solidFill>
                </a:rPr>
                <a:t>PACS</a:t>
              </a:r>
            </a:p>
          </p:txBody>
        </p:sp>
        <p:sp>
          <p:nvSpPr>
            <p:cNvPr id="79" name="Rectangle: Rounded Corners 78">
              <a:extLst>
                <a:ext uri="{FF2B5EF4-FFF2-40B4-BE49-F238E27FC236}">
                  <a16:creationId xmlns:a16="http://schemas.microsoft.com/office/drawing/2014/main" id="{E893046B-77D9-F284-0FB3-868F9DFACDA0}"/>
                </a:ext>
              </a:extLst>
            </p:cNvPr>
            <p:cNvSpPr/>
            <p:nvPr/>
          </p:nvSpPr>
          <p:spPr>
            <a:xfrm>
              <a:off x="3975797"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Other </a:t>
              </a:r>
              <a:br>
                <a:rPr lang="en-US" sz="1400">
                  <a:solidFill>
                    <a:schemeClr val="bg1"/>
                  </a:solidFill>
                </a:rPr>
              </a:br>
              <a:r>
                <a:rPr lang="en-US" sz="1400">
                  <a:solidFill>
                    <a:schemeClr val="bg1"/>
                  </a:solidFill>
                </a:rPr>
                <a:t>Dep’t PACS</a:t>
              </a:r>
            </a:p>
          </p:txBody>
        </p:sp>
        <p:sp>
          <p:nvSpPr>
            <p:cNvPr id="80" name="Rectangle: Rounded Corners 79">
              <a:extLst>
                <a:ext uri="{FF2B5EF4-FFF2-40B4-BE49-F238E27FC236}">
                  <a16:creationId xmlns:a16="http://schemas.microsoft.com/office/drawing/2014/main" id="{39230AC7-E2E8-77A6-84DE-22360B84698F}"/>
                </a:ext>
              </a:extLst>
            </p:cNvPr>
            <p:cNvSpPr/>
            <p:nvPr/>
          </p:nvSpPr>
          <p:spPr>
            <a:xfrm>
              <a:off x="5780085"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Procedural</a:t>
              </a:r>
              <a:br>
                <a:rPr lang="en-US" sz="1400">
                  <a:solidFill>
                    <a:schemeClr val="bg1"/>
                  </a:solidFill>
                </a:rPr>
              </a:br>
              <a:r>
                <a:rPr lang="en-US" sz="1400">
                  <a:solidFill>
                    <a:schemeClr val="bg1"/>
                  </a:solidFill>
                </a:rPr>
                <a:t>Photos/Video</a:t>
              </a:r>
            </a:p>
          </p:txBody>
        </p:sp>
        <p:sp>
          <p:nvSpPr>
            <p:cNvPr id="81" name="Rectangle: Rounded Corners 80">
              <a:extLst>
                <a:ext uri="{FF2B5EF4-FFF2-40B4-BE49-F238E27FC236}">
                  <a16:creationId xmlns:a16="http://schemas.microsoft.com/office/drawing/2014/main" id="{FA0D67DE-F064-94E8-80F6-325B68418EA2}"/>
                </a:ext>
              </a:extLst>
            </p:cNvPr>
            <p:cNvSpPr/>
            <p:nvPr/>
          </p:nvSpPr>
          <p:spPr>
            <a:xfrm>
              <a:off x="7084306" y="5151479"/>
              <a:ext cx="1033272"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Medical</a:t>
              </a:r>
              <a:br>
                <a:rPr lang="en-US" sz="1400">
                  <a:solidFill>
                    <a:schemeClr val="bg1"/>
                  </a:solidFill>
                </a:rPr>
              </a:br>
              <a:r>
                <a:rPr lang="en-US" sz="1400">
                  <a:solidFill>
                    <a:schemeClr val="bg1"/>
                  </a:solidFill>
                </a:rPr>
                <a:t>Photos</a:t>
              </a:r>
            </a:p>
          </p:txBody>
        </p:sp>
        <p:sp>
          <p:nvSpPr>
            <p:cNvPr id="82" name="Rectangle: Rounded Corners 81">
              <a:extLst>
                <a:ext uri="{FF2B5EF4-FFF2-40B4-BE49-F238E27FC236}">
                  <a16:creationId xmlns:a16="http://schemas.microsoft.com/office/drawing/2014/main" id="{2152B838-941C-DF44-9FC8-88E3D4D36943}"/>
                </a:ext>
              </a:extLst>
            </p:cNvPr>
            <p:cNvSpPr/>
            <p:nvPr/>
          </p:nvSpPr>
          <p:spPr>
            <a:xfrm>
              <a:off x="6505774" y="5886234"/>
              <a:ext cx="852874" cy="26819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etc.</a:t>
              </a:r>
            </a:p>
          </p:txBody>
        </p:sp>
        <p:cxnSp>
          <p:nvCxnSpPr>
            <p:cNvPr id="83" name="Straight Connector 82">
              <a:extLst>
                <a:ext uri="{FF2B5EF4-FFF2-40B4-BE49-F238E27FC236}">
                  <a16:creationId xmlns:a16="http://schemas.microsoft.com/office/drawing/2014/main" id="{5AF09D97-EAB3-45A6-8E57-F73079650328}"/>
                </a:ext>
              </a:extLst>
            </p:cNvPr>
            <p:cNvCxnSpPr>
              <a:cxnSpLocks/>
            </p:cNvCxnSpPr>
            <p:nvPr/>
          </p:nvCxnSpPr>
          <p:spPr>
            <a:xfrm flipH="1" flipV="1">
              <a:off x="2326407" y="4553606"/>
              <a:ext cx="1"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C0F6E4E-3C8C-96E9-D30F-6DB549B64812}"/>
                </a:ext>
              </a:extLst>
            </p:cNvPr>
            <p:cNvCxnSpPr>
              <a:cxnSpLocks/>
            </p:cNvCxnSpPr>
            <p:nvPr/>
          </p:nvCxnSpPr>
          <p:spPr>
            <a:xfrm flipH="1" flipV="1">
              <a:off x="3409106" y="4553606"/>
              <a:ext cx="1252"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8844480-7AD4-09AC-B20B-F537E9CC8E50}"/>
                </a:ext>
              </a:extLst>
            </p:cNvPr>
            <p:cNvCxnSpPr>
              <a:cxnSpLocks/>
            </p:cNvCxnSpPr>
            <p:nvPr/>
          </p:nvCxnSpPr>
          <p:spPr>
            <a:xfrm flipV="1">
              <a:off x="4492433" y="4553606"/>
              <a:ext cx="0" cy="60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CA78D96-EB0A-7174-A4DD-70F2FB481473}"/>
                </a:ext>
              </a:extLst>
            </p:cNvPr>
            <p:cNvCxnSpPr>
              <a:cxnSpLocks/>
            </p:cNvCxnSpPr>
            <p:nvPr/>
          </p:nvCxnSpPr>
          <p:spPr>
            <a:xfrm flipV="1">
              <a:off x="6330881" y="4553605"/>
              <a:ext cx="0" cy="60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4536AE2-C612-0637-B0FD-16FD8589DDB5}"/>
                </a:ext>
              </a:extLst>
            </p:cNvPr>
            <p:cNvCxnSpPr>
              <a:cxnSpLocks/>
              <a:stCxn id="81" idx="0"/>
            </p:cNvCxnSpPr>
            <p:nvPr/>
          </p:nvCxnSpPr>
          <p:spPr>
            <a:xfrm flipV="1">
              <a:off x="7600942" y="4550025"/>
              <a:ext cx="0" cy="60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01419C1-222D-50FE-1977-EAD750693E26}"/>
                </a:ext>
              </a:extLst>
            </p:cNvPr>
            <p:cNvCxnSpPr>
              <a:cxnSpLocks/>
              <a:stCxn id="82" idx="0"/>
            </p:cNvCxnSpPr>
            <p:nvPr/>
          </p:nvCxnSpPr>
          <p:spPr>
            <a:xfrm flipV="1">
              <a:off x="6932211" y="4563082"/>
              <a:ext cx="0" cy="1323152"/>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85E6481-2F52-FE11-A538-8E84D7EC3769}"/>
                </a:ext>
              </a:extLst>
            </p:cNvPr>
            <p:cNvSpPr txBox="1"/>
            <p:nvPr/>
          </p:nvSpPr>
          <p:spPr>
            <a:xfrm>
              <a:off x="4029487" y="2808340"/>
              <a:ext cx="886763" cy="406972"/>
            </a:xfrm>
            <a:prstGeom prst="rect">
              <a:avLst/>
            </a:prstGeom>
            <a:noFill/>
          </p:spPr>
          <p:txBody>
            <a:bodyPr wrap="none" rtlCol="0">
              <a:spAutoFit/>
            </a:bodyPr>
            <a:lstStyle/>
            <a:p>
              <a:pPr algn="ctr">
                <a:lnSpc>
                  <a:spcPct val="80000"/>
                </a:lnSpc>
              </a:pPr>
              <a:r>
                <a:rPr lang="en-US" sz="1600">
                  <a:solidFill>
                    <a:schemeClr val="accent4">
                      <a:lumMod val="50000"/>
                    </a:schemeClr>
                  </a:solidFill>
                </a:rPr>
                <a:t>Post</a:t>
              </a:r>
            </a:p>
            <a:p>
              <a:pPr algn="ctr">
                <a:lnSpc>
                  <a:spcPct val="80000"/>
                </a:lnSpc>
              </a:pPr>
              <a:r>
                <a:rPr lang="en-US" sz="1600">
                  <a:solidFill>
                    <a:schemeClr val="accent4">
                      <a:lumMod val="50000"/>
                    </a:schemeClr>
                  </a:solidFill>
                </a:rPr>
                <a:t>Processing</a:t>
              </a:r>
            </a:p>
          </p:txBody>
        </p:sp>
        <p:cxnSp>
          <p:nvCxnSpPr>
            <p:cNvPr id="90" name="Straight Connector 89">
              <a:extLst>
                <a:ext uri="{FF2B5EF4-FFF2-40B4-BE49-F238E27FC236}">
                  <a16:creationId xmlns:a16="http://schemas.microsoft.com/office/drawing/2014/main" id="{91A2AF53-FA11-8A1A-4DD9-71D50BA7FB71}"/>
                </a:ext>
              </a:extLst>
            </p:cNvPr>
            <p:cNvCxnSpPr>
              <a:cxnSpLocks/>
            </p:cNvCxnSpPr>
            <p:nvPr/>
          </p:nvCxnSpPr>
          <p:spPr>
            <a:xfrm>
              <a:off x="2315468" y="3211472"/>
              <a:ext cx="2508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A4F66E3-2EDD-6106-C164-989C216D9AA8}"/>
                </a:ext>
              </a:extLst>
            </p:cNvPr>
            <p:cNvCxnSpPr/>
            <p:nvPr/>
          </p:nvCxnSpPr>
          <p:spPr>
            <a:xfrm flipV="1">
              <a:off x="3409106" y="3211472"/>
              <a:ext cx="0" cy="858346"/>
            </a:xfrm>
            <a:prstGeom prst="line">
              <a:avLst/>
            </a:prstGeom>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F67B2298-8430-2FC6-2B75-7D15F7BE122E}"/>
                </a:ext>
              </a:extLst>
            </p:cNvPr>
            <p:cNvSpPr/>
            <p:nvPr/>
          </p:nvSpPr>
          <p:spPr>
            <a:xfrm>
              <a:off x="5587981" y="2742688"/>
              <a:ext cx="2663623" cy="453375"/>
            </a:xfrm>
            <a:prstGeom prst="roundRect">
              <a:avLst>
                <a:gd name="adj" fmla="val 50000"/>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4">
                      <a:lumMod val="50000"/>
                    </a:schemeClr>
                  </a:solidFill>
                </a:rPr>
                <a:t>Electronic Health Record</a:t>
              </a:r>
            </a:p>
          </p:txBody>
        </p:sp>
        <p:cxnSp>
          <p:nvCxnSpPr>
            <p:cNvPr id="93" name="Straight Connector 92">
              <a:extLst>
                <a:ext uri="{FF2B5EF4-FFF2-40B4-BE49-F238E27FC236}">
                  <a16:creationId xmlns:a16="http://schemas.microsoft.com/office/drawing/2014/main" id="{5AED107F-9552-00B3-3174-260A92C1FEB9}"/>
                </a:ext>
              </a:extLst>
            </p:cNvPr>
            <p:cNvCxnSpPr/>
            <p:nvPr/>
          </p:nvCxnSpPr>
          <p:spPr>
            <a:xfrm flipV="1">
              <a:off x="6918298" y="3211472"/>
              <a:ext cx="0" cy="858346"/>
            </a:xfrm>
            <a:prstGeom prst="line">
              <a:avLst/>
            </a:prstGeom>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2C90191C-051E-BD09-7922-DAF2BEF4D22B}"/>
                </a:ext>
              </a:extLst>
            </p:cNvPr>
            <p:cNvGrpSpPr/>
            <p:nvPr/>
          </p:nvGrpSpPr>
          <p:grpSpPr>
            <a:xfrm>
              <a:off x="8935253" y="3536460"/>
              <a:ext cx="1542562" cy="1542562"/>
              <a:chOff x="8107017" y="4867285"/>
              <a:chExt cx="606272" cy="606272"/>
            </a:xfrm>
          </p:grpSpPr>
          <p:sp>
            <p:nvSpPr>
              <p:cNvPr id="98" name="Oval 97">
                <a:extLst>
                  <a:ext uri="{FF2B5EF4-FFF2-40B4-BE49-F238E27FC236}">
                    <a16:creationId xmlns:a16="http://schemas.microsoft.com/office/drawing/2014/main" id="{66F0B396-9A1C-C98C-FF10-CA50BBE0B7CB}"/>
                  </a:ext>
                </a:extLst>
              </p:cNvPr>
              <p:cNvSpPr/>
              <p:nvPr/>
            </p:nvSpPr>
            <p:spPr>
              <a:xfrm>
                <a:off x="8107017" y="4867285"/>
                <a:ext cx="606272" cy="606272"/>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9" name="Graphic 98">
                <a:extLst>
                  <a:ext uri="{FF2B5EF4-FFF2-40B4-BE49-F238E27FC236}">
                    <a16:creationId xmlns:a16="http://schemas.microsoft.com/office/drawing/2014/main" id="{525825C9-3528-9B53-D9C3-305838FC3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8230" y="4955698"/>
                <a:ext cx="365760" cy="365760"/>
              </a:xfrm>
              <a:prstGeom prst="rect">
                <a:avLst/>
              </a:prstGeom>
            </p:spPr>
          </p:pic>
        </p:grpSp>
        <p:sp>
          <p:nvSpPr>
            <p:cNvPr id="103" name="TextBox 102">
              <a:extLst>
                <a:ext uri="{FF2B5EF4-FFF2-40B4-BE49-F238E27FC236}">
                  <a16:creationId xmlns:a16="http://schemas.microsoft.com/office/drawing/2014/main" id="{15A8BA8B-E6CB-0320-9111-01D335EF89EA}"/>
                </a:ext>
              </a:extLst>
            </p:cNvPr>
            <p:cNvSpPr txBox="1"/>
            <p:nvPr/>
          </p:nvSpPr>
          <p:spPr>
            <a:xfrm>
              <a:off x="2361439" y="2808340"/>
              <a:ext cx="311508" cy="242123"/>
            </a:xfrm>
            <a:prstGeom prst="rect">
              <a:avLst/>
            </a:prstGeom>
            <a:noFill/>
          </p:spPr>
          <p:txBody>
            <a:bodyPr wrap="none" rtlCol="0">
              <a:spAutoFit/>
            </a:bodyPr>
            <a:lstStyle/>
            <a:p>
              <a:pPr>
                <a:lnSpc>
                  <a:spcPct val="80000"/>
                </a:lnSpc>
              </a:pPr>
              <a:r>
                <a:rPr lang="en-US" sz="1600">
                  <a:solidFill>
                    <a:schemeClr val="accent4">
                      <a:lumMod val="50000"/>
                    </a:schemeClr>
                  </a:solidFill>
                </a:rPr>
                <a:t>AI</a:t>
              </a:r>
            </a:p>
          </p:txBody>
        </p:sp>
        <p:sp>
          <p:nvSpPr>
            <p:cNvPr id="104" name="TextBox 103">
              <a:extLst>
                <a:ext uri="{FF2B5EF4-FFF2-40B4-BE49-F238E27FC236}">
                  <a16:creationId xmlns:a16="http://schemas.microsoft.com/office/drawing/2014/main" id="{98B21D8F-4B46-01B0-641F-B4609FAA8627}"/>
                </a:ext>
              </a:extLst>
            </p:cNvPr>
            <p:cNvSpPr txBox="1"/>
            <p:nvPr/>
          </p:nvSpPr>
          <p:spPr>
            <a:xfrm>
              <a:off x="3129567" y="2808340"/>
              <a:ext cx="786147" cy="242123"/>
            </a:xfrm>
            <a:prstGeom prst="rect">
              <a:avLst/>
            </a:prstGeom>
            <a:noFill/>
          </p:spPr>
          <p:txBody>
            <a:bodyPr wrap="none" rtlCol="0">
              <a:spAutoFit/>
            </a:bodyPr>
            <a:lstStyle/>
            <a:p>
              <a:pPr>
                <a:lnSpc>
                  <a:spcPct val="80000"/>
                </a:lnSpc>
              </a:pPr>
              <a:r>
                <a:rPr lang="en-US" sz="1600">
                  <a:solidFill>
                    <a:schemeClr val="accent4">
                      <a:lumMod val="50000"/>
                    </a:schemeClr>
                  </a:solidFill>
                </a:rPr>
                <a:t>Research</a:t>
              </a:r>
            </a:p>
          </p:txBody>
        </p:sp>
        <p:sp>
          <p:nvSpPr>
            <p:cNvPr id="106" name="Oval 105">
              <a:extLst>
                <a:ext uri="{FF2B5EF4-FFF2-40B4-BE49-F238E27FC236}">
                  <a16:creationId xmlns:a16="http://schemas.microsoft.com/office/drawing/2014/main" id="{ED6F7C42-3FF7-B713-6DFA-21C9B47EC19D}"/>
                </a:ext>
              </a:extLst>
            </p:cNvPr>
            <p:cNvSpPr/>
            <p:nvPr/>
          </p:nvSpPr>
          <p:spPr>
            <a:xfrm>
              <a:off x="4146583" y="2169270"/>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7" name="Graphic 106">
              <a:extLst>
                <a:ext uri="{FF2B5EF4-FFF2-40B4-BE49-F238E27FC236}">
                  <a16:creationId xmlns:a16="http://schemas.microsoft.com/office/drawing/2014/main" id="{C5040521-7476-61DD-FA42-8B83A5BF3B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4991" y="2268490"/>
              <a:ext cx="368109" cy="368109"/>
            </a:xfrm>
            <a:prstGeom prst="rect">
              <a:avLst/>
            </a:prstGeom>
          </p:spPr>
        </p:pic>
        <p:sp>
          <p:nvSpPr>
            <p:cNvPr id="109" name="Oval 108">
              <a:extLst>
                <a:ext uri="{FF2B5EF4-FFF2-40B4-BE49-F238E27FC236}">
                  <a16:creationId xmlns:a16="http://schemas.microsoft.com/office/drawing/2014/main" id="{CD05D714-FEBD-8A07-1FCD-F6C2FF8B0F08}"/>
                </a:ext>
              </a:extLst>
            </p:cNvPr>
            <p:cNvSpPr/>
            <p:nvPr/>
          </p:nvSpPr>
          <p:spPr>
            <a:xfrm>
              <a:off x="3202175" y="2169270"/>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0" name="Graphic 109">
              <a:extLst>
                <a:ext uri="{FF2B5EF4-FFF2-40B4-BE49-F238E27FC236}">
                  <a16:creationId xmlns:a16="http://schemas.microsoft.com/office/drawing/2014/main" id="{88CA5165-611C-15F2-BF5E-0BEAC662A3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20581" y="2263715"/>
              <a:ext cx="368108" cy="368108"/>
            </a:xfrm>
            <a:prstGeom prst="rect">
              <a:avLst/>
            </a:prstGeom>
          </p:spPr>
        </p:pic>
        <p:sp>
          <p:nvSpPr>
            <p:cNvPr id="112" name="Oval 111">
              <a:extLst>
                <a:ext uri="{FF2B5EF4-FFF2-40B4-BE49-F238E27FC236}">
                  <a16:creationId xmlns:a16="http://schemas.microsoft.com/office/drawing/2014/main" id="{D8AA5CFC-B1DE-71B6-5C5D-CC78DB0979F4}"/>
                </a:ext>
              </a:extLst>
            </p:cNvPr>
            <p:cNvSpPr/>
            <p:nvPr/>
          </p:nvSpPr>
          <p:spPr>
            <a:xfrm>
              <a:off x="2257766" y="2169270"/>
              <a:ext cx="606272" cy="606272"/>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3" name="Graphic 112">
              <a:extLst>
                <a:ext uri="{FF2B5EF4-FFF2-40B4-BE49-F238E27FC236}">
                  <a16:creationId xmlns:a16="http://schemas.microsoft.com/office/drawing/2014/main" id="{FDE457CA-F56C-35BB-E559-8BCF2DE926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96167" y="2258854"/>
              <a:ext cx="368109" cy="368109"/>
            </a:xfrm>
            <a:prstGeom prst="rect">
              <a:avLst/>
            </a:prstGeom>
          </p:spPr>
        </p:pic>
        <p:cxnSp>
          <p:nvCxnSpPr>
            <p:cNvPr id="3" name="Straight Connector 2">
              <a:extLst>
                <a:ext uri="{FF2B5EF4-FFF2-40B4-BE49-F238E27FC236}">
                  <a16:creationId xmlns:a16="http://schemas.microsoft.com/office/drawing/2014/main" id="{67314B60-ADE4-3F3E-D22C-18390A55A14C}"/>
                </a:ext>
              </a:extLst>
            </p:cNvPr>
            <p:cNvCxnSpPr>
              <a:cxnSpLocks/>
              <a:stCxn id="76" idx="3"/>
            </p:cNvCxnSpPr>
            <p:nvPr/>
          </p:nvCxnSpPr>
          <p:spPr>
            <a:xfrm flipV="1">
              <a:off x="8266523" y="4307744"/>
              <a:ext cx="668730" cy="8709"/>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Footer Placeholder 5">
            <a:extLst>
              <a:ext uri="{FF2B5EF4-FFF2-40B4-BE49-F238E27FC236}">
                <a16:creationId xmlns:a16="http://schemas.microsoft.com/office/drawing/2014/main" id="{515BBE02-65B6-3ADB-3310-18BF6ADF5640}"/>
              </a:ext>
            </a:extLst>
          </p:cNvPr>
          <p:cNvSpPr>
            <a:spLocks noGrp="1"/>
          </p:cNvSpPr>
          <p:nvPr>
            <p:ph type="ftr" sz="quarter" idx="11"/>
          </p:nvPr>
        </p:nvSpPr>
        <p:spPr/>
        <p:txBody>
          <a:bodyPr/>
          <a:lstStyle/>
          <a:p>
            <a:r>
              <a:rPr lang="en-US"/>
              <a:t>Copyright DICOM® 2019     www.dicomstandard.org     #DICOMConference2019     #DICOM     </a:t>
            </a:r>
            <a:r>
              <a:rPr lang="en-US">
                <a:hlinkClick r:id="rId11">
                  <a:extLst>
                    <a:ext uri="{A12FA001-AC4F-418D-AE19-62706E023703}">
                      <ahyp:hlinkClr xmlns:ahyp="http://schemas.microsoft.com/office/drawing/2018/hyperlinkcolor" val="tx"/>
                    </a:ext>
                  </a:extLst>
                </a:hlinkClick>
              </a:rPr>
              <a:t>@The_DICOM_STD</a:t>
            </a:r>
            <a:endParaRPr lang="en-US"/>
          </a:p>
        </p:txBody>
      </p:sp>
      <p:sp>
        <p:nvSpPr>
          <p:cNvPr id="8" name="Slide Number Placeholder 7">
            <a:extLst>
              <a:ext uri="{FF2B5EF4-FFF2-40B4-BE49-F238E27FC236}">
                <a16:creationId xmlns:a16="http://schemas.microsoft.com/office/drawing/2014/main" id="{B0D0ABA0-5F3A-5D09-0761-D38EB5CB5FA5}"/>
              </a:ext>
            </a:extLst>
          </p:cNvPr>
          <p:cNvSpPr>
            <a:spLocks noGrp="1"/>
          </p:cNvSpPr>
          <p:nvPr>
            <p:ph type="sldNum" sz="quarter" idx="4"/>
          </p:nvPr>
        </p:nvSpPr>
        <p:spPr/>
        <p:txBody>
          <a:bodyPr/>
          <a:lstStyle/>
          <a:p>
            <a:fld id="{D57F1E4F-1CFF-5643-939E-217C01CDF565}" type="slidenum">
              <a:rPr lang="en-US" smtClean="0"/>
              <a:pPr/>
              <a:t>20</a:t>
            </a:fld>
            <a:endParaRPr lang="en-US"/>
          </a:p>
        </p:txBody>
      </p:sp>
    </p:spTree>
    <p:extLst>
      <p:ext uri="{BB962C8B-B14F-4D97-AF65-F5344CB8AC3E}">
        <p14:creationId xmlns:p14="http://schemas.microsoft.com/office/powerpoint/2010/main" val="1624227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C456C8-6385-D19E-B91A-F5A634DACF97}"/>
              </a:ext>
            </a:extLst>
          </p:cNvPr>
          <p:cNvSpPr>
            <a:spLocks noGrp="1"/>
          </p:cNvSpPr>
          <p:nvPr>
            <p:ph type="title"/>
          </p:nvPr>
        </p:nvSpPr>
        <p:spPr/>
        <p:txBody>
          <a:bodyPr anchor="ctr"/>
          <a:lstStyle/>
          <a:p>
            <a:r>
              <a:rPr lang="en-US"/>
              <a:t>Extending to a Hybrid Cloud Architecture</a:t>
            </a:r>
          </a:p>
        </p:txBody>
      </p:sp>
      <p:sp>
        <p:nvSpPr>
          <p:cNvPr id="76" name="Rectangle: Rounded Corners 75">
            <a:extLst>
              <a:ext uri="{FF2B5EF4-FFF2-40B4-BE49-F238E27FC236}">
                <a16:creationId xmlns:a16="http://schemas.microsoft.com/office/drawing/2014/main" id="{81708715-580B-3BDE-338D-18B2E249C607}"/>
              </a:ext>
            </a:extLst>
          </p:cNvPr>
          <p:cNvSpPr/>
          <p:nvPr/>
        </p:nvSpPr>
        <p:spPr>
          <a:xfrm>
            <a:off x="784015" y="3679153"/>
            <a:ext cx="5310396" cy="558186"/>
          </a:xfrm>
          <a:prstGeom prst="roundRect">
            <a:avLst>
              <a:gd name="adj" fmla="val 50000"/>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Vendor Neutral Archive</a:t>
            </a:r>
          </a:p>
        </p:txBody>
      </p:sp>
      <p:sp>
        <p:nvSpPr>
          <p:cNvPr id="77" name="Rectangle: Rounded Corners 76">
            <a:extLst>
              <a:ext uri="{FF2B5EF4-FFF2-40B4-BE49-F238E27FC236}">
                <a16:creationId xmlns:a16="http://schemas.microsoft.com/office/drawing/2014/main" id="{2349E409-FBB2-3697-4F0E-09D662C82609}"/>
              </a:ext>
            </a:extLst>
          </p:cNvPr>
          <p:cNvSpPr/>
          <p:nvPr/>
        </p:nvSpPr>
        <p:spPr>
          <a:xfrm>
            <a:off x="805445" y="4956014"/>
            <a:ext cx="1234647" cy="546304"/>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PACS</a:t>
            </a:r>
          </a:p>
        </p:txBody>
      </p:sp>
      <p:sp>
        <p:nvSpPr>
          <p:cNvPr id="80" name="Rectangle: Rounded Corners 79">
            <a:extLst>
              <a:ext uri="{FF2B5EF4-FFF2-40B4-BE49-F238E27FC236}">
                <a16:creationId xmlns:a16="http://schemas.microsoft.com/office/drawing/2014/main" id="{39230AC7-E2E8-77A6-84DE-22360B84698F}"/>
              </a:ext>
            </a:extLst>
          </p:cNvPr>
          <p:cNvSpPr/>
          <p:nvPr/>
        </p:nvSpPr>
        <p:spPr>
          <a:xfrm>
            <a:off x="2341742" y="4956014"/>
            <a:ext cx="1234647" cy="546304"/>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Procedural</a:t>
            </a:r>
            <a:br>
              <a:rPr lang="en-US" sz="1400">
                <a:solidFill>
                  <a:schemeClr val="bg1"/>
                </a:solidFill>
              </a:rPr>
            </a:br>
            <a:r>
              <a:rPr lang="en-US" sz="1400">
                <a:solidFill>
                  <a:schemeClr val="bg1"/>
                </a:solidFill>
              </a:rPr>
              <a:t>Photos/Video</a:t>
            </a:r>
          </a:p>
        </p:txBody>
      </p:sp>
      <p:sp>
        <p:nvSpPr>
          <p:cNvPr id="81" name="Rectangle: Rounded Corners 80">
            <a:extLst>
              <a:ext uri="{FF2B5EF4-FFF2-40B4-BE49-F238E27FC236}">
                <a16:creationId xmlns:a16="http://schemas.microsoft.com/office/drawing/2014/main" id="{FA0D67DE-F064-94E8-80F6-325B68418EA2}"/>
              </a:ext>
            </a:extLst>
          </p:cNvPr>
          <p:cNvSpPr/>
          <p:nvPr/>
        </p:nvSpPr>
        <p:spPr>
          <a:xfrm>
            <a:off x="3900143" y="4956014"/>
            <a:ext cx="1234647" cy="546304"/>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Medical</a:t>
            </a:r>
            <a:br>
              <a:rPr lang="en-US" sz="1400">
                <a:solidFill>
                  <a:schemeClr val="bg1"/>
                </a:solidFill>
              </a:rPr>
            </a:br>
            <a:r>
              <a:rPr lang="en-US" sz="1400">
                <a:solidFill>
                  <a:schemeClr val="bg1"/>
                </a:solidFill>
              </a:rPr>
              <a:t>Photos</a:t>
            </a:r>
          </a:p>
        </p:txBody>
      </p:sp>
      <p:sp>
        <p:nvSpPr>
          <p:cNvPr id="82" name="Rectangle: Rounded Corners 81">
            <a:extLst>
              <a:ext uri="{FF2B5EF4-FFF2-40B4-BE49-F238E27FC236}">
                <a16:creationId xmlns:a16="http://schemas.microsoft.com/office/drawing/2014/main" id="{2152B838-941C-DF44-9FC8-88E3D4D36943}"/>
              </a:ext>
            </a:extLst>
          </p:cNvPr>
          <p:cNvSpPr/>
          <p:nvPr/>
        </p:nvSpPr>
        <p:spPr>
          <a:xfrm>
            <a:off x="3208861" y="5833966"/>
            <a:ext cx="1019091" cy="320458"/>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etc.</a:t>
            </a:r>
          </a:p>
        </p:txBody>
      </p:sp>
      <p:cxnSp>
        <p:nvCxnSpPr>
          <p:cNvPr id="83" name="Straight Connector 82">
            <a:extLst>
              <a:ext uri="{FF2B5EF4-FFF2-40B4-BE49-F238E27FC236}">
                <a16:creationId xmlns:a16="http://schemas.microsoft.com/office/drawing/2014/main" id="{5AF09D97-EAB3-45A6-8E57-F73079650328}"/>
              </a:ext>
            </a:extLst>
          </p:cNvPr>
          <p:cNvCxnSpPr>
            <a:cxnSpLocks/>
          </p:cNvCxnSpPr>
          <p:nvPr/>
        </p:nvCxnSpPr>
        <p:spPr>
          <a:xfrm flipH="1" flipV="1">
            <a:off x="1422772" y="4241622"/>
            <a:ext cx="1" cy="739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CA78D96-EB0A-7174-A4DD-70F2FB481473}"/>
              </a:ext>
            </a:extLst>
          </p:cNvPr>
          <p:cNvCxnSpPr>
            <a:cxnSpLocks/>
          </p:cNvCxnSpPr>
          <p:nvPr/>
        </p:nvCxnSpPr>
        <p:spPr>
          <a:xfrm flipV="1">
            <a:off x="2999883" y="4241620"/>
            <a:ext cx="0" cy="720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4536AE2-C612-0637-B0FD-16FD8589DDB5}"/>
              </a:ext>
            </a:extLst>
          </p:cNvPr>
          <p:cNvCxnSpPr>
            <a:cxnSpLocks/>
            <a:stCxn id="81" idx="0"/>
          </p:cNvCxnSpPr>
          <p:nvPr/>
        </p:nvCxnSpPr>
        <p:spPr>
          <a:xfrm flipV="1">
            <a:off x="4517467" y="4237343"/>
            <a:ext cx="0" cy="718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01419C1-222D-50FE-1977-EAD750693E26}"/>
              </a:ext>
            </a:extLst>
          </p:cNvPr>
          <p:cNvCxnSpPr>
            <a:cxnSpLocks/>
            <a:stCxn id="82" idx="0"/>
          </p:cNvCxnSpPr>
          <p:nvPr/>
        </p:nvCxnSpPr>
        <p:spPr>
          <a:xfrm flipV="1">
            <a:off x="3718406" y="4252944"/>
            <a:ext cx="0" cy="1581022"/>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922BD37-A1B5-3CC7-2FDF-6D295A250430}"/>
              </a:ext>
            </a:extLst>
          </p:cNvPr>
          <p:cNvGrpSpPr/>
          <p:nvPr/>
        </p:nvGrpSpPr>
        <p:grpSpPr>
          <a:xfrm>
            <a:off x="1340754" y="1392601"/>
            <a:ext cx="3176598" cy="2270947"/>
            <a:chOff x="1340754" y="1392601"/>
            <a:chExt cx="3176598" cy="2270947"/>
          </a:xfrm>
        </p:grpSpPr>
        <p:sp>
          <p:nvSpPr>
            <p:cNvPr id="89" name="TextBox 88">
              <a:extLst>
                <a:ext uri="{FF2B5EF4-FFF2-40B4-BE49-F238E27FC236}">
                  <a16:creationId xmlns:a16="http://schemas.microsoft.com/office/drawing/2014/main" id="{185E6481-2F52-FE11-A538-8E84D7EC3769}"/>
                </a:ext>
              </a:extLst>
            </p:cNvPr>
            <p:cNvSpPr txBox="1"/>
            <p:nvPr/>
          </p:nvSpPr>
          <p:spPr>
            <a:xfrm>
              <a:off x="3457767" y="2156220"/>
              <a:ext cx="1059585" cy="486287"/>
            </a:xfrm>
            <a:prstGeom prst="rect">
              <a:avLst/>
            </a:prstGeom>
            <a:noFill/>
          </p:spPr>
          <p:txBody>
            <a:bodyPr wrap="none" rtlCol="0">
              <a:spAutoFit/>
            </a:bodyPr>
            <a:lstStyle/>
            <a:p>
              <a:pPr algn="ctr">
                <a:lnSpc>
                  <a:spcPct val="80000"/>
                </a:lnSpc>
              </a:pPr>
              <a:r>
                <a:rPr lang="en-US" sz="1600">
                  <a:solidFill>
                    <a:schemeClr val="accent4">
                      <a:lumMod val="50000"/>
                    </a:schemeClr>
                  </a:solidFill>
                </a:rPr>
                <a:t>Post</a:t>
              </a:r>
            </a:p>
            <a:p>
              <a:pPr algn="ctr">
                <a:lnSpc>
                  <a:spcPct val="80000"/>
                </a:lnSpc>
              </a:pPr>
              <a:r>
                <a:rPr lang="en-US" sz="1600">
                  <a:solidFill>
                    <a:schemeClr val="accent4">
                      <a:lumMod val="50000"/>
                    </a:schemeClr>
                  </a:solidFill>
                </a:rPr>
                <a:t>Processing</a:t>
              </a:r>
            </a:p>
          </p:txBody>
        </p:sp>
        <p:cxnSp>
          <p:nvCxnSpPr>
            <p:cNvPr id="90" name="Straight Connector 89">
              <a:extLst>
                <a:ext uri="{FF2B5EF4-FFF2-40B4-BE49-F238E27FC236}">
                  <a16:creationId xmlns:a16="http://schemas.microsoft.com/office/drawing/2014/main" id="{91A2AF53-FA11-8A1A-4DD9-71D50BA7FB71}"/>
                </a:ext>
              </a:extLst>
            </p:cNvPr>
            <p:cNvCxnSpPr>
              <a:cxnSpLocks/>
            </p:cNvCxnSpPr>
            <p:nvPr/>
          </p:nvCxnSpPr>
          <p:spPr>
            <a:xfrm>
              <a:off x="1409702" y="2637918"/>
              <a:ext cx="2997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A4F66E3-2EDD-6106-C164-989C216D9AA8}"/>
                </a:ext>
              </a:extLst>
            </p:cNvPr>
            <p:cNvCxnSpPr/>
            <p:nvPr/>
          </p:nvCxnSpPr>
          <p:spPr>
            <a:xfrm flipV="1">
              <a:off x="2716479" y="2637918"/>
              <a:ext cx="0" cy="1025630"/>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5A8BA8B-E6CB-0320-9111-01D335EF89EA}"/>
                </a:ext>
              </a:extLst>
            </p:cNvPr>
            <p:cNvSpPr txBox="1"/>
            <p:nvPr/>
          </p:nvSpPr>
          <p:spPr>
            <a:xfrm>
              <a:off x="1464632" y="2156220"/>
              <a:ext cx="372218" cy="289310"/>
            </a:xfrm>
            <a:prstGeom prst="rect">
              <a:avLst/>
            </a:prstGeom>
            <a:noFill/>
          </p:spPr>
          <p:txBody>
            <a:bodyPr wrap="none" rtlCol="0">
              <a:spAutoFit/>
            </a:bodyPr>
            <a:lstStyle/>
            <a:p>
              <a:pPr>
                <a:lnSpc>
                  <a:spcPct val="80000"/>
                </a:lnSpc>
              </a:pPr>
              <a:r>
                <a:rPr lang="en-US" sz="1600">
                  <a:solidFill>
                    <a:schemeClr val="accent4">
                      <a:lumMod val="50000"/>
                    </a:schemeClr>
                  </a:solidFill>
                </a:rPr>
                <a:t>AI</a:t>
              </a:r>
            </a:p>
          </p:txBody>
        </p:sp>
        <p:sp>
          <p:nvSpPr>
            <p:cNvPr id="104" name="TextBox 103">
              <a:extLst>
                <a:ext uri="{FF2B5EF4-FFF2-40B4-BE49-F238E27FC236}">
                  <a16:creationId xmlns:a16="http://schemas.microsoft.com/office/drawing/2014/main" id="{98B21D8F-4B46-01B0-641F-B4609FAA8627}"/>
                </a:ext>
              </a:extLst>
            </p:cNvPr>
            <p:cNvSpPr txBox="1"/>
            <p:nvPr/>
          </p:nvSpPr>
          <p:spPr>
            <a:xfrm>
              <a:off x="2382461" y="2156220"/>
              <a:ext cx="939360" cy="289310"/>
            </a:xfrm>
            <a:prstGeom prst="rect">
              <a:avLst/>
            </a:prstGeom>
            <a:noFill/>
          </p:spPr>
          <p:txBody>
            <a:bodyPr wrap="none" rtlCol="0">
              <a:spAutoFit/>
            </a:bodyPr>
            <a:lstStyle/>
            <a:p>
              <a:pPr>
                <a:lnSpc>
                  <a:spcPct val="80000"/>
                </a:lnSpc>
              </a:pPr>
              <a:r>
                <a:rPr lang="en-US" sz="1600">
                  <a:solidFill>
                    <a:schemeClr val="accent4">
                      <a:lumMod val="50000"/>
                    </a:schemeClr>
                  </a:solidFill>
                </a:rPr>
                <a:t>Research</a:t>
              </a:r>
            </a:p>
          </p:txBody>
        </p:sp>
        <p:sp>
          <p:nvSpPr>
            <p:cNvPr id="106" name="Oval 105">
              <a:extLst>
                <a:ext uri="{FF2B5EF4-FFF2-40B4-BE49-F238E27FC236}">
                  <a16:creationId xmlns:a16="http://schemas.microsoft.com/office/drawing/2014/main" id="{ED6F7C42-3FF7-B713-6DFA-21C9B47EC19D}"/>
                </a:ext>
              </a:extLst>
            </p:cNvPr>
            <p:cNvSpPr/>
            <p:nvPr/>
          </p:nvSpPr>
          <p:spPr>
            <a:xfrm>
              <a:off x="3597684" y="1392601"/>
              <a:ext cx="724429" cy="72442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7" name="Graphic 106">
              <a:extLst>
                <a:ext uri="{FF2B5EF4-FFF2-40B4-BE49-F238E27FC236}">
                  <a16:creationId xmlns:a16="http://schemas.microsoft.com/office/drawing/2014/main" id="{C5040521-7476-61DD-FA42-8B83A5BF3B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9168" y="1511158"/>
              <a:ext cx="439850" cy="439850"/>
            </a:xfrm>
            <a:prstGeom prst="rect">
              <a:avLst/>
            </a:prstGeom>
          </p:spPr>
        </p:pic>
        <p:sp>
          <p:nvSpPr>
            <p:cNvPr id="109" name="Oval 108">
              <a:extLst>
                <a:ext uri="{FF2B5EF4-FFF2-40B4-BE49-F238E27FC236}">
                  <a16:creationId xmlns:a16="http://schemas.microsoft.com/office/drawing/2014/main" id="{CD05D714-FEBD-8A07-1FCD-F6C2FF8B0F08}"/>
                </a:ext>
              </a:extLst>
            </p:cNvPr>
            <p:cNvSpPr/>
            <p:nvPr/>
          </p:nvSpPr>
          <p:spPr>
            <a:xfrm>
              <a:off x="2469219" y="1392601"/>
              <a:ext cx="724429" cy="72442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0" name="Graphic 109">
              <a:extLst>
                <a:ext uri="{FF2B5EF4-FFF2-40B4-BE49-F238E27FC236}">
                  <a16:creationId xmlns:a16="http://schemas.microsoft.com/office/drawing/2014/main" id="{88CA5165-611C-15F2-BF5E-0BEAC662A3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10702" y="1505452"/>
              <a:ext cx="439849" cy="439849"/>
            </a:xfrm>
            <a:prstGeom prst="rect">
              <a:avLst/>
            </a:prstGeom>
          </p:spPr>
        </p:pic>
        <p:sp>
          <p:nvSpPr>
            <p:cNvPr id="112" name="Oval 111">
              <a:extLst>
                <a:ext uri="{FF2B5EF4-FFF2-40B4-BE49-F238E27FC236}">
                  <a16:creationId xmlns:a16="http://schemas.microsoft.com/office/drawing/2014/main" id="{D8AA5CFC-B1DE-71B6-5C5D-CC78DB0979F4}"/>
                </a:ext>
              </a:extLst>
            </p:cNvPr>
            <p:cNvSpPr/>
            <p:nvPr/>
          </p:nvSpPr>
          <p:spPr>
            <a:xfrm>
              <a:off x="1340754" y="1392601"/>
              <a:ext cx="724429" cy="724429"/>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3" name="Graphic 112">
              <a:extLst>
                <a:ext uri="{FF2B5EF4-FFF2-40B4-BE49-F238E27FC236}">
                  <a16:creationId xmlns:a16="http://schemas.microsoft.com/office/drawing/2014/main" id="{FDE457CA-F56C-35BB-E559-8BCF2DE926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06128" y="1499644"/>
              <a:ext cx="439850" cy="439850"/>
            </a:xfrm>
            <a:prstGeom prst="rect">
              <a:avLst/>
            </a:prstGeom>
          </p:spPr>
        </p:pic>
      </p:grpSp>
      <p:grpSp>
        <p:nvGrpSpPr>
          <p:cNvPr id="4" name="Group 3">
            <a:extLst>
              <a:ext uri="{FF2B5EF4-FFF2-40B4-BE49-F238E27FC236}">
                <a16:creationId xmlns:a16="http://schemas.microsoft.com/office/drawing/2014/main" id="{0E37399B-314E-9026-135F-E1C79879B825}"/>
              </a:ext>
            </a:extLst>
          </p:cNvPr>
          <p:cNvGrpSpPr/>
          <p:nvPr/>
        </p:nvGrpSpPr>
        <p:grpSpPr>
          <a:xfrm>
            <a:off x="5734285" y="1392601"/>
            <a:ext cx="5478972" cy="4194040"/>
            <a:chOff x="5734285" y="1392601"/>
            <a:chExt cx="5478972" cy="4194040"/>
          </a:xfrm>
        </p:grpSpPr>
        <p:cxnSp>
          <p:nvCxnSpPr>
            <p:cNvPr id="3" name="Straight Connector 2">
              <a:extLst>
                <a:ext uri="{FF2B5EF4-FFF2-40B4-BE49-F238E27FC236}">
                  <a16:creationId xmlns:a16="http://schemas.microsoft.com/office/drawing/2014/main" id="{67314B60-ADE4-3F3E-D22C-18390A55A14C}"/>
                </a:ext>
              </a:extLst>
            </p:cNvPr>
            <p:cNvCxnSpPr>
              <a:cxnSpLocks/>
              <a:stCxn id="76" idx="3"/>
            </p:cNvCxnSpPr>
            <p:nvPr/>
          </p:nvCxnSpPr>
          <p:spPr>
            <a:xfrm flipV="1">
              <a:off x="6094411" y="3947843"/>
              <a:ext cx="3225209" cy="10403"/>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D51733F-9205-39EB-05C1-D0C26221AFD5}"/>
                </a:ext>
              </a:extLst>
            </p:cNvPr>
            <p:cNvGrpSpPr/>
            <p:nvPr/>
          </p:nvGrpSpPr>
          <p:grpSpPr>
            <a:xfrm>
              <a:off x="7406879" y="1392601"/>
              <a:ext cx="3176598" cy="2555238"/>
              <a:chOff x="1340754" y="1392601"/>
              <a:chExt cx="3176598" cy="2555238"/>
            </a:xfrm>
          </p:grpSpPr>
          <p:sp>
            <p:nvSpPr>
              <p:cNvPr id="6" name="TextBox 5">
                <a:extLst>
                  <a:ext uri="{FF2B5EF4-FFF2-40B4-BE49-F238E27FC236}">
                    <a16:creationId xmlns:a16="http://schemas.microsoft.com/office/drawing/2014/main" id="{7C89325A-09E5-DC74-BED7-1C3D474F72B5}"/>
                  </a:ext>
                </a:extLst>
              </p:cNvPr>
              <p:cNvSpPr txBox="1"/>
              <p:nvPr/>
            </p:nvSpPr>
            <p:spPr>
              <a:xfrm>
                <a:off x="3457767" y="2156220"/>
                <a:ext cx="1059585" cy="486287"/>
              </a:xfrm>
              <a:prstGeom prst="rect">
                <a:avLst/>
              </a:prstGeom>
              <a:noFill/>
            </p:spPr>
            <p:txBody>
              <a:bodyPr wrap="none" rtlCol="0">
                <a:spAutoFit/>
              </a:bodyPr>
              <a:lstStyle/>
              <a:p>
                <a:pPr algn="ctr">
                  <a:lnSpc>
                    <a:spcPct val="80000"/>
                  </a:lnSpc>
                </a:pPr>
                <a:r>
                  <a:rPr lang="en-US" sz="1600">
                    <a:solidFill>
                      <a:schemeClr val="accent4">
                        <a:lumMod val="50000"/>
                      </a:schemeClr>
                    </a:solidFill>
                  </a:rPr>
                  <a:t>Post</a:t>
                </a:r>
              </a:p>
              <a:p>
                <a:pPr algn="ctr">
                  <a:lnSpc>
                    <a:spcPct val="80000"/>
                  </a:lnSpc>
                </a:pPr>
                <a:r>
                  <a:rPr lang="en-US" sz="1600">
                    <a:solidFill>
                      <a:schemeClr val="accent4">
                        <a:lumMod val="50000"/>
                      </a:schemeClr>
                    </a:solidFill>
                  </a:rPr>
                  <a:t>Processing</a:t>
                </a:r>
              </a:p>
            </p:txBody>
          </p:sp>
          <p:cxnSp>
            <p:nvCxnSpPr>
              <p:cNvPr id="8" name="Straight Connector 7">
                <a:extLst>
                  <a:ext uri="{FF2B5EF4-FFF2-40B4-BE49-F238E27FC236}">
                    <a16:creationId xmlns:a16="http://schemas.microsoft.com/office/drawing/2014/main" id="{0E8BBD02-E686-8A2E-53BF-FD04D4B4CC05}"/>
                  </a:ext>
                </a:extLst>
              </p:cNvPr>
              <p:cNvCxnSpPr>
                <a:cxnSpLocks/>
              </p:cNvCxnSpPr>
              <p:nvPr/>
            </p:nvCxnSpPr>
            <p:spPr>
              <a:xfrm>
                <a:off x="1409702" y="2637918"/>
                <a:ext cx="2997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C626A8-5E24-D1F3-CCA9-944F1BDB1B48}"/>
                  </a:ext>
                </a:extLst>
              </p:cNvPr>
              <p:cNvCxnSpPr>
                <a:cxnSpLocks/>
              </p:cNvCxnSpPr>
              <p:nvPr/>
            </p:nvCxnSpPr>
            <p:spPr>
              <a:xfrm flipV="1">
                <a:off x="2716479" y="2637918"/>
                <a:ext cx="0" cy="130992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41DF6E0-3FF5-9CBC-A3A4-127BB4FF48DD}"/>
                  </a:ext>
                </a:extLst>
              </p:cNvPr>
              <p:cNvSpPr txBox="1"/>
              <p:nvPr/>
            </p:nvSpPr>
            <p:spPr>
              <a:xfrm>
                <a:off x="1464632" y="2156220"/>
                <a:ext cx="372218" cy="289310"/>
              </a:xfrm>
              <a:prstGeom prst="rect">
                <a:avLst/>
              </a:prstGeom>
              <a:noFill/>
            </p:spPr>
            <p:txBody>
              <a:bodyPr wrap="none" rtlCol="0">
                <a:spAutoFit/>
              </a:bodyPr>
              <a:lstStyle/>
              <a:p>
                <a:pPr>
                  <a:lnSpc>
                    <a:spcPct val="80000"/>
                  </a:lnSpc>
                </a:pPr>
                <a:r>
                  <a:rPr lang="en-US" sz="1600">
                    <a:solidFill>
                      <a:schemeClr val="accent4">
                        <a:lumMod val="50000"/>
                      </a:schemeClr>
                    </a:solidFill>
                  </a:rPr>
                  <a:t>AI</a:t>
                </a:r>
              </a:p>
            </p:txBody>
          </p:sp>
          <p:sp>
            <p:nvSpPr>
              <p:cNvPr id="11" name="TextBox 10">
                <a:extLst>
                  <a:ext uri="{FF2B5EF4-FFF2-40B4-BE49-F238E27FC236}">
                    <a16:creationId xmlns:a16="http://schemas.microsoft.com/office/drawing/2014/main" id="{47DBA985-459E-48D0-4B07-B04EEF6820D4}"/>
                  </a:ext>
                </a:extLst>
              </p:cNvPr>
              <p:cNvSpPr txBox="1"/>
              <p:nvPr/>
            </p:nvSpPr>
            <p:spPr>
              <a:xfrm>
                <a:off x="2382461" y="2156220"/>
                <a:ext cx="939360" cy="289310"/>
              </a:xfrm>
              <a:prstGeom prst="rect">
                <a:avLst/>
              </a:prstGeom>
              <a:noFill/>
            </p:spPr>
            <p:txBody>
              <a:bodyPr wrap="none" rtlCol="0">
                <a:spAutoFit/>
              </a:bodyPr>
              <a:lstStyle/>
              <a:p>
                <a:pPr>
                  <a:lnSpc>
                    <a:spcPct val="80000"/>
                  </a:lnSpc>
                </a:pPr>
                <a:r>
                  <a:rPr lang="en-US" sz="1600">
                    <a:solidFill>
                      <a:schemeClr val="accent4">
                        <a:lumMod val="50000"/>
                      </a:schemeClr>
                    </a:solidFill>
                  </a:rPr>
                  <a:t>Research</a:t>
                </a:r>
              </a:p>
            </p:txBody>
          </p:sp>
          <p:sp>
            <p:nvSpPr>
              <p:cNvPr id="12" name="Oval 11">
                <a:extLst>
                  <a:ext uri="{FF2B5EF4-FFF2-40B4-BE49-F238E27FC236}">
                    <a16:creationId xmlns:a16="http://schemas.microsoft.com/office/drawing/2014/main" id="{E4B7DA4D-BAAC-7FC6-F441-803BB9905F83}"/>
                  </a:ext>
                </a:extLst>
              </p:cNvPr>
              <p:cNvSpPr/>
              <p:nvPr/>
            </p:nvSpPr>
            <p:spPr>
              <a:xfrm>
                <a:off x="3597684" y="1392601"/>
                <a:ext cx="724429" cy="7244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Graphic 12">
                <a:extLst>
                  <a:ext uri="{FF2B5EF4-FFF2-40B4-BE49-F238E27FC236}">
                    <a16:creationId xmlns:a16="http://schemas.microsoft.com/office/drawing/2014/main" id="{EF465BF5-DE2C-6D49-31C0-16A02A516C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9168" y="1511158"/>
                <a:ext cx="439850" cy="439850"/>
              </a:xfrm>
              <a:prstGeom prst="rect">
                <a:avLst/>
              </a:prstGeom>
            </p:spPr>
          </p:pic>
          <p:sp>
            <p:nvSpPr>
              <p:cNvPr id="14" name="Oval 13">
                <a:extLst>
                  <a:ext uri="{FF2B5EF4-FFF2-40B4-BE49-F238E27FC236}">
                    <a16:creationId xmlns:a16="http://schemas.microsoft.com/office/drawing/2014/main" id="{502C0327-245D-EEC5-97CD-695C1C4037B1}"/>
                  </a:ext>
                </a:extLst>
              </p:cNvPr>
              <p:cNvSpPr/>
              <p:nvPr/>
            </p:nvSpPr>
            <p:spPr>
              <a:xfrm>
                <a:off x="2469219" y="1392601"/>
                <a:ext cx="724429" cy="7244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Graphic 14">
                <a:extLst>
                  <a:ext uri="{FF2B5EF4-FFF2-40B4-BE49-F238E27FC236}">
                    <a16:creationId xmlns:a16="http://schemas.microsoft.com/office/drawing/2014/main" id="{DF5A5E61-79E5-0F2E-1B3F-2A7029FD1E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10702" y="1505452"/>
                <a:ext cx="439849" cy="439849"/>
              </a:xfrm>
              <a:prstGeom prst="rect">
                <a:avLst/>
              </a:prstGeom>
            </p:spPr>
          </p:pic>
          <p:sp>
            <p:nvSpPr>
              <p:cNvPr id="16" name="Oval 15">
                <a:extLst>
                  <a:ext uri="{FF2B5EF4-FFF2-40B4-BE49-F238E27FC236}">
                    <a16:creationId xmlns:a16="http://schemas.microsoft.com/office/drawing/2014/main" id="{6BE19E35-6487-1B3A-D8FE-09D38E9259A8}"/>
                  </a:ext>
                </a:extLst>
              </p:cNvPr>
              <p:cNvSpPr/>
              <p:nvPr/>
            </p:nvSpPr>
            <p:spPr>
              <a:xfrm>
                <a:off x="1340754" y="1392601"/>
                <a:ext cx="724429" cy="7244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Graphic 16">
                <a:extLst>
                  <a:ext uri="{FF2B5EF4-FFF2-40B4-BE49-F238E27FC236}">
                    <a16:creationId xmlns:a16="http://schemas.microsoft.com/office/drawing/2014/main" id="{4A2C1EAA-3D80-E61A-0075-902B0E0AFE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06128" y="1499644"/>
                <a:ext cx="439850" cy="439850"/>
              </a:xfrm>
              <a:prstGeom prst="rect">
                <a:avLst/>
              </a:prstGeom>
            </p:spPr>
          </p:pic>
        </p:grpSp>
        <p:sp>
          <p:nvSpPr>
            <p:cNvPr id="20" name="TextBox 19">
              <a:extLst>
                <a:ext uri="{FF2B5EF4-FFF2-40B4-BE49-F238E27FC236}">
                  <a16:creationId xmlns:a16="http://schemas.microsoft.com/office/drawing/2014/main" id="{3C397066-2ABD-93D3-15E9-0FEA16434FD2}"/>
                </a:ext>
              </a:extLst>
            </p:cNvPr>
            <p:cNvSpPr txBox="1"/>
            <p:nvPr/>
          </p:nvSpPr>
          <p:spPr>
            <a:xfrm>
              <a:off x="5734285" y="1661291"/>
              <a:ext cx="723275" cy="1200329"/>
            </a:xfrm>
            <a:prstGeom prst="rect">
              <a:avLst/>
            </a:prstGeom>
            <a:noFill/>
          </p:spPr>
          <p:txBody>
            <a:bodyPr wrap="none" rtlCol="0">
              <a:spAutoFit/>
            </a:bodyPr>
            <a:lstStyle/>
            <a:p>
              <a:r>
                <a:rPr lang="en-US" sz="7200"/>
                <a:t>+</a:t>
              </a:r>
            </a:p>
          </p:txBody>
        </p:sp>
        <p:grpSp>
          <p:nvGrpSpPr>
            <p:cNvPr id="21" name="Group 20">
              <a:extLst>
                <a:ext uri="{FF2B5EF4-FFF2-40B4-BE49-F238E27FC236}">
                  <a16:creationId xmlns:a16="http://schemas.microsoft.com/office/drawing/2014/main" id="{FFB1556D-1CE1-0CDD-A510-20D32320180D}"/>
                </a:ext>
              </a:extLst>
            </p:cNvPr>
            <p:cNvGrpSpPr/>
            <p:nvPr/>
          </p:nvGrpSpPr>
          <p:grpSpPr>
            <a:xfrm>
              <a:off x="8543537" y="4496731"/>
              <a:ext cx="2669720" cy="1089910"/>
              <a:chOff x="6292140" y="4855743"/>
              <a:chExt cx="2116600" cy="1089910"/>
            </a:xfrm>
          </p:grpSpPr>
          <p:sp>
            <p:nvSpPr>
              <p:cNvPr id="22" name="Rectangle: Rounded Corners 21">
                <a:extLst>
                  <a:ext uri="{FF2B5EF4-FFF2-40B4-BE49-F238E27FC236}">
                    <a16:creationId xmlns:a16="http://schemas.microsoft.com/office/drawing/2014/main" id="{217A9890-CE5D-D509-390C-9E7124AE1114}"/>
                  </a:ext>
                </a:extLst>
              </p:cNvPr>
              <p:cNvSpPr/>
              <p:nvPr/>
            </p:nvSpPr>
            <p:spPr>
              <a:xfrm>
                <a:off x="6292140" y="5488453"/>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Cloud PACS</a:t>
                </a:r>
              </a:p>
            </p:txBody>
          </p:sp>
          <p:sp>
            <p:nvSpPr>
              <p:cNvPr id="23" name="Rectangle: Rounded Corners 22">
                <a:extLst>
                  <a:ext uri="{FF2B5EF4-FFF2-40B4-BE49-F238E27FC236}">
                    <a16:creationId xmlns:a16="http://schemas.microsoft.com/office/drawing/2014/main" id="{C1ECB1C3-C9D8-AC21-1F42-1D4FE869EFDA}"/>
                  </a:ext>
                </a:extLst>
              </p:cNvPr>
              <p:cNvSpPr/>
              <p:nvPr/>
            </p:nvSpPr>
            <p:spPr>
              <a:xfrm>
                <a:off x="7375468" y="5488453"/>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400">
                    <a:solidFill>
                      <a:schemeClr val="bg1"/>
                    </a:solidFill>
                  </a:rPr>
                  <a:t>Cloud SaaS </a:t>
                </a:r>
              </a:p>
              <a:p>
                <a:pPr algn="ctr">
                  <a:lnSpc>
                    <a:spcPct val="85000"/>
                  </a:lnSpc>
                </a:pPr>
                <a:r>
                  <a:rPr lang="en-US" sz="1400">
                    <a:solidFill>
                      <a:schemeClr val="bg1"/>
                    </a:solidFill>
                  </a:rPr>
                  <a:t>apps</a:t>
                </a:r>
              </a:p>
            </p:txBody>
          </p:sp>
          <p:cxnSp>
            <p:nvCxnSpPr>
              <p:cNvPr id="24" name="Straight Connector 23">
                <a:extLst>
                  <a:ext uri="{FF2B5EF4-FFF2-40B4-BE49-F238E27FC236}">
                    <a16:creationId xmlns:a16="http://schemas.microsoft.com/office/drawing/2014/main" id="{5D452402-8C7D-21FF-3FDB-1FFBF507174A}"/>
                  </a:ext>
                </a:extLst>
              </p:cNvPr>
              <p:cNvCxnSpPr>
                <a:cxnSpLocks/>
              </p:cNvCxnSpPr>
              <p:nvPr/>
            </p:nvCxnSpPr>
            <p:spPr>
              <a:xfrm flipH="1" flipV="1">
                <a:off x="6808778" y="4855743"/>
                <a:ext cx="1"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E680BCD-D344-A578-82F4-0F96391D60A5}"/>
                  </a:ext>
                </a:extLst>
              </p:cNvPr>
              <p:cNvCxnSpPr>
                <a:cxnSpLocks/>
              </p:cNvCxnSpPr>
              <p:nvPr/>
            </p:nvCxnSpPr>
            <p:spPr>
              <a:xfrm flipH="1" flipV="1">
                <a:off x="7891478" y="4855743"/>
                <a:ext cx="1252" cy="61874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2C90191C-051E-BD09-7922-DAF2BEF4D22B}"/>
                </a:ext>
              </a:extLst>
            </p:cNvPr>
            <p:cNvGrpSpPr/>
            <p:nvPr/>
          </p:nvGrpSpPr>
          <p:grpSpPr>
            <a:xfrm>
              <a:off x="8956801" y="3026243"/>
              <a:ext cx="1843193" cy="1843193"/>
              <a:chOff x="8107017" y="4867285"/>
              <a:chExt cx="606272" cy="606272"/>
            </a:xfrm>
          </p:grpSpPr>
          <p:sp>
            <p:nvSpPr>
              <p:cNvPr id="98" name="Oval 97">
                <a:extLst>
                  <a:ext uri="{FF2B5EF4-FFF2-40B4-BE49-F238E27FC236}">
                    <a16:creationId xmlns:a16="http://schemas.microsoft.com/office/drawing/2014/main" id="{66F0B396-9A1C-C98C-FF10-CA50BBE0B7CB}"/>
                  </a:ext>
                </a:extLst>
              </p:cNvPr>
              <p:cNvSpPr/>
              <p:nvPr/>
            </p:nvSpPr>
            <p:spPr>
              <a:xfrm>
                <a:off x="8107017" y="4867285"/>
                <a:ext cx="606272" cy="606272"/>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9" name="Graphic 98">
                <a:extLst>
                  <a:ext uri="{FF2B5EF4-FFF2-40B4-BE49-F238E27FC236}">
                    <a16:creationId xmlns:a16="http://schemas.microsoft.com/office/drawing/2014/main" id="{525825C9-3528-9B53-D9C3-305838FC3A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8230" y="4955698"/>
                <a:ext cx="365760" cy="365760"/>
              </a:xfrm>
              <a:prstGeom prst="rect">
                <a:avLst/>
              </a:prstGeom>
            </p:spPr>
          </p:pic>
        </p:grpSp>
      </p:grpSp>
      <p:sp>
        <p:nvSpPr>
          <p:cNvPr id="26" name="Footer Placeholder 25">
            <a:extLst>
              <a:ext uri="{FF2B5EF4-FFF2-40B4-BE49-F238E27FC236}">
                <a16:creationId xmlns:a16="http://schemas.microsoft.com/office/drawing/2014/main" id="{B81C7908-A7DE-22D8-56EE-10EE55170309}"/>
              </a:ext>
            </a:extLst>
          </p:cNvPr>
          <p:cNvSpPr>
            <a:spLocks noGrp="1"/>
          </p:cNvSpPr>
          <p:nvPr>
            <p:ph type="ftr" sz="quarter" idx="11"/>
          </p:nvPr>
        </p:nvSpPr>
        <p:spPr/>
        <p:txBody>
          <a:bodyPr/>
          <a:lstStyle/>
          <a:p>
            <a:r>
              <a:rPr lang="en-US"/>
              <a:t>Copyright DICOM® 2019     www.dicomstandard.org     #DICOMConference2019     #DICOM     </a:t>
            </a:r>
            <a:r>
              <a:rPr lang="en-US">
                <a:hlinkClick r:id="rId11">
                  <a:extLst>
                    <a:ext uri="{A12FA001-AC4F-418D-AE19-62706E023703}">
                      <ahyp:hlinkClr xmlns:ahyp="http://schemas.microsoft.com/office/drawing/2018/hyperlinkcolor" val="tx"/>
                    </a:ext>
                  </a:extLst>
                </a:hlinkClick>
              </a:rPr>
              <a:t>@The_DICOM_STD</a:t>
            </a:r>
            <a:endParaRPr lang="en-US"/>
          </a:p>
        </p:txBody>
      </p:sp>
      <p:sp>
        <p:nvSpPr>
          <p:cNvPr id="27" name="Slide Number Placeholder 26">
            <a:extLst>
              <a:ext uri="{FF2B5EF4-FFF2-40B4-BE49-F238E27FC236}">
                <a16:creationId xmlns:a16="http://schemas.microsoft.com/office/drawing/2014/main" id="{031534F6-187E-CF35-6337-052FA0410C99}"/>
              </a:ext>
            </a:extLst>
          </p:cNvPr>
          <p:cNvSpPr>
            <a:spLocks noGrp="1"/>
          </p:cNvSpPr>
          <p:nvPr>
            <p:ph type="sldNum" sz="quarter" idx="4"/>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85557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D46-1E52-F325-ED33-483EAB61A6CE}"/>
              </a:ext>
            </a:extLst>
          </p:cNvPr>
          <p:cNvSpPr>
            <a:spLocks noGrp="1"/>
          </p:cNvSpPr>
          <p:nvPr>
            <p:ph type="title"/>
          </p:nvPr>
        </p:nvSpPr>
        <p:spPr/>
        <p:txBody>
          <a:bodyPr anchor="ctr"/>
          <a:lstStyle/>
          <a:p>
            <a:r>
              <a:rPr lang="en-US"/>
              <a:t>Enabling Cloud Extensions</a:t>
            </a:r>
          </a:p>
        </p:txBody>
      </p:sp>
      <p:grpSp>
        <p:nvGrpSpPr>
          <p:cNvPr id="7" name="Group 6">
            <a:extLst>
              <a:ext uri="{FF2B5EF4-FFF2-40B4-BE49-F238E27FC236}">
                <a16:creationId xmlns:a16="http://schemas.microsoft.com/office/drawing/2014/main" id="{58B5F6DE-6B70-F63E-404B-DCDB9D8E6FA1}"/>
              </a:ext>
            </a:extLst>
          </p:cNvPr>
          <p:cNvGrpSpPr/>
          <p:nvPr/>
        </p:nvGrpSpPr>
        <p:grpSpPr>
          <a:xfrm>
            <a:off x="849279" y="1740807"/>
            <a:ext cx="9931146" cy="3924959"/>
            <a:chOff x="1874538" y="2256178"/>
            <a:chExt cx="8420401" cy="3327887"/>
          </a:xfrm>
        </p:grpSpPr>
        <p:sp>
          <p:nvSpPr>
            <p:cNvPr id="50" name="Rectangle 49">
              <a:extLst>
                <a:ext uri="{FF2B5EF4-FFF2-40B4-BE49-F238E27FC236}">
                  <a16:creationId xmlns:a16="http://schemas.microsoft.com/office/drawing/2014/main" id="{F6AD9AD3-33E0-40DA-91EC-8B48F6219709}"/>
                </a:ext>
              </a:extLst>
            </p:cNvPr>
            <p:cNvSpPr/>
            <p:nvPr/>
          </p:nvSpPr>
          <p:spPr bwMode="gray">
            <a:xfrm>
              <a:off x="1874538" y="2256178"/>
              <a:ext cx="8204515" cy="1444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1600">
                <a:solidFill>
                  <a:srgbClr val="FFFFFF"/>
                </a:solidFill>
                <a:latin typeface="Arial" panose="020B0604020202020204"/>
              </a:endParaRPr>
            </a:p>
          </p:txBody>
        </p:sp>
        <p:sp>
          <p:nvSpPr>
            <p:cNvPr id="9" name="Oval 8">
              <a:extLst>
                <a:ext uri="{FF2B5EF4-FFF2-40B4-BE49-F238E27FC236}">
                  <a16:creationId xmlns:a16="http://schemas.microsoft.com/office/drawing/2014/main" id="{028F7DE0-B4EB-0BE0-2BD1-1B42087F012C}"/>
                </a:ext>
              </a:extLst>
            </p:cNvPr>
            <p:cNvSpPr/>
            <p:nvPr/>
          </p:nvSpPr>
          <p:spPr>
            <a:xfrm>
              <a:off x="2334736" y="4205473"/>
              <a:ext cx="492722" cy="492722"/>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Content Placeholder 6">
              <a:extLst>
                <a:ext uri="{FF2B5EF4-FFF2-40B4-BE49-F238E27FC236}">
                  <a16:creationId xmlns:a16="http://schemas.microsoft.com/office/drawing/2014/main" id="{3B175A59-4476-CA9D-C479-5A37AA9426C1}"/>
                </a:ext>
              </a:extLst>
            </p:cNvPr>
            <p:cNvSpPr txBox="1">
              <a:spLocks/>
            </p:cNvSpPr>
            <p:nvPr/>
          </p:nvSpPr>
          <p:spPr bwMode="gray">
            <a:xfrm>
              <a:off x="1954557" y="4692552"/>
              <a:ext cx="1253083" cy="363411"/>
            </a:xfrm>
            <a:prstGeom prst="rect">
              <a:avLst/>
            </a:prstGeom>
          </p:spPr>
          <p:txBody>
            <a:bodyPr vert="horz" lIns="68580" tIns="34290" rIns="68580" bIns="34290" rtlCol="0">
              <a:noAutofit/>
            </a:bodyPr>
            <a:lstStyle>
              <a:lvl1pPr marL="0" indent="0" algn="l" defTabSz="914400" rtl="0" eaLnBrk="1" latinLnBrk="0" hangingPunct="1">
                <a:spcBef>
                  <a:spcPct val="20000"/>
                </a:spcBef>
                <a:buFont typeface="Arial" pitchFamily="34" charset="0"/>
                <a:buNone/>
                <a:defRPr sz="14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82876" indent="0" algn="l" defTabSz="914400" rtl="0" eaLnBrk="1" latinLnBrk="0" hangingPunct="1">
                <a:spcBef>
                  <a:spcPct val="20000"/>
                </a:spcBef>
                <a:buFont typeface="Arial" pitchFamily="34" charset="0"/>
                <a:buNone/>
                <a:tabLst/>
                <a:defRPr sz="1400" kern="1200">
                  <a:solidFill>
                    <a:schemeClr val="bg1"/>
                  </a:solidFill>
                  <a:latin typeface="+mn-lt"/>
                  <a:ea typeface="+mn-ea"/>
                  <a:cs typeface="+mn-cs"/>
                </a:defRPr>
              </a:lvl2pPr>
              <a:lvl3pPr marL="365751" indent="0" algn="l" defTabSz="914400" rtl="0" eaLnBrk="1" latinLnBrk="0" hangingPunct="1">
                <a:spcBef>
                  <a:spcPct val="20000"/>
                </a:spcBef>
                <a:buFont typeface="Arial" pitchFamily="34" charset="0"/>
                <a:buNone/>
                <a:defRPr sz="1400" kern="1200">
                  <a:solidFill>
                    <a:schemeClr val="bg1"/>
                  </a:solidFill>
                  <a:latin typeface="+mn-lt"/>
                  <a:ea typeface="+mn-ea"/>
                  <a:cs typeface="+mn-cs"/>
                </a:defRPr>
              </a:lvl3pPr>
              <a:lvl4pPr marL="548627" indent="0" algn="l" defTabSz="914400" rtl="0" eaLnBrk="1" latinLnBrk="0" hangingPunct="1">
                <a:spcBef>
                  <a:spcPct val="20000"/>
                </a:spcBef>
                <a:buFont typeface="Arial" pitchFamily="34" charset="0"/>
                <a:buNone/>
                <a:defRPr sz="1400" kern="1200">
                  <a:solidFill>
                    <a:schemeClr val="bg1"/>
                  </a:solidFill>
                  <a:latin typeface="+mn-lt"/>
                  <a:ea typeface="+mn-ea"/>
                  <a:cs typeface="+mn-cs"/>
                </a:defRPr>
              </a:lvl4pPr>
              <a:lvl5pPr marL="731502" indent="0" algn="l" defTabSz="914400" rtl="0" eaLnBrk="1" latinLnBrk="0" hangingPunct="1">
                <a:spcBef>
                  <a:spcPct val="20000"/>
                </a:spcBef>
                <a:buFont typeface="Arial" pitchFamily="34" charset="0"/>
                <a:buNone/>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685800">
                <a:defRPr/>
              </a:pPr>
              <a:r>
                <a:rPr lang="en-US" sz="1200" b="0">
                  <a:solidFill>
                    <a:schemeClr val="accent2"/>
                  </a:solidFill>
                </a:rPr>
                <a:t>Cloud Enablement</a:t>
              </a:r>
            </a:p>
          </p:txBody>
        </p:sp>
        <p:sp>
          <p:nvSpPr>
            <p:cNvPr id="55" name="Content Placeholder 6">
              <a:extLst>
                <a:ext uri="{FF2B5EF4-FFF2-40B4-BE49-F238E27FC236}">
                  <a16:creationId xmlns:a16="http://schemas.microsoft.com/office/drawing/2014/main" id="{B5B372EC-5231-07D5-6C7D-F0F99CD79898}"/>
                </a:ext>
              </a:extLst>
            </p:cNvPr>
            <p:cNvSpPr txBox="1">
              <a:spLocks/>
            </p:cNvSpPr>
            <p:nvPr/>
          </p:nvSpPr>
          <p:spPr bwMode="gray">
            <a:xfrm>
              <a:off x="1888975" y="3032836"/>
              <a:ext cx="1384244" cy="296635"/>
            </a:xfrm>
            <a:prstGeom prst="rect">
              <a:avLst/>
            </a:prstGeom>
          </p:spPr>
          <p:txBody>
            <a:bodyPr vert="horz" lIns="68580" tIns="34290" rIns="68580" bIns="34290" rtlCol="0">
              <a:noAutofit/>
            </a:bodyPr>
            <a:lstStyle>
              <a:lvl1pPr marL="0" indent="0" algn="l" defTabSz="914400" rtl="0" eaLnBrk="1" latinLnBrk="0" hangingPunct="1">
                <a:spcBef>
                  <a:spcPct val="20000"/>
                </a:spcBef>
                <a:buFont typeface="Arial" pitchFamily="34" charset="0"/>
                <a:buNone/>
                <a:defRPr sz="14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182876" indent="0" algn="l" defTabSz="914400" rtl="0" eaLnBrk="1" latinLnBrk="0" hangingPunct="1">
                <a:spcBef>
                  <a:spcPct val="20000"/>
                </a:spcBef>
                <a:buFont typeface="Arial" pitchFamily="34" charset="0"/>
                <a:buNone/>
                <a:tabLst/>
                <a:defRPr sz="1400" kern="1200">
                  <a:solidFill>
                    <a:schemeClr val="bg1"/>
                  </a:solidFill>
                  <a:latin typeface="+mn-lt"/>
                  <a:ea typeface="+mn-ea"/>
                  <a:cs typeface="+mn-cs"/>
                </a:defRPr>
              </a:lvl2pPr>
              <a:lvl3pPr marL="365751" indent="0" algn="l" defTabSz="914400" rtl="0" eaLnBrk="1" latinLnBrk="0" hangingPunct="1">
                <a:spcBef>
                  <a:spcPct val="20000"/>
                </a:spcBef>
                <a:buFont typeface="Arial" pitchFamily="34" charset="0"/>
                <a:buNone/>
                <a:defRPr sz="1400" kern="1200">
                  <a:solidFill>
                    <a:schemeClr val="bg1"/>
                  </a:solidFill>
                  <a:latin typeface="+mn-lt"/>
                  <a:ea typeface="+mn-ea"/>
                  <a:cs typeface="+mn-cs"/>
                </a:defRPr>
              </a:lvl3pPr>
              <a:lvl4pPr marL="548627" indent="0" algn="l" defTabSz="914400" rtl="0" eaLnBrk="1" latinLnBrk="0" hangingPunct="1">
                <a:spcBef>
                  <a:spcPct val="20000"/>
                </a:spcBef>
                <a:buFont typeface="Arial" pitchFamily="34" charset="0"/>
                <a:buNone/>
                <a:defRPr sz="1400" kern="1200">
                  <a:solidFill>
                    <a:schemeClr val="bg1"/>
                  </a:solidFill>
                  <a:latin typeface="+mn-lt"/>
                  <a:ea typeface="+mn-ea"/>
                  <a:cs typeface="+mn-cs"/>
                </a:defRPr>
              </a:lvl4pPr>
              <a:lvl5pPr marL="731502" indent="0" algn="l" defTabSz="914400" rtl="0" eaLnBrk="1" latinLnBrk="0" hangingPunct="1">
                <a:spcBef>
                  <a:spcPct val="20000"/>
                </a:spcBef>
                <a:buFont typeface="Arial" pitchFamily="34" charset="0"/>
                <a:buNone/>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685800">
                <a:defRPr/>
              </a:pPr>
              <a:r>
                <a:rPr lang="en-US" sz="1100" b="0">
                  <a:solidFill>
                    <a:schemeClr val="accent2"/>
                  </a:solidFill>
                </a:rPr>
                <a:t>On-Premises</a:t>
              </a:r>
            </a:p>
          </p:txBody>
        </p:sp>
        <p:sp>
          <p:nvSpPr>
            <p:cNvPr id="57" name="Rectangle 56">
              <a:extLst>
                <a:ext uri="{FF2B5EF4-FFF2-40B4-BE49-F238E27FC236}">
                  <a16:creationId xmlns:a16="http://schemas.microsoft.com/office/drawing/2014/main" id="{A34FCA5D-66FE-40F9-25EA-C9EE8AB70CA9}"/>
                </a:ext>
              </a:extLst>
            </p:cNvPr>
            <p:cNvSpPr/>
            <p:nvPr/>
          </p:nvSpPr>
          <p:spPr>
            <a:xfrm>
              <a:off x="3287657" y="2446978"/>
              <a:ext cx="1988986" cy="1199505"/>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600">
                  <a:solidFill>
                    <a:srgbClr val="0096D2"/>
                  </a:solidFill>
                  <a:latin typeface="Arial" panose="020B0604020202020204"/>
                </a:rPr>
                <a:t>Data Transmission</a:t>
              </a:r>
            </a:p>
            <a:p>
              <a:pPr marL="114300" indent="-114300">
                <a:buFont typeface="Arial" panose="020B0604020202020204" pitchFamily="34" charset="0"/>
                <a:buChar char="•"/>
              </a:pPr>
              <a:r>
                <a:rPr lang="en-US" sz="1400">
                  <a:solidFill>
                    <a:schemeClr val="tx1"/>
                  </a:solidFill>
                </a:rPr>
                <a:t>DIMSE DICOM</a:t>
              </a:r>
            </a:p>
            <a:p>
              <a:pPr marL="114300" indent="-114300">
                <a:buFont typeface="Arial" panose="020B0604020202020204" pitchFamily="34" charset="0"/>
                <a:buChar char="•"/>
              </a:pPr>
              <a:r>
                <a:rPr lang="en-US" sz="1400">
                  <a:solidFill>
                    <a:schemeClr val="tx1"/>
                  </a:solidFill>
                </a:rPr>
                <a:t>VPNs to other sites</a:t>
              </a:r>
            </a:p>
            <a:p>
              <a:pPr marL="114300" indent="-114300">
                <a:buFont typeface="Arial" panose="020B0604020202020204" pitchFamily="34" charset="0"/>
                <a:buChar char="•"/>
              </a:pPr>
              <a:r>
                <a:rPr lang="en-US" sz="1400">
                  <a:solidFill>
                    <a:schemeClr val="tx1"/>
                  </a:solidFill>
                </a:rPr>
                <a:t>Workflows around C-MOVE</a:t>
              </a:r>
            </a:p>
            <a:p>
              <a:pPr defTabSz="914378">
                <a:defRPr/>
              </a:pPr>
              <a:endParaRPr lang="en-US" sz="1400">
                <a:solidFill>
                  <a:srgbClr val="0096D2"/>
                </a:solidFill>
                <a:latin typeface="Arial" panose="020B0604020202020204"/>
              </a:endParaRPr>
            </a:p>
            <a:p>
              <a:pPr marL="171446" indent="-171446">
                <a:buFont typeface="Arial" panose="020B0604020202020204" pitchFamily="34" charset="0"/>
                <a:buChar char="•"/>
              </a:pPr>
              <a:endParaRPr lang="en-US" sz="1100">
                <a:solidFill>
                  <a:schemeClr val="tx1"/>
                </a:solidFill>
              </a:endParaRPr>
            </a:p>
          </p:txBody>
        </p:sp>
        <p:sp>
          <p:nvSpPr>
            <p:cNvPr id="58" name="Rectangle 57">
              <a:extLst>
                <a:ext uri="{FF2B5EF4-FFF2-40B4-BE49-F238E27FC236}">
                  <a16:creationId xmlns:a16="http://schemas.microsoft.com/office/drawing/2014/main" id="{93CA3A4A-2CA0-6817-A3CC-5F61C4A70DB3}"/>
                </a:ext>
              </a:extLst>
            </p:cNvPr>
            <p:cNvSpPr/>
            <p:nvPr/>
          </p:nvSpPr>
          <p:spPr>
            <a:xfrm>
              <a:off x="5407803" y="2446978"/>
              <a:ext cx="1988986" cy="1199505"/>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600" dirty="0">
                  <a:solidFill>
                    <a:srgbClr val="0096D2"/>
                  </a:solidFill>
                  <a:latin typeface="Arial" panose="020B0604020202020204"/>
                </a:rPr>
                <a:t>Performance</a:t>
              </a:r>
            </a:p>
            <a:p>
              <a:pPr marL="114300" indent="-114300">
                <a:buFont typeface="Arial" panose="020B0604020202020204" pitchFamily="34" charset="0"/>
                <a:buChar char="•"/>
              </a:pPr>
              <a:r>
                <a:rPr lang="en-US" sz="1400" dirty="0">
                  <a:solidFill>
                    <a:schemeClr val="tx1"/>
                  </a:solidFill>
                </a:rPr>
                <a:t>Local latencies (1-5ms)</a:t>
              </a:r>
            </a:p>
            <a:p>
              <a:pPr marL="114300" indent="-114300">
                <a:buFont typeface="Arial" panose="020B0604020202020204" pitchFamily="34" charset="0"/>
                <a:buChar char="•"/>
                <a:defRPr/>
              </a:pPr>
              <a:r>
                <a:rPr lang="en-US" sz="1400" dirty="0">
                  <a:solidFill>
                    <a:schemeClr val="tx1"/>
                  </a:solidFill>
                </a:rPr>
                <a:t>Heavy traffic loads</a:t>
              </a:r>
            </a:p>
            <a:p>
              <a:pPr marL="114300" indent="-114300">
                <a:buFont typeface="Arial" panose="020B0604020202020204" pitchFamily="34" charset="0"/>
                <a:buChar char="•"/>
                <a:defRPr/>
              </a:pPr>
              <a:r>
                <a:rPr lang="en-US" sz="1400" dirty="0">
                  <a:solidFill>
                    <a:schemeClr val="tx1"/>
                  </a:solidFill>
                </a:rPr>
                <a:t>Workflows around instant data accessibility and viewing</a:t>
              </a:r>
            </a:p>
          </p:txBody>
        </p:sp>
        <p:sp>
          <p:nvSpPr>
            <p:cNvPr id="59" name="Rectangle 58">
              <a:extLst>
                <a:ext uri="{FF2B5EF4-FFF2-40B4-BE49-F238E27FC236}">
                  <a16:creationId xmlns:a16="http://schemas.microsoft.com/office/drawing/2014/main" id="{000D2BEB-7C86-24D3-42D8-BD8E916AFFA9}"/>
                </a:ext>
              </a:extLst>
            </p:cNvPr>
            <p:cNvSpPr/>
            <p:nvPr/>
          </p:nvSpPr>
          <p:spPr>
            <a:xfrm>
              <a:off x="7595926" y="2446977"/>
              <a:ext cx="1988986" cy="124058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600">
                  <a:solidFill>
                    <a:schemeClr val="accent2"/>
                  </a:solidFill>
                  <a:latin typeface="Arial" panose="020B0604020202020204"/>
                </a:rPr>
                <a:t>Enabling “Best of Breed”</a:t>
              </a:r>
            </a:p>
            <a:p>
              <a:pPr marL="114300" indent="-114300">
                <a:buFont typeface="Arial" panose="020B0604020202020204" pitchFamily="34" charset="0"/>
                <a:buChar char="•"/>
              </a:pPr>
              <a:r>
                <a:rPr lang="en-US" sz="1400">
                  <a:solidFill>
                    <a:schemeClr val="tx1"/>
                  </a:solidFill>
                </a:rPr>
                <a:t>Mature Enterprise Imaging Architecture</a:t>
              </a:r>
            </a:p>
            <a:p>
              <a:pPr marL="114300" indent="-114300">
                <a:buFont typeface="Arial" panose="020B0604020202020204" pitchFamily="34" charset="0"/>
                <a:buChar char="•"/>
              </a:pPr>
              <a:r>
                <a:rPr lang="en-US" sz="1400">
                  <a:solidFill>
                    <a:schemeClr val="tx1"/>
                  </a:solidFill>
                </a:rPr>
                <a:t>“De-constructed” PACS models</a:t>
              </a:r>
            </a:p>
            <a:p>
              <a:pPr defTabSz="914378">
                <a:defRPr/>
              </a:pPr>
              <a:endParaRPr lang="en-US" sz="1400">
                <a:solidFill>
                  <a:schemeClr val="accent2"/>
                </a:solidFill>
                <a:latin typeface="Arial" panose="020B0604020202020204"/>
              </a:endParaRPr>
            </a:p>
            <a:p>
              <a:pPr defTabSz="914378">
                <a:defRPr/>
              </a:pPr>
              <a:r>
                <a:rPr lang="en-US" sz="1200">
                  <a:solidFill>
                    <a:srgbClr val="414141"/>
                  </a:solidFill>
                  <a:latin typeface="Arial" panose="020B0604020202020204"/>
                </a:rPr>
                <a:t>  </a:t>
              </a:r>
            </a:p>
          </p:txBody>
        </p:sp>
        <p:sp>
          <p:nvSpPr>
            <p:cNvPr id="60" name="Rectangle 59">
              <a:extLst>
                <a:ext uri="{FF2B5EF4-FFF2-40B4-BE49-F238E27FC236}">
                  <a16:creationId xmlns:a16="http://schemas.microsoft.com/office/drawing/2014/main" id="{C90355AF-9FB6-64E8-02A9-704E08A96157}"/>
                </a:ext>
              </a:extLst>
            </p:cNvPr>
            <p:cNvSpPr/>
            <p:nvPr/>
          </p:nvSpPr>
          <p:spPr>
            <a:xfrm>
              <a:off x="3287657" y="3963481"/>
              <a:ext cx="1988986" cy="160864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137160" rIns="68580" bIns="68580" rtlCol="0" anchor="t"/>
            <a:lstStyle/>
            <a:p>
              <a:pPr marL="114300" indent="-114300">
                <a:buFont typeface="Arial" panose="020B0604020202020204" pitchFamily="34" charset="0"/>
                <a:buChar char="•"/>
                <a:defRPr/>
              </a:pPr>
              <a:r>
                <a:rPr lang="en-US" sz="1400">
                  <a:solidFill>
                    <a:schemeClr val="tx1"/>
                  </a:solidFill>
                </a:rPr>
                <a:t>DICOMWeb</a:t>
              </a:r>
            </a:p>
            <a:p>
              <a:pPr marL="114300" indent="-114300">
                <a:buFont typeface="Arial" panose="020B0604020202020204" pitchFamily="34" charset="0"/>
                <a:buChar char="•"/>
                <a:defRPr/>
              </a:pPr>
              <a:r>
                <a:rPr lang="en-US" sz="1400">
                  <a:solidFill>
                    <a:schemeClr val="tx1"/>
                  </a:solidFill>
                </a:rPr>
                <a:t>HTTPS to other sites</a:t>
              </a:r>
            </a:p>
            <a:p>
              <a:pPr marL="114300" indent="-114300">
                <a:buFont typeface="Arial" panose="020B0604020202020204" pitchFamily="34" charset="0"/>
                <a:buChar char="•"/>
                <a:defRPr/>
              </a:pPr>
              <a:r>
                <a:rPr lang="en-US" sz="1400">
                  <a:solidFill>
                    <a:schemeClr val="tx1"/>
                  </a:solidFill>
                </a:rPr>
                <a:t>Feature parity for C-MOVE</a:t>
              </a:r>
              <a:br>
                <a:rPr lang="en-US" sz="1400">
                  <a:solidFill>
                    <a:schemeClr val="tx1"/>
                  </a:solidFill>
                </a:rPr>
              </a:br>
              <a:r>
                <a:rPr lang="en-US" sz="1400">
                  <a:solidFill>
                    <a:schemeClr val="tx1"/>
                  </a:solidFill>
                </a:rPr>
                <a:t>via DICOMWeb</a:t>
              </a:r>
            </a:p>
            <a:p>
              <a:pPr marL="128588" indent="-128588" defTabSz="914378">
                <a:buFont typeface="Arial" panose="020B0604020202020204" pitchFamily="34" charset="0"/>
                <a:buChar char="•"/>
                <a:defRPr/>
              </a:pPr>
              <a:endParaRPr lang="en-US" sz="1200">
                <a:solidFill>
                  <a:srgbClr val="414141"/>
                </a:solidFill>
                <a:latin typeface="Arial" panose="020B0604020202020204"/>
              </a:endParaRPr>
            </a:p>
          </p:txBody>
        </p:sp>
        <p:sp>
          <p:nvSpPr>
            <p:cNvPr id="61" name="Rectangle 60">
              <a:extLst>
                <a:ext uri="{FF2B5EF4-FFF2-40B4-BE49-F238E27FC236}">
                  <a16:creationId xmlns:a16="http://schemas.microsoft.com/office/drawing/2014/main" id="{0BCCA7FA-6D8F-28B2-50E4-E08C221C3332}"/>
                </a:ext>
              </a:extLst>
            </p:cNvPr>
            <p:cNvSpPr/>
            <p:nvPr/>
          </p:nvSpPr>
          <p:spPr>
            <a:xfrm>
              <a:off x="5407803" y="3963480"/>
              <a:ext cx="1988986" cy="1608646"/>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137160" rIns="68580" bIns="68580" rtlCol="0" anchor="t"/>
            <a:lstStyle/>
            <a:p>
              <a:pPr marL="114300" indent="-114300">
                <a:buFont typeface="Arial" panose="020B0604020202020204" pitchFamily="34" charset="0"/>
                <a:buChar char="•"/>
                <a:defRPr/>
              </a:pPr>
              <a:r>
                <a:rPr lang="en-US" sz="1400">
                  <a:solidFill>
                    <a:schemeClr val="tx1"/>
                  </a:solidFill>
                </a:rPr>
                <a:t>Regional latencies (40-50ms)</a:t>
              </a:r>
            </a:p>
            <a:p>
              <a:pPr marL="114300" indent="-114300">
                <a:buFont typeface="Arial" panose="020B0604020202020204" pitchFamily="34" charset="0"/>
                <a:buChar char="•"/>
                <a:defRPr/>
              </a:pPr>
              <a:r>
                <a:rPr lang="en-US" sz="1400">
                  <a:solidFill>
                    <a:schemeClr val="tx1"/>
                  </a:solidFill>
                </a:rPr>
                <a:t>Shared backbone to provider</a:t>
              </a:r>
            </a:p>
            <a:p>
              <a:pPr marL="114300" indent="-114300">
                <a:buFont typeface="Arial" panose="020B0604020202020204" pitchFamily="34" charset="0"/>
                <a:buChar char="•"/>
                <a:defRPr/>
              </a:pPr>
              <a:r>
                <a:rPr lang="en-US" sz="1400">
                  <a:solidFill>
                    <a:schemeClr val="tx1"/>
                  </a:solidFill>
                </a:rPr>
                <a:t>Need optimized hybrid architectures </a:t>
              </a:r>
            </a:p>
          </p:txBody>
        </p:sp>
        <p:sp>
          <p:nvSpPr>
            <p:cNvPr id="62" name="Rectangle 61">
              <a:extLst>
                <a:ext uri="{FF2B5EF4-FFF2-40B4-BE49-F238E27FC236}">
                  <a16:creationId xmlns:a16="http://schemas.microsoft.com/office/drawing/2014/main" id="{09323466-F0AE-866C-ABBD-9AF809201AF4}"/>
                </a:ext>
              </a:extLst>
            </p:cNvPr>
            <p:cNvSpPr/>
            <p:nvPr/>
          </p:nvSpPr>
          <p:spPr>
            <a:xfrm>
              <a:off x="7595926" y="3956621"/>
              <a:ext cx="1988986" cy="1627444"/>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137160" rIns="68580" bIns="68580" rtlCol="0" anchor="t"/>
            <a:lstStyle/>
            <a:p>
              <a:pPr marL="114300" indent="-114300">
                <a:buFont typeface="Arial" panose="020B0604020202020204" pitchFamily="34" charset="0"/>
                <a:buChar char="•"/>
                <a:defRPr/>
              </a:pPr>
              <a:r>
                <a:rPr lang="en-US" sz="1400">
                  <a:solidFill>
                    <a:schemeClr val="tx1"/>
                  </a:solidFill>
                </a:rPr>
                <a:t>New Enterprise Imaging Architectures </a:t>
              </a:r>
            </a:p>
            <a:p>
              <a:pPr marL="114300" indent="-114300">
                <a:buFont typeface="Arial" panose="020B0604020202020204" pitchFamily="34" charset="0"/>
                <a:buChar char="•"/>
                <a:defRPr/>
              </a:pPr>
              <a:r>
                <a:rPr lang="en-US" sz="1400">
                  <a:solidFill>
                    <a:schemeClr val="tx1"/>
                  </a:solidFill>
                </a:rPr>
                <a:t>Stress vendor commitment to interoperability and VNA core services </a:t>
              </a:r>
            </a:p>
            <a:p>
              <a:pPr marL="128588" indent="-128588" defTabSz="914378">
                <a:buFont typeface="Arial" panose="020B0604020202020204" pitchFamily="34" charset="0"/>
                <a:buChar char="•"/>
                <a:defRPr/>
              </a:pPr>
              <a:endParaRPr lang="en-US" sz="1600">
                <a:solidFill>
                  <a:srgbClr val="414141"/>
                </a:solidFill>
                <a:latin typeface="Arial" panose="020B0604020202020204"/>
              </a:endParaRPr>
            </a:p>
          </p:txBody>
        </p:sp>
        <p:grpSp>
          <p:nvGrpSpPr>
            <p:cNvPr id="63" name="Group 62">
              <a:extLst>
                <a:ext uri="{FF2B5EF4-FFF2-40B4-BE49-F238E27FC236}">
                  <a16:creationId xmlns:a16="http://schemas.microsoft.com/office/drawing/2014/main" id="{82DF4E3F-4167-C1A4-F916-E6B58656B082}"/>
                </a:ext>
              </a:extLst>
            </p:cNvPr>
            <p:cNvGrpSpPr/>
            <p:nvPr/>
          </p:nvGrpSpPr>
          <p:grpSpPr>
            <a:xfrm>
              <a:off x="2871816" y="3646470"/>
              <a:ext cx="7423123" cy="377824"/>
              <a:chOff x="1949604" y="3423788"/>
              <a:chExt cx="9684208" cy="500154"/>
            </a:xfrm>
          </p:grpSpPr>
          <p:sp>
            <p:nvSpPr>
              <p:cNvPr id="64" name="Rectangle: Rounded Corners 63">
                <a:extLst>
                  <a:ext uri="{FF2B5EF4-FFF2-40B4-BE49-F238E27FC236}">
                    <a16:creationId xmlns:a16="http://schemas.microsoft.com/office/drawing/2014/main" id="{1AF62867-23A0-9056-BD1A-C089CCDA1332}"/>
                  </a:ext>
                </a:extLst>
              </p:cNvPr>
              <p:cNvSpPr/>
              <p:nvPr/>
            </p:nvSpPr>
            <p:spPr bwMode="gray">
              <a:xfrm>
                <a:off x="1949604" y="3423788"/>
                <a:ext cx="9684208" cy="500154"/>
              </a:xfrm>
              <a:prstGeom prst="roundRect">
                <a:avLst>
                  <a:gd name="adj" fmla="val 50000"/>
                </a:avLst>
              </a:prstGeom>
              <a:solidFill>
                <a:schemeClr val="bg1"/>
              </a:solidFill>
              <a:ln w="19050" cap="rnd">
                <a:solidFill>
                  <a:schemeClr val="accent2"/>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914378">
                  <a:defRPr/>
                </a:pPr>
                <a:r>
                  <a:rPr lang="en-US" sz="1600">
                    <a:solidFill>
                      <a:schemeClr val="accent2"/>
                    </a:solidFill>
                    <a:latin typeface="Arial" panose="020B0604020202020204"/>
                  </a:rPr>
                  <a:t>Optimizing for the Cloud</a:t>
                </a:r>
              </a:p>
            </p:txBody>
          </p:sp>
          <p:sp>
            <p:nvSpPr>
              <p:cNvPr id="65" name="Arrow: Chevron 64">
                <a:extLst>
                  <a:ext uri="{FF2B5EF4-FFF2-40B4-BE49-F238E27FC236}">
                    <a16:creationId xmlns:a16="http://schemas.microsoft.com/office/drawing/2014/main" id="{B70CBAE9-C723-AB96-34E1-DD85E21BB554}"/>
                  </a:ext>
                </a:extLst>
              </p:cNvPr>
              <p:cNvSpPr/>
              <p:nvPr/>
            </p:nvSpPr>
            <p:spPr>
              <a:xfrm>
                <a:off x="8184465" y="3528089"/>
                <a:ext cx="182880" cy="274321"/>
              </a:xfrm>
              <a:prstGeom prst="chevron">
                <a:avLst/>
              </a:prstGeom>
              <a:solidFill>
                <a:schemeClr val="accent2"/>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914378">
                  <a:defRPr/>
                </a:pPr>
                <a:endParaRPr lang="en-US" sz="900">
                  <a:solidFill>
                    <a:srgbClr val="414141"/>
                  </a:solidFill>
                  <a:latin typeface="Arial" panose="020B0604020202020204"/>
                </a:endParaRPr>
              </a:p>
            </p:txBody>
          </p:sp>
          <p:sp>
            <p:nvSpPr>
              <p:cNvPr id="66" name="Arrow: Chevron 65">
                <a:extLst>
                  <a:ext uri="{FF2B5EF4-FFF2-40B4-BE49-F238E27FC236}">
                    <a16:creationId xmlns:a16="http://schemas.microsoft.com/office/drawing/2014/main" id="{4360E461-9885-0631-C590-77614F8637BB}"/>
                  </a:ext>
                </a:extLst>
              </p:cNvPr>
              <p:cNvSpPr/>
              <p:nvPr/>
            </p:nvSpPr>
            <p:spPr>
              <a:xfrm rot="10800000">
                <a:off x="5189090" y="3528089"/>
                <a:ext cx="182880" cy="274321"/>
              </a:xfrm>
              <a:prstGeom prst="chevron">
                <a:avLst/>
              </a:prstGeom>
              <a:solidFill>
                <a:schemeClr val="accent2"/>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914378">
                  <a:defRPr/>
                </a:pPr>
                <a:endParaRPr lang="en-US" sz="900">
                  <a:solidFill>
                    <a:srgbClr val="414141"/>
                  </a:solidFill>
                  <a:latin typeface="Arial" panose="020B0604020202020204"/>
                </a:endParaRPr>
              </a:p>
            </p:txBody>
          </p:sp>
        </p:grpSp>
        <p:sp>
          <p:nvSpPr>
            <p:cNvPr id="14" name="Oval 13">
              <a:extLst>
                <a:ext uri="{FF2B5EF4-FFF2-40B4-BE49-F238E27FC236}">
                  <a16:creationId xmlns:a16="http://schemas.microsoft.com/office/drawing/2014/main" id="{27ACBF3A-B341-C66E-5677-F41CAFF1BFF3}"/>
                </a:ext>
              </a:extLst>
            </p:cNvPr>
            <p:cNvSpPr/>
            <p:nvPr/>
          </p:nvSpPr>
          <p:spPr>
            <a:xfrm>
              <a:off x="2334736" y="2528488"/>
              <a:ext cx="492722" cy="492722"/>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Graphic 12">
              <a:extLst>
                <a:ext uri="{FF2B5EF4-FFF2-40B4-BE49-F238E27FC236}">
                  <a16:creationId xmlns:a16="http://schemas.microsoft.com/office/drawing/2014/main" id="{08CA4C86-333D-9C82-0163-55609DC5B3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28697" y="2600077"/>
              <a:ext cx="304800" cy="304800"/>
            </a:xfrm>
            <a:prstGeom prst="rect">
              <a:avLst/>
            </a:prstGeom>
          </p:spPr>
        </p:pic>
        <p:pic>
          <p:nvPicPr>
            <p:cNvPr id="15" name="Graphic 14">
              <a:extLst>
                <a:ext uri="{FF2B5EF4-FFF2-40B4-BE49-F238E27FC236}">
                  <a16:creationId xmlns:a16="http://schemas.microsoft.com/office/drawing/2014/main" id="{73DEA122-FBCE-0389-E8AF-1518353593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97367" y="4225318"/>
              <a:ext cx="378920" cy="378920"/>
            </a:xfrm>
            <a:prstGeom prst="rect">
              <a:avLst/>
            </a:prstGeom>
          </p:spPr>
        </p:pic>
      </p:grpSp>
      <p:sp>
        <p:nvSpPr>
          <p:cNvPr id="8" name="Footer Placeholder 7">
            <a:extLst>
              <a:ext uri="{FF2B5EF4-FFF2-40B4-BE49-F238E27FC236}">
                <a16:creationId xmlns:a16="http://schemas.microsoft.com/office/drawing/2014/main" id="{04DDEDB0-6888-02E5-2582-849972F9D385}"/>
              </a:ext>
            </a:extLst>
          </p:cNvPr>
          <p:cNvSpPr>
            <a:spLocks noGrp="1"/>
          </p:cNvSpPr>
          <p:nvPr>
            <p:ph type="ftr" sz="quarter" idx="11"/>
          </p:nvPr>
        </p:nvSpPr>
        <p:spPr/>
        <p:txBody>
          <a:bodyPr/>
          <a:lstStyle/>
          <a:p>
            <a:r>
              <a:rPr lang="en-US"/>
              <a:t>Copyright DICOM® 2019     www.dicomstandard.org     #DICOMConference2019     #DICOM     </a:t>
            </a:r>
            <a:r>
              <a:rPr lang="en-US">
                <a:hlinkClick r:id="rId7">
                  <a:extLst>
                    <a:ext uri="{A12FA001-AC4F-418D-AE19-62706E023703}">
                      <ahyp:hlinkClr xmlns:ahyp="http://schemas.microsoft.com/office/drawing/2018/hyperlinkcolor" val="tx"/>
                    </a:ext>
                  </a:extLst>
                </a:hlinkClick>
              </a:rPr>
              <a:t>@The_DICOM_STD</a:t>
            </a:r>
            <a:endParaRPr lang="en-US"/>
          </a:p>
        </p:txBody>
      </p:sp>
      <p:sp>
        <p:nvSpPr>
          <p:cNvPr id="10" name="Slide Number Placeholder 9">
            <a:extLst>
              <a:ext uri="{FF2B5EF4-FFF2-40B4-BE49-F238E27FC236}">
                <a16:creationId xmlns:a16="http://schemas.microsoft.com/office/drawing/2014/main" id="{1A664109-DF0C-200F-4194-61945E120CA0}"/>
              </a:ext>
            </a:extLst>
          </p:cNvPr>
          <p:cNvSpPr>
            <a:spLocks noGrp="1"/>
          </p:cNvSpPr>
          <p:nvPr>
            <p:ph type="sldNum" sz="quarter" idx="4"/>
          </p:nvPr>
        </p:nvSpPr>
        <p:spPr/>
        <p:txBody>
          <a:bodyPr/>
          <a:lstStyle/>
          <a:p>
            <a:fld id="{D57F1E4F-1CFF-5643-939E-217C01CDF565}" type="slidenum">
              <a:rPr lang="en-US" smtClean="0"/>
              <a:pPr/>
              <a:t>22</a:t>
            </a:fld>
            <a:endParaRPr lang="en-US"/>
          </a:p>
        </p:txBody>
      </p:sp>
    </p:spTree>
    <p:extLst>
      <p:ext uri="{BB962C8B-B14F-4D97-AF65-F5344CB8AC3E}">
        <p14:creationId xmlns:p14="http://schemas.microsoft.com/office/powerpoint/2010/main" val="805045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417-352D-DE70-4B94-4D4299F7C791}"/>
              </a:ext>
            </a:extLst>
          </p:cNvPr>
          <p:cNvSpPr>
            <a:spLocks noGrp="1"/>
          </p:cNvSpPr>
          <p:nvPr>
            <p:ph type="title"/>
          </p:nvPr>
        </p:nvSpPr>
        <p:spPr>
          <a:xfrm>
            <a:off x="1879600" y="2974975"/>
            <a:ext cx="8945563" cy="1012825"/>
          </a:xfrm>
        </p:spPr>
        <p:txBody>
          <a:bodyPr/>
          <a:lstStyle/>
          <a:p>
            <a:r>
              <a:rPr lang="en-US"/>
              <a:t>Digital Pathology </a:t>
            </a:r>
          </a:p>
        </p:txBody>
      </p:sp>
      <p:sp>
        <p:nvSpPr>
          <p:cNvPr id="4" name="Footer Placeholder 3">
            <a:extLst>
              <a:ext uri="{FF2B5EF4-FFF2-40B4-BE49-F238E27FC236}">
                <a16:creationId xmlns:a16="http://schemas.microsoft.com/office/drawing/2014/main" id="{F8AD7306-D6B2-9671-F67A-B74AE89C34FB}"/>
              </a:ext>
            </a:extLst>
          </p:cNvPr>
          <p:cNvSpPr>
            <a:spLocks noGrp="1"/>
          </p:cNvSpPr>
          <p:nvPr>
            <p:ph type="ftr" sz="quarter" idx="11"/>
          </p:nvPr>
        </p:nvSpPr>
        <p:spPr>
          <a:xfrm>
            <a:off x="3112441" y="6114074"/>
            <a:ext cx="7016552" cy="365125"/>
          </a:xfrm>
        </p:spPr>
        <p:txBody>
          <a:bodyPr/>
          <a:lstStyle/>
          <a:p>
            <a:r>
              <a:rPr lang="en-US"/>
              <a:t>Copyright DICOM® 2019     www.dicomstandard.org     #DICOMConference2019     #DICOM     @The_DICOM_STD</a:t>
            </a:r>
          </a:p>
        </p:txBody>
      </p:sp>
      <p:sp>
        <p:nvSpPr>
          <p:cNvPr id="5" name="Slide Number Placeholder 4">
            <a:extLst>
              <a:ext uri="{FF2B5EF4-FFF2-40B4-BE49-F238E27FC236}">
                <a16:creationId xmlns:a16="http://schemas.microsoft.com/office/drawing/2014/main" id="{69CB238A-2553-095E-275A-1ABDD6CB2125}"/>
              </a:ext>
            </a:extLst>
          </p:cNvPr>
          <p:cNvSpPr>
            <a:spLocks noGrp="1"/>
          </p:cNvSpPr>
          <p:nvPr>
            <p:ph type="sldNum" sz="quarter" idx="4"/>
          </p:nvPr>
        </p:nvSpPr>
        <p:spPr>
          <a:xfrm>
            <a:off x="11411669" y="6114073"/>
            <a:ext cx="777155" cy="365125"/>
          </a:xfrm>
        </p:spPr>
        <p:txBody>
          <a:bodyPr/>
          <a:lstStyle/>
          <a:p>
            <a:fld id="{D57F1E4F-1CFF-5643-939E-217C01CDF565}" type="slidenum">
              <a:rPr lang="en-US" smtClean="0"/>
              <a:pPr/>
              <a:t>23</a:t>
            </a:fld>
            <a:endParaRPr lang="en-US"/>
          </a:p>
        </p:txBody>
      </p:sp>
      <p:grpSp>
        <p:nvGrpSpPr>
          <p:cNvPr id="3" name="Group 2">
            <a:extLst>
              <a:ext uri="{FF2B5EF4-FFF2-40B4-BE49-F238E27FC236}">
                <a16:creationId xmlns:a16="http://schemas.microsoft.com/office/drawing/2014/main" id="{2DEA76EE-84D1-5223-FC6D-F63A2931444B}"/>
              </a:ext>
            </a:extLst>
          </p:cNvPr>
          <p:cNvGrpSpPr/>
          <p:nvPr/>
        </p:nvGrpSpPr>
        <p:grpSpPr>
          <a:xfrm>
            <a:off x="962719" y="3080163"/>
            <a:ext cx="802448" cy="802448"/>
            <a:chOff x="4160057" y="3464111"/>
            <a:chExt cx="706374" cy="709646"/>
          </a:xfrm>
        </p:grpSpPr>
        <p:sp>
          <p:nvSpPr>
            <p:cNvPr id="7" name="Oval 6">
              <a:extLst>
                <a:ext uri="{FF2B5EF4-FFF2-40B4-BE49-F238E27FC236}">
                  <a16:creationId xmlns:a16="http://schemas.microsoft.com/office/drawing/2014/main" id="{0A0BC3A9-D2E7-7279-B725-33022442C670}"/>
                </a:ext>
              </a:extLst>
            </p:cNvPr>
            <p:cNvSpPr/>
            <p:nvPr/>
          </p:nvSpPr>
          <p:spPr bwMode="gray">
            <a:xfrm>
              <a:off x="4160057" y="3464111"/>
              <a:ext cx="706374" cy="709646"/>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lIns="0" tIns="68580" rIns="0" bIns="0" rtlCol="0" anchor="ctr"/>
            <a:lstStyle/>
            <a:p>
              <a:pPr algn="ctr">
                <a:lnSpc>
                  <a:spcPct val="85000"/>
                </a:lnSpc>
              </a:pPr>
              <a:endParaRPr lang="en-US" sz="3300">
                <a:solidFill>
                  <a:schemeClr val="bg1"/>
                </a:solidFill>
              </a:endParaRPr>
            </a:p>
          </p:txBody>
        </p:sp>
        <p:pic>
          <p:nvPicPr>
            <p:cNvPr id="8" name="Graphic 7">
              <a:extLst>
                <a:ext uri="{FF2B5EF4-FFF2-40B4-BE49-F238E27FC236}">
                  <a16:creationId xmlns:a16="http://schemas.microsoft.com/office/drawing/2014/main" id="{A76B5C36-D422-38A2-0D6D-1B8499554D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4574" y="3620631"/>
              <a:ext cx="350273" cy="350273"/>
            </a:xfrm>
            <a:prstGeom prst="rect">
              <a:avLst/>
            </a:prstGeom>
          </p:spPr>
        </p:pic>
      </p:grpSp>
    </p:spTree>
    <p:extLst>
      <p:ext uri="{BB962C8B-B14F-4D97-AF65-F5344CB8AC3E}">
        <p14:creationId xmlns:p14="http://schemas.microsoft.com/office/powerpoint/2010/main" val="1341197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0F3A17-111A-8971-DEFC-46F4A88137E4}"/>
              </a:ext>
            </a:extLst>
          </p:cNvPr>
          <p:cNvSpPr>
            <a:spLocks noGrp="1"/>
          </p:cNvSpPr>
          <p:nvPr>
            <p:ph type="title"/>
          </p:nvPr>
        </p:nvSpPr>
        <p:spPr/>
        <p:txBody>
          <a:bodyPr anchor="ctr"/>
          <a:lstStyle/>
          <a:p>
            <a:r>
              <a:rPr lang="en-US"/>
              <a:t>Case Study: Digital Pathology</a:t>
            </a:r>
          </a:p>
        </p:txBody>
      </p:sp>
      <p:sp>
        <p:nvSpPr>
          <p:cNvPr id="10" name="Content Placeholder 9">
            <a:extLst>
              <a:ext uri="{FF2B5EF4-FFF2-40B4-BE49-F238E27FC236}">
                <a16:creationId xmlns:a16="http://schemas.microsoft.com/office/drawing/2014/main" id="{7EE00014-61CD-0102-A067-0B0EC03E6795}"/>
              </a:ext>
            </a:extLst>
          </p:cNvPr>
          <p:cNvSpPr>
            <a:spLocks noGrp="1"/>
          </p:cNvSpPr>
          <p:nvPr>
            <p:ph idx="1"/>
          </p:nvPr>
        </p:nvSpPr>
        <p:spPr>
          <a:xfrm>
            <a:off x="581041" y="1746504"/>
            <a:ext cx="6673199" cy="4041648"/>
          </a:xfrm>
        </p:spPr>
        <p:txBody>
          <a:bodyPr>
            <a:normAutofit/>
          </a:bodyPr>
          <a:lstStyle/>
          <a:p>
            <a:pPr marL="0" indent="0" defTabSz="914377">
              <a:lnSpc>
                <a:spcPct val="90000"/>
              </a:lnSpc>
              <a:spcBef>
                <a:spcPts val="300"/>
              </a:spcBef>
              <a:spcAft>
                <a:spcPts val="300"/>
              </a:spcAft>
              <a:buClrTx/>
              <a:buSzTx/>
              <a:buNone/>
              <a:defRPr/>
            </a:pPr>
            <a:r>
              <a:rPr lang="en-US" sz="1800">
                <a:solidFill>
                  <a:srgbClr val="0096D2"/>
                </a:solidFill>
                <a:latin typeface="Arial" panose="020B0604020202020204"/>
              </a:rPr>
              <a:t>Problem</a:t>
            </a:r>
          </a:p>
          <a:p>
            <a:pPr marL="0" indent="0" defTabSz="914377">
              <a:lnSpc>
                <a:spcPct val="90000"/>
              </a:lnSpc>
              <a:spcBef>
                <a:spcPts val="300"/>
              </a:spcBef>
              <a:spcAft>
                <a:spcPts val="300"/>
              </a:spcAft>
              <a:buClrTx/>
              <a:buSzTx/>
              <a:buNone/>
              <a:defRPr/>
            </a:pPr>
            <a:r>
              <a:rPr lang="en-US" sz="1800"/>
              <a:t>Digitize and access pathology data to provide the best possible care for patients</a:t>
            </a:r>
            <a:endParaRPr lang="en-US" sz="600"/>
          </a:p>
          <a:p>
            <a:pPr marL="0" indent="0" defTabSz="914377">
              <a:lnSpc>
                <a:spcPct val="90000"/>
              </a:lnSpc>
              <a:spcBef>
                <a:spcPts val="300"/>
              </a:spcBef>
              <a:spcAft>
                <a:spcPts val="300"/>
              </a:spcAft>
              <a:buClrTx/>
              <a:buSzTx/>
              <a:buNone/>
              <a:defRPr/>
            </a:pPr>
            <a:endParaRPr lang="en-US" sz="700">
              <a:solidFill>
                <a:srgbClr val="414141"/>
              </a:solidFill>
              <a:latin typeface="Arial" panose="020B0604020202020204"/>
            </a:endParaRPr>
          </a:p>
          <a:p>
            <a:pPr marL="0" indent="0" defTabSz="914377">
              <a:lnSpc>
                <a:spcPct val="90000"/>
              </a:lnSpc>
              <a:spcBef>
                <a:spcPts val="300"/>
              </a:spcBef>
              <a:spcAft>
                <a:spcPts val="300"/>
              </a:spcAft>
              <a:buClrTx/>
              <a:buSzTx/>
              <a:buNone/>
              <a:defRPr/>
            </a:pPr>
            <a:r>
              <a:rPr lang="en-US" sz="1800">
                <a:solidFill>
                  <a:srgbClr val="0096D2"/>
                </a:solidFill>
                <a:latin typeface="Arial" panose="020B0604020202020204"/>
              </a:rPr>
              <a:t>Solution</a:t>
            </a:r>
          </a:p>
          <a:p>
            <a:pPr marL="228600" indent="-228600" defTabSz="914377">
              <a:lnSpc>
                <a:spcPct val="90000"/>
              </a:lnSpc>
              <a:spcBef>
                <a:spcPts val="300"/>
              </a:spcBef>
              <a:spcAft>
                <a:spcPts val="300"/>
              </a:spcAft>
              <a:buClrTx/>
              <a:buSzTx/>
              <a:buFont typeface="Arial" panose="020B0604020202020204" pitchFamily="34" charset="0"/>
              <a:buChar char="•"/>
              <a:defRPr/>
            </a:pPr>
            <a:r>
              <a:rPr lang="en-US" sz="1800"/>
              <a:t>Leverage Artificial Intelligence and Machine Learning Technologies to develop new diagnostic tests</a:t>
            </a:r>
          </a:p>
          <a:p>
            <a:pPr marL="228600" indent="-228600" defTabSz="914377">
              <a:lnSpc>
                <a:spcPct val="90000"/>
              </a:lnSpc>
              <a:spcBef>
                <a:spcPts val="300"/>
              </a:spcBef>
              <a:spcAft>
                <a:spcPts val="300"/>
              </a:spcAft>
              <a:buClrTx/>
              <a:buSzTx/>
              <a:buFont typeface="Arial" panose="020B0604020202020204" pitchFamily="34" charset="0"/>
              <a:buChar char="•"/>
              <a:defRPr/>
            </a:pPr>
            <a:r>
              <a:rPr lang="en-US" sz="1800"/>
              <a:t>Increase pathologist efficiency</a:t>
            </a:r>
          </a:p>
          <a:p>
            <a:pPr marL="228600" indent="-228600" defTabSz="914377">
              <a:lnSpc>
                <a:spcPct val="90000"/>
              </a:lnSpc>
              <a:spcBef>
                <a:spcPts val="300"/>
              </a:spcBef>
              <a:spcAft>
                <a:spcPts val="300"/>
              </a:spcAft>
              <a:buClrTx/>
              <a:buSzTx/>
              <a:buFont typeface="Arial" panose="020B0604020202020204" pitchFamily="34" charset="0"/>
              <a:buChar char="•"/>
              <a:defRPr/>
            </a:pPr>
            <a:r>
              <a:rPr lang="en-US" sz="1800"/>
              <a:t>Minimize turnaround time and reduce potential for error </a:t>
            </a:r>
            <a:br>
              <a:rPr lang="en-US" sz="1800"/>
            </a:br>
            <a:r>
              <a:rPr lang="en-US" sz="1800"/>
              <a:t>and lower costs</a:t>
            </a:r>
            <a:endParaRPr lang="en-US" sz="700"/>
          </a:p>
          <a:p>
            <a:pPr marL="0" indent="0" defTabSz="914377">
              <a:lnSpc>
                <a:spcPct val="90000"/>
              </a:lnSpc>
              <a:spcBef>
                <a:spcPts val="300"/>
              </a:spcBef>
              <a:spcAft>
                <a:spcPts val="300"/>
              </a:spcAft>
              <a:buClrTx/>
              <a:buSzTx/>
              <a:buNone/>
              <a:defRPr/>
            </a:pPr>
            <a:endParaRPr lang="en-US" sz="800"/>
          </a:p>
          <a:p>
            <a:pPr marL="0" indent="0" defTabSz="914377">
              <a:lnSpc>
                <a:spcPct val="90000"/>
              </a:lnSpc>
              <a:spcBef>
                <a:spcPts val="300"/>
              </a:spcBef>
              <a:spcAft>
                <a:spcPts val="300"/>
              </a:spcAft>
              <a:buClrTx/>
              <a:buSzTx/>
              <a:buNone/>
              <a:defRPr/>
            </a:pPr>
            <a:r>
              <a:rPr lang="en-US" sz="1800">
                <a:solidFill>
                  <a:srgbClr val="0096D2"/>
                </a:solidFill>
                <a:latin typeface="Arial" panose="020B0604020202020204"/>
              </a:rPr>
              <a:t>Outcome</a:t>
            </a:r>
          </a:p>
          <a:p>
            <a:pPr marL="0" indent="0" defTabSz="914377">
              <a:lnSpc>
                <a:spcPct val="90000"/>
              </a:lnSpc>
              <a:spcBef>
                <a:spcPts val="300"/>
              </a:spcBef>
              <a:spcAft>
                <a:spcPts val="300"/>
              </a:spcAft>
              <a:buClrTx/>
              <a:buSzTx/>
              <a:buNone/>
              <a:defRPr/>
            </a:pPr>
            <a:r>
              <a:rPr lang="en-US" sz="1800"/>
              <a:t>Increasing the value of pathology services to Mayo Clinic, clients </a:t>
            </a:r>
            <a:br>
              <a:rPr lang="en-US" sz="1800"/>
            </a:br>
            <a:r>
              <a:rPr lang="en-US" sz="1800"/>
              <a:t>and patients</a:t>
            </a:r>
          </a:p>
          <a:p>
            <a:endParaRPr lang="en-US" sz="1800"/>
          </a:p>
        </p:txBody>
      </p:sp>
      <p:pic>
        <p:nvPicPr>
          <p:cNvPr id="13" name="Content Placeholder 12" descr="Close-up of several laboratory equipment&#10;&#10;Description automatically generated">
            <a:extLst>
              <a:ext uri="{FF2B5EF4-FFF2-40B4-BE49-F238E27FC236}">
                <a16:creationId xmlns:a16="http://schemas.microsoft.com/office/drawing/2014/main" id="{1D8EBCC9-C185-C983-6A2E-198273C5E70D}"/>
              </a:ext>
            </a:extLst>
          </p:cNvPr>
          <p:cNvPicPr>
            <a:picLocks noGrp="1" noChangeAspect="1"/>
          </p:cNvPicPr>
          <p:nvPr>
            <p:ph sz="half" idx="4294967295"/>
          </p:nvPr>
        </p:nvPicPr>
        <p:blipFill rotWithShape="1">
          <a:blip r:embed="rId3"/>
          <a:srcRect b="6779"/>
          <a:stretch/>
        </p:blipFill>
        <p:spPr>
          <a:xfrm>
            <a:off x="7254240" y="1746505"/>
            <a:ext cx="3687996" cy="3866896"/>
          </a:xfrm>
        </p:spPr>
      </p:pic>
      <p:sp>
        <p:nvSpPr>
          <p:cNvPr id="2" name="Footer Placeholder 1">
            <a:extLst>
              <a:ext uri="{FF2B5EF4-FFF2-40B4-BE49-F238E27FC236}">
                <a16:creationId xmlns:a16="http://schemas.microsoft.com/office/drawing/2014/main" id="{D08F06FD-D94C-46AB-3011-9C8C21E20F18}"/>
              </a:ext>
            </a:extLst>
          </p:cNvPr>
          <p:cNvSpPr>
            <a:spLocks noGrp="1"/>
          </p:cNvSpPr>
          <p:nvPr>
            <p:ph type="ftr" sz="quarter" idx="11"/>
          </p:nvPr>
        </p:nvSpPr>
        <p:spPr/>
        <p:txBody>
          <a:bodyPr/>
          <a:lstStyle/>
          <a:p>
            <a:r>
              <a:rPr lang="en-US"/>
              <a:t>Copyright DICOM® 2019     www.dicomstandard.org     #DICOMConference2019     #DICOM     </a:t>
            </a:r>
            <a:r>
              <a:rPr lang="en-US">
                <a:hlinkClick r:id="rId4">
                  <a:extLst>
                    <a:ext uri="{A12FA001-AC4F-418D-AE19-62706E023703}">
                      <ahyp:hlinkClr xmlns:ahyp="http://schemas.microsoft.com/office/drawing/2018/hyperlinkcolor" val="tx"/>
                    </a:ext>
                  </a:extLst>
                </a:hlinkClick>
              </a:rPr>
              <a:t>@The_DICOM_STD</a:t>
            </a:r>
            <a:endParaRPr lang="en-US"/>
          </a:p>
        </p:txBody>
      </p:sp>
      <p:sp>
        <p:nvSpPr>
          <p:cNvPr id="3" name="Slide Number Placeholder 2">
            <a:extLst>
              <a:ext uri="{FF2B5EF4-FFF2-40B4-BE49-F238E27FC236}">
                <a16:creationId xmlns:a16="http://schemas.microsoft.com/office/drawing/2014/main" id="{C6B85DE0-CEE3-55FC-6E93-D3B4218C2070}"/>
              </a:ext>
            </a:extLst>
          </p:cNvPr>
          <p:cNvSpPr>
            <a:spLocks noGrp="1"/>
          </p:cNvSpPr>
          <p:nvPr>
            <p:ph type="sldNum" sz="quarter" idx="4"/>
          </p:nvPr>
        </p:nvSpPr>
        <p:spPr/>
        <p:txBody>
          <a:bodyPr/>
          <a:lstStyle/>
          <a:p>
            <a:fld id="{D57F1E4F-1CFF-5643-939E-217C01CDF565}" type="slidenum">
              <a:rPr lang="en-US" smtClean="0"/>
              <a:pPr/>
              <a:t>24</a:t>
            </a:fld>
            <a:endParaRPr lang="en-US"/>
          </a:p>
        </p:txBody>
      </p:sp>
    </p:spTree>
    <p:extLst>
      <p:ext uri="{BB962C8B-B14F-4D97-AF65-F5344CB8AC3E}">
        <p14:creationId xmlns:p14="http://schemas.microsoft.com/office/powerpoint/2010/main" val="2239895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6FAF-0BDE-0903-6B6B-BC82E394736C}"/>
              </a:ext>
            </a:extLst>
          </p:cNvPr>
          <p:cNvSpPr>
            <a:spLocks noGrp="1"/>
          </p:cNvSpPr>
          <p:nvPr>
            <p:ph type="title"/>
          </p:nvPr>
        </p:nvSpPr>
        <p:spPr/>
        <p:txBody>
          <a:bodyPr anchor="ctr"/>
          <a:lstStyle/>
          <a:p>
            <a:r>
              <a:rPr lang="en-US"/>
              <a:t>Applied “Foundations for Success” to Digital Pathology</a:t>
            </a:r>
          </a:p>
        </p:txBody>
      </p:sp>
      <p:sp>
        <p:nvSpPr>
          <p:cNvPr id="6" name="Slide Number Placeholder 1">
            <a:extLst>
              <a:ext uri="{FF2B5EF4-FFF2-40B4-BE49-F238E27FC236}">
                <a16:creationId xmlns:a16="http://schemas.microsoft.com/office/drawing/2014/main" id="{CF6F144F-E106-454F-AC6C-C4AF1CAB8096}"/>
              </a:ext>
            </a:extLst>
          </p:cNvPr>
          <p:cNvSpPr txBox="1">
            <a:spLocks/>
          </p:cNvSpPr>
          <p:nvPr/>
        </p:nvSpPr>
        <p:spPr>
          <a:xfrm>
            <a:off x="9926470" y="7033943"/>
            <a:ext cx="228600" cy="16155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71821A3-96FC-1243-9172-4303A46FC069}" type="slidenum">
              <a:rPr lang="en-US">
                <a:solidFill>
                  <a:srgbClr val="4590B8"/>
                </a:solidFill>
                <a:latin typeface="Gill Sans MT" panose="020B0502020104020203"/>
              </a:rPr>
              <a:pPr>
                <a:defRPr/>
              </a:pPr>
              <a:t>25</a:t>
            </a:fld>
            <a:endParaRPr lang="en-US">
              <a:solidFill>
                <a:srgbClr val="4590B8"/>
              </a:solidFill>
              <a:latin typeface="Gill Sans MT" panose="020B0502020104020203"/>
            </a:endParaRPr>
          </a:p>
        </p:txBody>
      </p:sp>
      <p:grpSp>
        <p:nvGrpSpPr>
          <p:cNvPr id="8" name="Group 7">
            <a:extLst>
              <a:ext uri="{FF2B5EF4-FFF2-40B4-BE49-F238E27FC236}">
                <a16:creationId xmlns:a16="http://schemas.microsoft.com/office/drawing/2014/main" id="{3BDD0D54-2BE8-A610-E06C-00F5BB34EBFB}"/>
              </a:ext>
            </a:extLst>
          </p:cNvPr>
          <p:cNvGrpSpPr/>
          <p:nvPr/>
        </p:nvGrpSpPr>
        <p:grpSpPr>
          <a:xfrm>
            <a:off x="475644" y="1718523"/>
            <a:ext cx="10448374" cy="4082385"/>
            <a:chOff x="396607" y="1584998"/>
            <a:chExt cx="11237205" cy="4427600"/>
          </a:xfrm>
        </p:grpSpPr>
        <p:sp>
          <p:nvSpPr>
            <p:cNvPr id="9" name="Rectangle 8">
              <a:extLst>
                <a:ext uri="{FF2B5EF4-FFF2-40B4-BE49-F238E27FC236}">
                  <a16:creationId xmlns:a16="http://schemas.microsoft.com/office/drawing/2014/main" id="{D5526E79-124B-DCE6-0031-A7C95961F915}"/>
                </a:ext>
              </a:extLst>
            </p:cNvPr>
            <p:cNvSpPr/>
            <p:nvPr/>
          </p:nvSpPr>
          <p:spPr bwMode="gray">
            <a:xfrm>
              <a:off x="673800" y="1584998"/>
              <a:ext cx="10703612" cy="1912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Gill Sans MT" panose="020B0502020104020203"/>
              </a:endParaRPr>
            </a:p>
          </p:txBody>
        </p:sp>
        <p:grpSp>
          <p:nvGrpSpPr>
            <p:cNvPr id="10" name="Group 9">
              <a:extLst>
                <a:ext uri="{FF2B5EF4-FFF2-40B4-BE49-F238E27FC236}">
                  <a16:creationId xmlns:a16="http://schemas.microsoft.com/office/drawing/2014/main" id="{47F396AA-6E78-395C-AA54-8EA16C353356}"/>
                </a:ext>
              </a:extLst>
            </p:cNvPr>
            <p:cNvGrpSpPr/>
            <p:nvPr/>
          </p:nvGrpSpPr>
          <p:grpSpPr>
            <a:xfrm>
              <a:off x="917390" y="1835923"/>
              <a:ext cx="2377440" cy="4176675"/>
              <a:chOff x="1093080" y="1835923"/>
              <a:chExt cx="2377440" cy="4176675"/>
            </a:xfrm>
          </p:grpSpPr>
          <p:sp>
            <p:nvSpPr>
              <p:cNvPr id="24" name="Rectangle 23">
                <a:extLst>
                  <a:ext uri="{FF2B5EF4-FFF2-40B4-BE49-F238E27FC236}">
                    <a16:creationId xmlns:a16="http://schemas.microsoft.com/office/drawing/2014/main" id="{50CCDE94-FA15-884F-ED89-78FBB7897125}"/>
                  </a:ext>
                </a:extLst>
              </p:cNvPr>
              <p:cNvSpPr/>
              <p:nvPr/>
            </p:nvSpPr>
            <p:spPr>
              <a:xfrm>
                <a:off x="1093080" y="1835923"/>
                <a:ext cx="2377440" cy="146304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600">
                    <a:solidFill>
                      <a:srgbClr val="0096D2"/>
                    </a:solidFill>
                    <a:latin typeface="Arial" panose="020B0604020202020204"/>
                  </a:rPr>
                  <a:t>Define Enterprise Imaging Strategy and Core Services to Provide </a:t>
                </a:r>
                <a:endParaRPr lang="en-US" sz="1600">
                  <a:solidFill>
                    <a:prstClr val="black"/>
                  </a:solidFill>
                  <a:latin typeface="Gill Sans MT" panose="020B0502020104020203"/>
                </a:endParaRPr>
              </a:p>
              <a:p>
                <a:pPr>
                  <a:defRPr/>
                </a:pPr>
                <a:endParaRPr lang="en-US" sz="1200">
                  <a:solidFill>
                    <a:prstClr val="black"/>
                  </a:solidFill>
                  <a:latin typeface="Gill Sans MT" panose="020B0502020104020203"/>
                </a:endParaRPr>
              </a:p>
              <a:p>
                <a:pPr>
                  <a:defRPr/>
                </a:pPr>
                <a:endParaRPr lang="en-US" sz="1200">
                  <a:solidFill>
                    <a:prstClr val="black"/>
                  </a:solidFill>
                  <a:latin typeface="Gill Sans MT" panose="020B0502020104020203"/>
                </a:endParaRPr>
              </a:p>
              <a:p>
                <a:pPr marL="128588" indent="-128588">
                  <a:buFont typeface="Arial" panose="020B0604020202020204" pitchFamily="34" charset="0"/>
                  <a:buChar char="•"/>
                  <a:defRPr/>
                </a:pPr>
                <a:endParaRPr lang="en-US" sz="1200">
                  <a:solidFill>
                    <a:prstClr val="black"/>
                  </a:solidFill>
                  <a:latin typeface="Gill Sans MT" panose="020B0502020104020203"/>
                </a:endParaRPr>
              </a:p>
              <a:p>
                <a:pPr marL="128588" indent="-128588">
                  <a:buFont typeface="Arial" panose="020B0604020202020204" pitchFamily="34" charset="0"/>
                  <a:buChar char="•"/>
                  <a:defRPr/>
                </a:pPr>
                <a:endParaRPr lang="en-US" sz="1200">
                  <a:solidFill>
                    <a:prstClr val="black"/>
                  </a:solidFill>
                  <a:latin typeface="Gill Sans MT" panose="020B0502020104020203"/>
                </a:endParaRPr>
              </a:p>
              <a:p>
                <a:pPr>
                  <a:defRPr/>
                </a:pPr>
                <a:r>
                  <a:rPr lang="en-US" sz="1200">
                    <a:solidFill>
                      <a:prstClr val="black"/>
                    </a:solidFill>
                    <a:latin typeface="Gill Sans MT" panose="020B0502020104020203"/>
                  </a:rPr>
                  <a:t>  </a:t>
                </a:r>
              </a:p>
            </p:txBody>
          </p:sp>
          <p:sp>
            <p:nvSpPr>
              <p:cNvPr id="25" name="Rectangle 24">
                <a:extLst>
                  <a:ext uri="{FF2B5EF4-FFF2-40B4-BE49-F238E27FC236}">
                    <a16:creationId xmlns:a16="http://schemas.microsoft.com/office/drawing/2014/main" id="{1D889CEB-4D31-01F6-D232-D73CA77ABB3E}"/>
                  </a:ext>
                </a:extLst>
              </p:cNvPr>
              <p:cNvSpPr/>
              <p:nvPr/>
            </p:nvSpPr>
            <p:spPr>
              <a:xfrm>
                <a:off x="1093080" y="3747856"/>
                <a:ext cx="2377440" cy="2264742"/>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Image Archival, Viewing, and Exchange</a:t>
                </a:r>
              </a:p>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Outside Image Management</a:t>
                </a:r>
              </a:p>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Image Access Controls and Auditing </a:t>
                </a:r>
              </a:p>
              <a:p>
                <a:pPr marL="128588" indent="-128588">
                  <a:lnSpc>
                    <a:spcPct val="150000"/>
                  </a:lnSpc>
                  <a:buFont typeface="Arial" panose="020B0604020202020204" pitchFamily="34" charset="0"/>
                  <a:buChar char="•"/>
                  <a:defRPr/>
                </a:pPr>
                <a:endParaRPr lang="en-US" sz="1200">
                  <a:solidFill>
                    <a:schemeClr val="tx1"/>
                  </a:solidFill>
                  <a:latin typeface="Gill Sans MT" panose="020B0502020104020203"/>
                </a:endParaRPr>
              </a:p>
              <a:p>
                <a:pPr marL="128588" indent="-128588">
                  <a:buFont typeface="Arial" panose="020B0604020202020204" pitchFamily="34" charset="0"/>
                  <a:buChar char="•"/>
                  <a:defRPr/>
                </a:pPr>
                <a:endParaRPr lang="en-US" sz="1200">
                  <a:solidFill>
                    <a:schemeClr val="tx1"/>
                  </a:solidFill>
                  <a:latin typeface="Gill Sans MT" panose="020B0502020104020203"/>
                </a:endParaRPr>
              </a:p>
            </p:txBody>
          </p:sp>
        </p:grpSp>
        <p:grpSp>
          <p:nvGrpSpPr>
            <p:cNvPr id="11" name="Group 10">
              <a:extLst>
                <a:ext uri="{FF2B5EF4-FFF2-40B4-BE49-F238E27FC236}">
                  <a16:creationId xmlns:a16="http://schemas.microsoft.com/office/drawing/2014/main" id="{A9239BB8-3C0F-4A8B-9AB4-4BF4A2222F49}"/>
                </a:ext>
              </a:extLst>
            </p:cNvPr>
            <p:cNvGrpSpPr/>
            <p:nvPr/>
          </p:nvGrpSpPr>
          <p:grpSpPr>
            <a:xfrm>
              <a:off x="3521163" y="1835923"/>
              <a:ext cx="2377440" cy="4160872"/>
              <a:chOff x="3859023" y="1835923"/>
              <a:chExt cx="2377440" cy="4160872"/>
            </a:xfrm>
          </p:grpSpPr>
          <p:sp>
            <p:nvSpPr>
              <p:cNvPr id="22" name="Rectangle 21">
                <a:extLst>
                  <a:ext uri="{FF2B5EF4-FFF2-40B4-BE49-F238E27FC236}">
                    <a16:creationId xmlns:a16="http://schemas.microsoft.com/office/drawing/2014/main" id="{9F25D656-CD8E-EE56-07F7-7F4CD6C63A40}"/>
                  </a:ext>
                </a:extLst>
              </p:cNvPr>
              <p:cNvSpPr/>
              <p:nvPr/>
            </p:nvSpPr>
            <p:spPr>
              <a:xfrm>
                <a:off x="3859023" y="1835923"/>
                <a:ext cx="2377440" cy="146304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600">
                    <a:solidFill>
                      <a:srgbClr val="0096D2"/>
                    </a:solidFill>
                    <a:latin typeface="Arial" panose="020B0604020202020204"/>
                  </a:rPr>
                  <a:t>Establish Effective Governance for Strategy Implementation </a:t>
                </a:r>
                <a:endParaRPr lang="en-US" sz="1600">
                  <a:solidFill>
                    <a:srgbClr val="414141"/>
                  </a:solidFill>
                  <a:latin typeface="Arial" panose="020B0604020202020204"/>
                </a:endParaRPr>
              </a:p>
            </p:txBody>
          </p:sp>
          <p:sp>
            <p:nvSpPr>
              <p:cNvPr id="23" name="Rectangle 22">
                <a:extLst>
                  <a:ext uri="{FF2B5EF4-FFF2-40B4-BE49-F238E27FC236}">
                    <a16:creationId xmlns:a16="http://schemas.microsoft.com/office/drawing/2014/main" id="{D04E3608-E726-BF2D-6988-E3562B234422}"/>
                  </a:ext>
                </a:extLst>
              </p:cNvPr>
              <p:cNvSpPr/>
              <p:nvPr/>
            </p:nvSpPr>
            <p:spPr>
              <a:xfrm>
                <a:off x="3859023" y="3732053"/>
                <a:ext cx="2377440" cy="2264742"/>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Policies</a:t>
                </a:r>
              </a:p>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Prioritization</a:t>
                </a:r>
              </a:p>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Planning</a:t>
                </a:r>
              </a:p>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Approval</a:t>
                </a:r>
              </a:p>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Oversight </a:t>
                </a:r>
              </a:p>
            </p:txBody>
          </p:sp>
        </p:grpSp>
        <p:grpSp>
          <p:nvGrpSpPr>
            <p:cNvPr id="12" name="Group 11">
              <a:extLst>
                <a:ext uri="{FF2B5EF4-FFF2-40B4-BE49-F238E27FC236}">
                  <a16:creationId xmlns:a16="http://schemas.microsoft.com/office/drawing/2014/main" id="{8074DF80-3F4F-8339-F319-7A88960FC18A}"/>
                </a:ext>
              </a:extLst>
            </p:cNvPr>
            <p:cNvGrpSpPr/>
            <p:nvPr/>
          </p:nvGrpSpPr>
          <p:grpSpPr>
            <a:xfrm>
              <a:off x="6124936" y="1835923"/>
              <a:ext cx="2377440" cy="4162841"/>
              <a:chOff x="6713649" y="1835923"/>
              <a:chExt cx="2377440" cy="4162841"/>
            </a:xfrm>
          </p:grpSpPr>
          <p:sp>
            <p:nvSpPr>
              <p:cNvPr id="20" name="Rectangle 19">
                <a:extLst>
                  <a:ext uri="{FF2B5EF4-FFF2-40B4-BE49-F238E27FC236}">
                    <a16:creationId xmlns:a16="http://schemas.microsoft.com/office/drawing/2014/main" id="{3AA6C897-D0C6-2A04-EB8D-69E82F1170B9}"/>
                  </a:ext>
                </a:extLst>
              </p:cNvPr>
              <p:cNvSpPr/>
              <p:nvPr/>
            </p:nvSpPr>
            <p:spPr>
              <a:xfrm>
                <a:off x="6713649" y="1835923"/>
                <a:ext cx="2377440" cy="146304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600">
                    <a:solidFill>
                      <a:srgbClr val="0096D2"/>
                    </a:solidFill>
                    <a:latin typeface="Arial" panose="020B0604020202020204"/>
                  </a:rPr>
                  <a:t>Create an Enterprise Imaging Platform to Provide the Core Services </a:t>
                </a:r>
              </a:p>
              <a:p>
                <a:pPr defTabSz="914378">
                  <a:defRPr/>
                </a:pPr>
                <a:endParaRPr lang="en-US" sz="1200">
                  <a:solidFill>
                    <a:srgbClr val="414141"/>
                  </a:solidFill>
                  <a:latin typeface="Arial" panose="020B0604020202020204"/>
                </a:endParaRPr>
              </a:p>
            </p:txBody>
          </p:sp>
          <p:sp>
            <p:nvSpPr>
              <p:cNvPr id="21" name="Rectangle 20">
                <a:extLst>
                  <a:ext uri="{FF2B5EF4-FFF2-40B4-BE49-F238E27FC236}">
                    <a16:creationId xmlns:a16="http://schemas.microsoft.com/office/drawing/2014/main" id="{AC3EECC9-866A-A889-630A-FAC12D19D647}"/>
                  </a:ext>
                </a:extLst>
              </p:cNvPr>
              <p:cNvSpPr/>
              <p:nvPr/>
            </p:nvSpPr>
            <p:spPr>
              <a:xfrm>
                <a:off x="6713649" y="3747857"/>
                <a:ext cx="2377440" cy="2250907"/>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The Platform Itself</a:t>
                </a:r>
              </a:p>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Standards-based integrations</a:t>
                </a:r>
              </a:p>
              <a:p>
                <a:pPr marL="128588" indent="-128588" defTabSz="914378">
                  <a:lnSpc>
                    <a:spcPct val="150000"/>
                  </a:lnSpc>
                  <a:buFont typeface="Arial" panose="020B0604020202020204" pitchFamily="34" charset="0"/>
                  <a:buChar char="•"/>
                  <a:defRPr/>
                </a:pPr>
                <a:endParaRPr lang="en-US" sz="1100">
                  <a:solidFill>
                    <a:schemeClr val="tx1"/>
                  </a:solidFill>
                  <a:latin typeface="Gill Sans MT" panose="020B0502020104020203"/>
                </a:endParaRPr>
              </a:p>
              <a:p>
                <a:pPr defTabSz="914378">
                  <a:lnSpc>
                    <a:spcPct val="150000"/>
                  </a:lnSpc>
                  <a:defRPr/>
                </a:pPr>
                <a:endParaRPr lang="en-US" sz="1050">
                  <a:solidFill>
                    <a:schemeClr val="tx1"/>
                  </a:solidFill>
                  <a:latin typeface="Gill Sans MT" panose="020B0502020104020203"/>
                </a:endParaRPr>
              </a:p>
            </p:txBody>
          </p:sp>
        </p:grpSp>
        <p:grpSp>
          <p:nvGrpSpPr>
            <p:cNvPr id="13" name="Group 12">
              <a:extLst>
                <a:ext uri="{FF2B5EF4-FFF2-40B4-BE49-F238E27FC236}">
                  <a16:creationId xmlns:a16="http://schemas.microsoft.com/office/drawing/2014/main" id="{A0A4DBF0-7DD7-2308-78FA-714C687F9B59}"/>
                </a:ext>
              </a:extLst>
            </p:cNvPr>
            <p:cNvGrpSpPr/>
            <p:nvPr/>
          </p:nvGrpSpPr>
          <p:grpSpPr>
            <a:xfrm>
              <a:off x="8728708" y="1835923"/>
              <a:ext cx="2377440" cy="4162838"/>
              <a:chOff x="6713649" y="1835923"/>
              <a:chExt cx="2377440" cy="4162838"/>
            </a:xfrm>
          </p:grpSpPr>
          <p:sp>
            <p:nvSpPr>
              <p:cNvPr id="18" name="Rectangle 17">
                <a:extLst>
                  <a:ext uri="{FF2B5EF4-FFF2-40B4-BE49-F238E27FC236}">
                    <a16:creationId xmlns:a16="http://schemas.microsoft.com/office/drawing/2014/main" id="{00F41A51-4539-4945-2367-568B3670BB52}"/>
                  </a:ext>
                </a:extLst>
              </p:cNvPr>
              <p:cNvSpPr/>
              <p:nvPr/>
            </p:nvSpPr>
            <p:spPr>
              <a:xfrm>
                <a:off x="6713649" y="1835923"/>
                <a:ext cx="2377440" cy="146304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defTabSz="914378">
                  <a:defRPr/>
                </a:pPr>
                <a:r>
                  <a:rPr lang="en-US" sz="1600">
                    <a:solidFill>
                      <a:srgbClr val="0096D2"/>
                    </a:solidFill>
                    <a:latin typeface="Arial" panose="020B0604020202020204"/>
                  </a:rPr>
                  <a:t>Work with Departments to Integrate their Devices and Applications</a:t>
                </a:r>
                <a:endParaRPr lang="en-US" sz="1600">
                  <a:solidFill>
                    <a:srgbClr val="414141"/>
                  </a:solidFill>
                  <a:latin typeface="Arial" panose="020B0604020202020204"/>
                </a:endParaRPr>
              </a:p>
              <a:p>
                <a:pPr defTabSz="914378">
                  <a:defRPr/>
                </a:pPr>
                <a:endParaRPr lang="en-US" sz="1200">
                  <a:solidFill>
                    <a:srgbClr val="414141"/>
                  </a:solidFill>
                  <a:latin typeface="Arial" panose="020B0604020202020204"/>
                </a:endParaRPr>
              </a:p>
            </p:txBody>
          </p:sp>
          <p:sp>
            <p:nvSpPr>
              <p:cNvPr id="19" name="Rectangle 18">
                <a:extLst>
                  <a:ext uri="{FF2B5EF4-FFF2-40B4-BE49-F238E27FC236}">
                    <a16:creationId xmlns:a16="http://schemas.microsoft.com/office/drawing/2014/main" id="{BB3F93C2-6ED8-5F02-54C4-D4E324F13BC7}"/>
                  </a:ext>
                </a:extLst>
              </p:cNvPr>
              <p:cNvSpPr/>
              <p:nvPr/>
            </p:nvSpPr>
            <p:spPr>
              <a:xfrm>
                <a:off x="6713649" y="3747856"/>
                <a:ext cx="2377440" cy="225090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68580" rIns="68580" bIns="68580" rtlCol="0" anchor="t"/>
              <a:lstStyle/>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Order-Based Workflows</a:t>
                </a:r>
              </a:p>
              <a:p>
                <a:pPr marL="128588" indent="-128588">
                  <a:lnSpc>
                    <a:spcPct val="90000"/>
                  </a:lnSpc>
                  <a:spcBef>
                    <a:spcPts val="300"/>
                  </a:spcBef>
                  <a:spcAft>
                    <a:spcPts val="300"/>
                  </a:spcAft>
                  <a:buFont typeface="Arial" panose="020B0604020202020204" pitchFamily="34" charset="0"/>
                  <a:buChar char="•"/>
                  <a:defRPr/>
                </a:pPr>
                <a:r>
                  <a:rPr lang="en-US" sz="1400">
                    <a:solidFill>
                      <a:schemeClr val="tx1"/>
                    </a:solidFill>
                    <a:latin typeface="Gill Sans MT" panose="020B0502020104020203"/>
                  </a:rPr>
                  <a:t>Outside Images</a:t>
                </a:r>
              </a:p>
            </p:txBody>
          </p:sp>
        </p:grpSp>
        <p:grpSp>
          <p:nvGrpSpPr>
            <p:cNvPr id="14" name="Group 13">
              <a:extLst>
                <a:ext uri="{FF2B5EF4-FFF2-40B4-BE49-F238E27FC236}">
                  <a16:creationId xmlns:a16="http://schemas.microsoft.com/office/drawing/2014/main" id="{7E904CA9-88C7-3001-59A6-D5E4CA0135B9}"/>
                </a:ext>
              </a:extLst>
            </p:cNvPr>
            <p:cNvGrpSpPr/>
            <p:nvPr/>
          </p:nvGrpSpPr>
          <p:grpSpPr>
            <a:xfrm>
              <a:off x="396607" y="3209866"/>
              <a:ext cx="11237205" cy="500153"/>
              <a:chOff x="396607" y="3264951"/>
              <a:chExt cx="11237205" cy="500153"/>
            </a:xfrm>
          </p:grpSpPr>
          <p:sp>
            <p:nvSpPr>
              <p:cNvPr id="15" name="Rectangle: Rounded Corners 14">
                <a:extLst>
                  <a:ext uri="{FF2B5EF4-FFF2-40B4-BE49-F238E27FC236}">
                    <a16:creationId xmlns:a16="http://schemas.microsoft.com/office/drawing/2014/main" id="{2342FB57-669F-E516-500B-8F54552F40E2}"/>
                  </a:ext>
                </a:extLst>
              </p:cNvPr>
              <p:cNvSpPr/>
              <p:nvPr/>
            </p:nvSpPr>
            <p:spPr bwMode="gray">
              <a:xfrm>
                <a:off x="396607" y="3264951"/>
                <a:ext cx="11237205" cy="500153"/>
              </a:xfrm>
              <a:prstGeom prst="roundRect">
                <a:avLst>
                  <a:gd name="adj" fmla="val 50000"/>
                </a:avLst>
              </a:prstGeom>
              <a:solidFill>
                <a:schemeClr val="bg1"/>
              </a:solidFill>
              <a:ln w="19050" cap="rnd">
                <a:solidFill>
                  <a:schemeClr val="accent2"/>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914378">
                  <a:defRPr/>
                </a:pPr>
                <a:r>
                  <a:rPr lang="en-US">
                    <a:solidFill>
                      <a:srgbClr val="4590B8"/>
                    </a:solidFill>
                    <a:latin typeface="Arial" panose="020B0604020202020204"/>
                  </a:rPr>
                  <a:t>Digital Pathology </a:t>
                </a:r>
              </a:p>
            </p:txBody>
          </p:sp>
          <p:sp>
            <p:nvSpPr>
              <p:cNvPr id="16" name="Arrow: Chevron 15">
                <a:extLst>
                  <a:ext uri="{FF2B5EF4-FFF2-40B4-BE49-F238E27FC236}">
                    <a16:creationId xmlns:a16="http://schemas.microsoft.com/office/drawing/2014/main" id="{BEDF3CB7-E085-9006-D69A-66D6533FA8E9}"/>
                  </a:ext>
                </a:extLst>
              </p:cNvPr>
              <p:cNvSpPr/>
              <p:nvPr/>
            </p:nvSpPr>
            <p:spPr>
              <a:xfrm>
                <a:off x="7673291" y="3330652"/>
                <a:ext cx="182880" cy="274320"/>
              </a:xfrm>
              <a:prstGeom prst="chevron">
                <a:avLst/>
              </a:prstGeom>
              <a:solidFill>
                <a:schemeClr val="accent2"/>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914378">
                  <a:defRPr/>
                </a:pPr>
                <a:endParaRPr lang="en-US" sz="1050">
                  <a:solidFill>
                    <a:srgbClr val="414141"/>
                  </a:solidFill>
                  <a:latin typeface="Arial" panose="020B0604020202020204"/>
                </a:endParaRPr>
              </a:p>
            </p:txBody>
          </p:sp>
          <p:sp>
            <p:nvSpPr>
              <p:cNvPr id="17" name="Arrow: Chevron 16">
                <a:extLst>
                  <a:ext uri="{FF2B5EF4-FFF2-40B4-BE49-F238E27FC236}">
                    <a16:creationId xmlns:a16="http://schemas.microsoft.com/office/drawing/2014/main" id="{E56B0C1F-44FE-ACA1-E96D-93C2611F7F1F}"/>
                  </a:ext>
                </a:extLst>
              </p:cNvPr>
              <p:cNvSpPr/>
              <p:nvPr/>
            </p:nvSpPr>
            <p:spPr>
              <a:xfrm rot="10800000">
                <a:off x="4152051" y="3344816"/>
                <a:ext cx="182880" cy="274320"/>
              </a:xfrm>
              <a:prstGeom prst="chevron">
                <a:avLst/>
              </a:prstGeom>
              <a:solidFill>
                <a:schemeClr val="accent2"/>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914378">
                  <a:defRPr/>
                </a:pPr>
                <a:endParaRPr lang="en-US" sz="1050">
                  <a:solidFill>
                    <a:srgbClr val="414141"/>
                  </a:solidFill>
                  <a:latin typeface="Arial" panose="020B0604020202020204"/>
                </a:endParaRPr>
              </a:p>
            </p:txBody>
          </p:sp>
        </p:grpSp>
      </p:grpSp>
      <p:sp>
        <p:nvSpPr>
          <p:cNvPr id="7" name="Footer Placeholder 6">
            <a:extLst>
              <a:ext uri="{FF2B5EF4-FFF2-40B4-BE49-F238E27FC236}">
                <a16:creationId xmlns:a16="http://schemas.microsoft.com/office/drawing/2014/main" id="{47A39C83-1264-9188-1567-5FAFEDE4D3DF}"/>
              </a:ext>
            </a:extLst>
          </p:cNvPr>
          <p:cNvSpPr>
            <a:spLocks noGrp="1"/>
          </p:cNvSpPr>
          <p:nvPr>
            <p:ph type="ftr" sz="quarter" idx="11"/>
          </p:nvPr>
        </p:nvSpPr>
        <p:spPr/>
        <p:txBody>
          <a:bodyPr/>
          <a:lstStyle/>
          <a:p>
            <a:r>
              <a:rPr lang="en-US"/>
              <a:t>Copyright DICOM® 2019     www.dicomstandard.org     #DICOMConference2019     #DICOM     </a:t>
            </a:r>
            <a:r>
              <a:rPr lang="en-US">
                <a:hlinkClick r:id="rId3">
                  <a:extLst>
                    <a:ext uri="{A12FA001-AC4F-418D-AE19-62706E023703}">
                      <ahyp:hlinkClr xmlns:ahyp="http://schemas.microsoft.com/office/drawing/2018/hyperlinkcolor" val="tx"/>
                    </a:ext>
                  </a:extLst>
                </a:hlinkClick>
              </a:rPr>
              <a:t>@The_DICOM_STD</a:t>
            </a:r>
            <a:endParaRPr lang="en-US"/>
          </a:p>
        </p:txBody>
      </p:sp>
      <p:sp>
        <p:nvSpPr>
          <p:cNvPr id="26" name="Slide Number Placeholder 25">
            <a:extLst>
              <a:ext uri="{FF2B5EF4-FFF2-40B4-BE49-F238E27FC236}">
                <a16:creationId xmlns:a16="http://schemas.microsoft.com/office/drawing/2014/main" id="{8F994DAE-57F9-274B-5614-C8A24A551AF1}"/>
              </a:ext>
            </a:extLst>
          </p:cNvPr>
          <p:cNvSpPr>
            <a:spLocks noGrp="1"/>
          </p:cNvSpPr>
          <p:nvPr>
            <p:ph type="sldNum" sz="quarter" idx="4"/>
          </p:nvPr>
        </p:nvSpPr>
        <p:spPr/>
        <p:txBody>
          <a:bodyPr/>
          <a:lstStyle/>
          <a:p>
            <a:fld id="{D57F1E4F-1CFF-5643-939E-217C01CDF565}" type="slidenum">
              <a:rPr lang="en-US" smtClean="0"/>
              <a:pPr/>
              <a:t>25</a:t>
            </a:fld>
            <a:endParaRPr lang="en-US"/>
          </a:p>
        </p:txBody>
      </p:sp>
    </p:spTree>
    <p:extLst>
      <p:ext uri="{BB962C8B-B14F-4D97-AF65-F5344CB8AC3E}">
        <p14:creationId xmlns:p14="http://schemas.microsoft.com/office/powerpoint/2010/main" val="1664820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36F3877-16E2-661D-E0C1-1A2FB4438041}"/>
              </a:ext>
            </a:extLst>
          </p:cNvPr>
          <p:cNvCxnSpPr>
            <a:cxnSpLocks/>
          </p:cNvCxnSpPr>
          <p:nvPr/>
        </p:nvCxnSpPr>
        <p:spPr bwMode="gray">
          <a:xfrm>
            <a:off x="3025846" y="3766913"/>
            <a:ext cx="5817866" cy="0"/>
          </a:xfrm>
          <a:prstGeom prst="line">
            <a:avLst/>
          </a:prstGeom>
          <a:ln w="12700" cap="rnd">
            <a:solidFill>
              <a:srgbClr val="C9C9C9"/>
            </a:solidFill>
            <a:roun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0F84BF-3926-3D2A-B096-0A97CD924CCC}"/>
              </a:ext>
            </a:extLst>
          </p:cNvPr>
          <p:cNvSpPr/>
          <p:nvPr/>
        </p:nvSpPr>
        <p:spPr>
          <a:xfrm>
            <a:off x="4261937" y="3786577"/>
            <a:ext cx="3086002" cy="151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67C85991-84A8-DF82-621C-D1051431E291}"/>
              </a:ext>
            </a:extLst>
          </p:cNvPr>
          <p:cNvSpPr/>
          <p:nvPr/>
        </p:nvSpPr>
        <p:spPr>
          <a:xfrm>
            <a:off x="8373916" y="2119035"/>
            <a:ext cx="1230770"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Cloud Viewers</a:t>
            </a:r>
          </a:p>
        </p:txBody>
      </p:sp>
      <p:cxnSp>
        <p:nvCxnSpPr>
          <p:cNvPr id="75" name="Straight Connector 74">
            <a:extLst>
              <a:ext uri="{FF2B5EF4-FFF2-40B4-BE49-F238E27FC236}">
                <a16:creationId xmlns:a16="http://schemas.microsoft.com/office/drawing/2014/main" id="{81877A5C-962B-3B8B-CEAF-451D17A24170}"/>
              </a:ext>
            </a:extLst>
          </p:cNvPr>
          <p:cNvCxnSpPr>
            <a:cxnSpLocks/>
          </p:cNvCxnSpPr>
          <p:nvPr/>
        </p:nvCxnSpPr>
        <p:spPr>
          <a:xfrm flipH="1" flipV="1">
            <a:off x="8989302" y="2553126"/>
            <a:ext cx="1" cy="618749"/>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id="{E2C381D6-037A-1735-5C69-AC787D66F955}"/>
              </a:ext>
            </a:extLst>
          </p:cNvPr>
          <p:cNvSpPr/>
          <p:nvPr/>
        </p:nvSpPr>
        <p:spPr>
          <a:xfrm>
            <a:off x="3082573" y="5186474"/>
            <a:ext cx="1230770"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PACS</a:t>
            </a:r>
          </a:p>
        </p:txBody>
      </p:sp>
      <p:sp>
        <p:nvSpPr>
          <p:cNvPr id="78" name="Rectangle: Rounded Corners 77">
            <a:extLst>
              <a:ext uri="{FF2B5EF4-FFF2-40B4-BE49-F238E27FC236}">
                <a16:creationId xmlns:a16="http://schemas.microsoft.com/office/drawing/2014/main" id="{72530878-11A8-EBA3-1B15-F9EA696BC9C9}"/>
              </a:ext>
            </a:extLst>
          </p:cNvPr>
          <p:cNvSpPr/>
          <p:nvPr/>
        </p:nvSpPr>
        <p:spPr>
          <a:xfrm>
            <a:off x="5196342" y="5186474"/>
            <a:ext cx="1230770"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Tissue Registry</a:t>
            </a:r>
          </a:p>
        </p:txBody>
      </p:sp>
      <p:cxnSp>
        <p:nvCxnSpPr>
          <p:cNvPr id="81" name="Straight Connector 80">
            <a:extLst>
              <a:ext uri="{FF2B5EF4-FFF2-40B4-BE49-F238E27FC236}">
                <a16:creationId xmlns:a16="http://schemas.microsoft.com/office/drawing/2014/main" id="{55955155-01F3-92DE-38D5-7C5809F195C1}"/>
              </a:ext>
            </a:extLst>
          </p:cNvPr>
          <p:cNvCxnSpPr>
            <a:cxnSpLocks/>
          </p:cNvCxnSpPr>
          <p:nvPr/>
        </p:nvCxnSpPr>
        <p:spPr>
          <a:xfrm flipV="1">
            <a:off x="3697962" y="3848569"/>
            <a:ext cx="0" cy="1339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68BEA18-C82E-D726-7CCB-3A7E21C97B6B}"/>
              </a:ext>
            </a:extLst>
          </p:cNvPr>
          <p:cNvCxnSpPr>
            <a:cxnSpLocks/>
          </p:cNvCxnSpPr>
          <p:nvPr/>
        </p:nvCxnSpPr>
        <p:spPr>
          <a:xfrm flipV="1">
            <a:off x="5852416" y="3848568"/>
            <a:ext cx="0" cy="1324382"/>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1C9501C6-DF4E-184C-BEA8-6BC1A97B3EA8}"/>
              </a:ext>
            </a:extLst>
          </p:cNvPr>
          <p:cNvSpPr/>
          <p:nvPr/>
        </p:nvSpPr>
        <p:spPr>
          <a:xfrm>
            <a:off x="1087630" y="3171874"/>
            <a:ext cx="9830705" cy="467144"/>
          </a:xfrm>
          <a:prstGeom prst="roundRect">
            <a:avLst>
              <a:gd name="adj" fmla="val 50000"/>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Digital Pathology Vendor Neutral Archive</a:t>
            </a:r>
          </a:p>
        </p:txBody>
      </p:sp>
      <p:sp>
        <p:nvSpPr>
          <p:cNvPr id="21" name="TextBox 20">
            <a:extLst>
              <a:ext uri="{FF2B5EF4-FFF2-40B4-BE49-F238E27FC236}">
                <a16:creationId xmlns:a16="http://schemas.microsoft.com/office/drawing/2014/main" id="{F98C0C32-5E60-D590-18CE-6902C821B090}"/>
              </a:ext>
            </a:extLst>
          </p:cNvPr>
          <p:cNvSpPr txBox="1"/>
          <p:nvPr/>
        </p:nvSpPr>
        <p:spPr>
          <a:xfrm>
            <a:off x="4430274" y="3662092"/>
            <a:ext cx="3086002" cy="246221"/>
          </a:xfrm>
          <a:prstGeom prst="rect">
            <a:avLst/>
          </a:prstGeom>
          <a:solidFill>
            <a:schemeClr val="bg1"/>
          </a:solidFill>
        </p:spPr>
        <p:txBody>
          <a:bodyPr wrap="square" lIns="0" tIns="0" rIns="0" bIns="0" rtlCol="0">
            <a:spAutoFit/>
          </a:bodyPr>
          <a:lstStyle>
            <a:defPPr>
              <a:defRPr lang="en-US"/>
            </a:defPPr>
            <a:lvl1pPr>
              <a:defRPr sz="1200">
                <a:solidFill>
                  <a:schemeClr val="accent2"/>
                </a:solidFill>
              </a:defRPr>
            </a:lvl1pPr>
          </a:lstStyle>
          <a:p>
            <a:r>
              <a:rPr lang="en-US" sz="1600"/>
              <a:t>DICOM conversion (SVS, NDPI, etc.)</a:t>
            </a:r>
          </a:p>
        </p:txBody>
      </p:sp>
      <p:sp>
        <p:nvSpPr>
          <p:cNvPr id="16" name="Rectangle: Rounded Corners 15">
            <a:extLst>
              <a:ext uri="{FF2B5EF4-FFF2-40B4-BE49-F238E27FC236}">
                <a16:creationId xmlns:a16="http://schemas.microsoft.com/office/drawing/2014/main" id="{71DB7BA6-8F25-4886-D7C4-87FC9521CE0A}"/>
              </a:ext>
            </a:extLst>
          </p:cNvPr>
          <p:cNvSpPr/>
          <p:nvPr/>
        </p:nvSpPr>
        <p:spPr>
          <a:xfrm>
            <a:off x="9174152" y="5186474"/>
            <a:ext cx="1230770"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DICOM </a:t>
            </a:r>
          </a:p>
          <a:p>
            <a:pPr algn="ctr">
              <a:lnSpc>
                <a:spcPct val="85000"/>
              </a:lnSpc>
            </a:pPr>
            <a:r>
              <a:rPr lang="en-US" sz="1100">
                <a:solidFill>
                  <a:schemeClr val="bg1"/>
                </a:solidFill>
              </a:rPr>
              <a:t>Applications</a:t>
            </a:r>
          </a:p>
        </p:txBody>
      </p:sp>
      <p:cxnSp>
        <p:nvCxnSpPr>
          <p:cNvPr id="17" name="Straight Connector 16">
            <a:extLst>
              <a:ext uri="{FF2B5EF4-FFF2-40B4-BE49-F238E27FC236}">
                <a16:creationId xmlns:a16="http://schemas.microsoft.com/office/drawing/2014/main" id="{CF526BD8-0087-791B-0B77-9F5B92AEFC66}"/>
              </a:ext>
            </a:extLst>
          </p:cNvPr>
          <p:cNvCxnSpPr>
            <a:cxnSpLocks/>
          </p:cNvCxnSpPr>
          <p:nvPr/>
        </p:nvCxnSpPr>
        <p:spPr>
          <a:xfrm flipV="1">
            <a:off x="9830226" y="3639018"/>
            <a:ext cx="0" cy="1533932"/>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2CC891C9-0EA8-2C2A-0DCB-7F1857165A59}"/>
              </a:ext>
            </a:extLst>
          </p:cNvPr>
          <p:cNvSpPr/>
          <p:nvPr/>
        </p:nvSpPr>
        <p:spPr>
          <a:xfrm>
            <a:off x="7406295" y="5190880"/>
            <a:ext cx="1230770" cy="457200"/>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Other</a:t>
            </a:r>
          </a:p>
          <a:p>
            <a:pPr algn="ctr">
              <a:lnSpc>
                <a:spcPct val="85000"/>
              </a:lnSpc>
            </a:pPr>
            <a:r>
              <a:rPr lang="en-US" sz="1100">
                <a:solidFill>
                  <a:schemeClr val="bg1"/>
                </a:solidFill>
              </a:rPr>
              <a:t>Slide formats</a:t>
            </a:r>
          </a:p>
        </p:txBody>
      </p:sp>
      <p:cxnSp>
        <p:nvCxnSpPr>
          <p:cNvPr id="20" name="Straight Connector 19">
            <a:extLst>
              <a:ext uri="{FF2B5EF4-FFF2-40B4-BE49-F238E27FC236}">
                <a16:creationId xmlns:a16="http://schemas.microsoft.com/office/drawing/2014/main" id="{C8FCF48B-B6C8-DBE6-B07F-3036EB4A8505}"/>
              </a:ext>
            </a:extLst>
          </p:cNvPr>
          <p:cNvCxnSpPr>
            <a:cxnSpLocks/>
          </p:cNvCxnSpPr>
          <p:nvPr/>
        </p:nvCxnSpPr>
        <p:spPr>
          <a:xfrm flipV="1">
            <a:off x="8062369" y="3852974"/>
            <a:ext cx="0" cy="132438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D562B6C-801A-AE09-D95C-4F5AA42054CD}"/>
              </a:ext>
            </a:extLst>
          </p:cNvPr>
          <p:cNvSpPr txBox="1"/>
          <p:nvPr/>
        </p:nvSpPr>
        <p:spPr>
          <a:xfrm>
            <a:off x="7300710" y="4981830"/>
            <a:ext cx="3086002" cy="184666"/>
          </a:xfrm>
          <a:prstGeom prst="rect">
            <a:avLst/>
          </a:prstGeom>
          <a:noFill/>
        </p:spPr>
        <p:txBody>
          <a:bodyPr wrap="square" lIns="0" tIns="0" rIns="0" bIns="0" rtlCol="0">
            <a:spAutoFit/>
          </a:bodyPr>
          <a:lstStyle>
            <a:defPPr>
              <a:defRPr lang="en-US"/>
            </a:defPPr>
            <a:lvl1pPr>
              <a:defRPr sz="1200">
                <a:solidFill>
                  <a:schemeClr val="accent2"/>
                </a:solidFill>
              </a:defRPr>
            </a:lvl1pPr>
          </a:lstStyle>
          <a:p>
            <a:pPr algn="ctr"/>
            <a:r>
              <a:rPr lang="en-US">
                <a:solidFill>
                  <a:schemeClr val="tx1"/>
                </a:solidFill>
              </a:rPr>
              <a:t>Future</a:t>
            </a:r>
          </a:p>
        </p:txBody>
      </p:sp>
      <p:sp>
        <p:nvSpPr>
          <p:cNvPr id="28" name="Rectangle: Rounded Corners 27">
            <a:extLst>
              <a:ext uri="{FF2B5EF4-FFF2-40B4-BE49-F238E27FC236}">
                <a16:creationId xmlns:a16="http://schemas.microsoft.com/office/drawing/2014/main" id="{2A83B421-67E8-C99E-E37D-57243532C52A}"/>
              </a:ext>
            </a:extLst>
          </p:cNvPr>
          <p:cNvSpPr/>
          <p:nvPr/>
        </p:nvSpPr>
        <p:spPr>
          <a:xfrm>
            <a:off x="6560491" y="2119035"/>
            <a:ext cx="1230770"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Cloud Apps</a:t>
            </a:r>
          </a:p>
        </p:txBody>
      </p:sp>
      <p:cxnSp>
        <p:nvCxnSpPr>
          <p:cNvPr id="29" name="Straight Connector 28">
            <a:extLst>
              <a:ext uri="{FF2B5EF4-FFF2-40B4-BE49-F238E27FC236}">
                <a16:creationId xmlns:a16="http://schemas.microsoft.com/office/drawing/2014/main" id="{6890D65C-CB03-9621-20A7-92E159362C12}"/>
              </a:ext>
            </a:extLst>
          </p:cNvPr>
          <p:cNvCxnSpPr>
            <a:cxnSpLocks/>
          </p:cNvCxnSpPr>
          <p:nvPr/>
        </p:nvCxnSpPr>
        <p:spPr>
          <a:xfrm flipH="1" flipV="1">
            <a:off x="7175877" y="2553126"/>
            <a:ext cx="1" cy="618749"/>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9BC49A4A-7362-9B7E-BBC5-D3B9982094B4}"/>
              </a:ext>
            </a:extLst>
          </p:cNvPr>
          <p:cNvSpPr>
            <a:spLocks noGrp="1"/>
          </p:cNvSpPr>
          <p:nvPr>
            <p:ph type="title"/>
          </p:nvPr>
        </p:nvSpPr>
        <p:spPr/>
        <p:txBody>
          <a:bodyPr anchor="ctr"/>
          <a:lstStyle/>
          <a:p>
            <a:r>
              <a:rPr lang="en-US"/>
              <a:t>Our Digital Pathology Approach Mirrors Traditional Clinical Imaging</a:t>
            </a:r>
          </a:p>
        </p:txBody>
      </p:sp>
      <p:sp>
        <p:nvSpPr>
          <p:cNvPr id="45" name="Slide Number Placeholder 4">
            <a:extLst>
              <a:ext uri="{FF2B5EF4-FFF2-40B4-BE49-F238E27FC236}">
                <a16:creationId xmlns:a16="http://schemas.microsoft.com/office/drawing/2014/main" id="{8A3C5002-B13F-0474-C2FE-281A3CF46E00}"/>
              </a:ext>
            </a:extLst>
          </p:cNvPr>
          <p:cNvSpPr txBox="1">
            <a:spLocks/>
          </p:cNvSpPr>
          <p:nvPr/>
        </p:nvSpPr>
        <p:spPr>
          <a:xfrm>
            <a:off x="9143979" y="6723394"/>
            <a:ext cx="393700" cy="43046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a:pPr/>
              <a:t>26</a:t>
            </a:fld>
            <a:endParaRPr lang="en-US"/>
          </a:p>
        </p:txBody>
      </p:sp>
      <p:sp>
        <p:nvSpPr>
          <p:cNvPr id="24" name="Oval 23">
            <a:extLst>
              <a:ext uri="{FF2B5EF4-FFF2-40B4-BE49-F238E27FC236}">
                <a16:creationId xmlns:a16="http://schemas.microsoft.com/office/drawing/2014/main" id="{D5723742-4F68-F2B1-6BE8-8FA6C0521D07}"/>
              </a:ext>
            </a:extLst>
          </p:cNvPr>
          <p:cNvSpPr/>
          <p:nvPr/>
        </p:nvSpPr>
        <p:spPr>
          <a:xfrm>
            <a:off x="1182791" y="4867055"/>
            <a:ext cx="781561" cy="78156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a16="http://schemas.microsoft.com/office/drawing/2014/main" id="{4615014A-1F5B-FE99-77DF-FEFBA7C93E98}"/>
              </a:ext>
            </a:extLst>
          </p:cNvPr>
          <p:cNvSpPr txBox="1"/>
          <p:nvPr/>
        </p:nvSpPr>
        <p:spPr>
          <a:xfrm>
            <a:off x="2278901" y="2235632"/>
            <a:ext cx="325730" cy="240066"/>
          </a:xfrm>
          <a:prstGeom prst="rect">
            <a:avLst/>
          </a:prstGeom>
          <a:noFill/>
        </p:spPr>
        <p:txBody>
          <a:bodyPr wrap="none" rtlCol="0">
            <a:spAutoFit/>
          </a:bodyPr>
          <a:lstStyle/>
          <a:p>
            <a:pPr>
              <a:lnSpc>
                <a:spcPct val="80000"/>
              </a:lnSpc>
            </a:pPr>
            <a:r>
              <a:rPr lang="en-US" sz="1200"/>
              <a:t>AI</a:t>
            </a:r>
          </a:p>
        </p:txBody>
      </p:sp>
      <p:grpSp>
        <p:nvGrpSpPr>
          <p:cNvPr id="11" name="Group 10">
            <a:extLst>
              <a:ext uri="{FF2B5EF4-FFF2-40B4-BE49-F238E27FC236}">
                <a16:creationId xmlns:a16="http://schemas.microsoft.com/office/drawing/2014/main" id="{A2E23A8F-C9C4-7ADC-4D26-30E37C91288A}"/>
              </a:ext>
            </a:extLst>
          </p:cNvPr>
          <p:cNvGrpSpPr/>
          <p:nvPr/>
        </p:nvGrpSpPr>
        <p:grpSpPr>
          <a:xfrm>
            <a:off x="2175228" y="1596562"/>
            <a:ext cx="606272" cy="606272"/>
            <a:chOff x="1241787" y="2169270"/>
            <a:chExt cx="606272" cy="606272"/>
          </a:xfrm>
        </p:grpSpPr>
        <p:sp>
          <p:nvSpPr>
            <p:cNvPr id="12" name="Oval 11">
              <a:extLst>
                <a:ext uri="{FF2B5EF4-FFF2-40B4-BE49-F238E27FC236}">
                  <a16:creationId xmlns:a16="http://schemas.microsoft.com/office/drawing/2014/main" id="{3A31AA15-0DD4-2632-5119-752361B20AE2}"/>
                </a:ext>
              </a:extLst>
            </p:cNvPr>
            <p:cNvSpPr/>
            <p:nvPr/>
          </p:nvSpPr>
          <p:spPr>
            <a:xfrm>
              <a:off x="1241787" y="2169270"/>
              <a:ext cx="606272" cy="60627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709AC12A-3819-A839-3A2F-E1073CC501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8610" y="2270426"/>
              <a:ext cx="368109" cy="368109"/>
            </a:xfrm>
            <a:prstGeom prst="rect">
              <a:avLst/>
            </a:prstGeom>
          </p:spPr>
        </p:pic>
      </p:grpSp>
      <p:grpSp>
        <p:nvGrpSpPr>
          <p:cNvPr id="49" name="Group 48">
            <a:extLst>
              <a:ext uri="{FF2B5EF4-FFF2-40B4-BE49-F238E27FC236}">
                <a16:creationId xmlns:a16="http://schemas.microsoft.com/office/drawing/2014/main" id="{7FAC28A5-74EC-9028-B202-7887D64B6705}"/>
              </a:ext>
            </a:extLst>
          </p:cNvPr>
          <p:cNvGrpSpPr/>
          <p:nvPr/>
        </p:nvGrpSpPr>
        <p:grpSpPr>
          <a:xfrm>
            <a:off x="683938" y="2567158"/>
            <a:ext cx="1780515" cy="1780515"/>
            <a:chOff x="8107017" y="4867285"/>
            <a:chExt cx="606272" cy="606272"/>
          </a:xfrm>
        </p:grpSpPr>
        <p:sp>
          <p:nvSpPr>
            <p:cNvPr id="50" name="Oval 49">
              <a:extLst>
                <a:ext uri="{FF2B5EF4-FFF2-40B4-BE49-F238E27FC236}">
                  <a16:creationId xmlns:a16="http://schemas.microsoft.com/office/drawing/2014/main" id="{D4461BC6-6C0C-14A3-69D3-778F18B3E941}"/>
                </a:ext>
              </a:extLst>
            </p:cNvPr>
            <p:cNvSpPr/>
            <p:nvPr/>
          </p:nvSpPr>
          <p:spPr>
            <a:xfrm>
              <a:off x="8107017" y="4867285"/>
              <a:ext cx="606272" cy="606272"/>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60A74DB2-2973-940B-F693-7DB573641C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4438" y="4967850"/>
              <a:ext cx="365760" cy="365760"/>
            </a:xfrm>
            <a:prstGeom prst="rect">
              <a:avLst/>
            </a:prstGeom>
          </p:spPr>
        </p:pic>
      </p:grpSp>
      <p:pic>
        <p:nvPicPr>
          <p:cNvPr id="15" name="Graphic 14">
            <a:extLst>
              <a:ext uri="{FF2B5EF4-FFF2-40B4-BE49-F238E27FC236}">
                <a16:creationId xmlns:a16="http://schemas.microsoft.com/office/drawing/2014/main" id="{803341EC-D27B-6DA2-9060-A73AEADCB2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0490" y="4938588"/>
            <a:ext cx="606163" cy="638492"/>
          </a:xfrm>
          <a:prstGeom prst="rect">
            <a:avLst/>
          </a:prstGeom>
        </p:spPr>
      </p:pic>
      <p:cxnSp>
        <p:nvCxnSpPr>
          <p:cNvPr id="33" name="Connector: Elbow 32">
            <a:extLst>
              <a:ext uri="{FF2B5EF4-FFF2-40B4-BE49-F238E27FC236}">
                <a16:creationId xmlns:a16="http://schemas.microsoft.com/office/drawing/2014/main" id="{A401F58D-7228-9351-710C-141F95E179BB}"/>
              </a:ext>
            </a:extLst>
          </p:cNvPr>
          <p:cNvCxnSpPr>
            <a:cxnSpLocks/>
            <a:stCxn id="12" idx="2"/>
            <a:endCxn id="50" idx="0"/>
          </p:cNvCxnSpPr>
          <p:nvPr/>
        </p:nvCxnSpPr>
        <p:spPr>
          <a:xfrm rot="10800000" flipV="1">
            <a:off x="1574197" y="1899698"/>
            <a:ext cx="601033" cy="667459"/>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2B1172B5-C39C-1165-D8E2-086E0B0F2AA4}"/>
              </a:ext>
            </a:extLst>
          </p:cNvPr>
          <p:cNvSpPr>
            <a:spLocks noGrp="1"/>
          </p:cNvSpPr>
          <p:nvPr>
            <p:ph type="ftr" sz="quarter" idx="11"/>
          </p:nvPr>
        </p:nvSpPr>
        <p:spPr/>
        <p:txBody>
          <a:bodyPr/>
          <a:lstStyle/>
          <a:p>
            <a:r>
              <a:rPr lang="en-US"/>
              <a:t>Copyright DICOM® 2019     www.dicomstandard.org     #DICOMConference2019     #DICOM     </a:t>
            </a:r>
            <a:r>
              <a:rPr lang="en-US">
                <a:hlinkClick r:id="rId9">
                  <a:extLst>
                    <a:ext uri="{A12FA001-AC4F-418D-AE19-62706E023703}">
                      <ahyp:hlinkClr xmlns:ahyp="http://schemas.microsoft.com/office/drawing/2018/hyperlinkcolor" val="tx"/>
                    </a:ext>
                  </a:extLst>
                </a:hlinkClick>
              </a:rPr>
              <a:t>@The_DICOM_STD</a:t>
            </a:r>
            <a:endParaRPr lang="en-US"/>
          </a:p>
        </p:txBody>
      </p:sp>
      <p:sp>
        <p:nvSpPr>
          <p:cNvPr id="18" name="Slide Number Placeholder 17">
            <a:extLst>
              <a:ext uri="{FF2B5EF4-FFF2-40B4-BE49-F238E27FC236}">
                <a16:creationId xmlns:a16="http://schemas.microsoft.com/office/drawing/2014/main" id="{46C03B33-D00A-46DE-FC32-D61F17B48A6E}"/>
              </a:ext>
            </a:extLst>
          </p:cNvPr>
          <p:cNvSpPr>
            <a:spLocks noGrp="1"/>
          </p:cNvSpPr>
          <p:nvPr>
            <p:ph type="sldNum" sz="quarter" idx="4"/>
          </p:nvPr>
        </p:nvSpPr>
        <p:spPr/>
        <p:txBody>
          <a:bodyPr/>
          <a:lstStyle/>
          <a:p>
            <a:fld id="{D57F1E4F-1CFF-5643-939E-217C01CDF565}" type="slidenum">
              <a:rPr lang="en-US" smtClean="0"/>
              <a:pPr/>
              <a:t>26</a:t>
            </a:fld>
            <a:endParaRPr lang="en-US"/>
          </a:p>
        </p:txBody>
      </p:sp>
    </p:spTree>
    <p:extLst>
      <p:ext uri="{BB962C8B-B14F-4D97-AF65-F5344CB8AC3E}">
        <p14:creationId xmlns:p14="http://schemas.microsoft.com/office/powerpoint/2010/main" val="3637437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17B6-F87D-F2A9-D23E-4FBAC630B6F8}"/>
              </a:ext>
            </a:extLst>
          </p:cNvPr>
          <p:cNvSpPr>
            <a:spLocks noGrp="1"/>
          </p:cNvSpPr>
          <p:nvPr>
            <p:ph type="title"/>
          </p:nvPr>
        </p:nvSpPr>
        <p:spPr/>
        <p:txBody>
          <a:bodyPr anchor="ctr"/>
          <a:lstStyle/>
          <a:p>
            <a:r>
              <a:rPr lang="en-US"/>
              <a:t>Working Towards Standardization</a:t>
            </a:r>
          </a:p>
        </p:txBody>
      </p:sp>
      <p:sp>
        <p:nvSpPr>
          <p:cNvPr id="6" name="Title 1">
            <a:extLst>
              <a:ext uri="{FF2B5EF4-FFF2-40B4-BE49-F238E27FC236}">
                <a16:creationId xmlns:a16="http://schemas.microsoft.com/office/drawing/2014/main" id="{69D93BA3-60C4-7B2B-5454-1C63721DF56B}"/>
              </a:ext>
            </a:extLst>
          </p:cNvPr>
          <p:cNvSpPr txBox="1">
            <a:spLocks/>
          </p:cNvSpPr>
          <p:nvPr/>
        </p:nvSpPr>
        <p:spPr>
          <a:xfrm>
            <a:off x="1903414" y="365127"/>
            <a:ext cx="4657725" cy="81052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p>
        </p:txBody>
      </p:sp>
      <p:sp>
        <p:nvSpPr>
          <p:cNvPr id="10" name="Text Placeholder 25">
            <a:extLst>
              <a:ext uri="{FF2B5EF4-FFF2-40B4-BE49-F238E27FC236}">
                <a16:creationId xmlns:a16="http://schemas.microsoft.com/office/drawing/2014/main" id="{BEFF7BE7-1354-2E66-9F00-A2CEB115673C}"/>
              </a:ext>
            </a:extLst>
          </p:cNvPr>
          <p:cNvSpPr txBox="1">
            <a:spLocks/>
          </p:cNvSpPr>
          <p:nvPr/>
        </p:nvSpPr>
        <p:spPr>
          <a:xfrm>
            <a:off x="581041" y="2039381"/>
            <a:ext cx="4440902" cy="3295429"/>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400">
                <a:solidFill>
                  <a:schemeClr val="accent2"/>
                </a:solidFill>
              </a:rPr>
              <a:t>Problem</a:t>
            </a:r>
          </a:p>
          <a:p>
            <a:pPr marL="0" lvl="1" indent="0">
              <a:buNone/>
            </a:pPr>
            <a:r>
              <a:rPr lang="en-US" sz="2000"/>
              <a:t>What’s the best way to represent sparse slide imagery with z-stacking?</a:t>
            </a:r>
            <a:endParaRPr lang="en-US" sz="700"/>
          </a:p>
          <a:p>
            <a:pPr marL="0" indent="0">
              <a:buNone/>
            </a:pPr>
            <a:endParaRPr lang="en-US" sz="800"/>
          </a:p>
          <a:p>
            <a:pPr marL="0" indent="0">
              <a:buNone/>
            </a:pPr>
            <a:r>
              <a:rPr lang="en-US" sz="2400">
                <a:solidFill>
                  <a:schemeClr val="accent2"/>
                </a:solidFill>
              </a:rPr>
              <a:t>Approaches to Date</a:t>
            </a:r>
          </a:p>
          <a:p>
            <a:pPr marL="285750" lvl="1" indent="-285750">
              <a:buFont typeface="Arial" panose="020B0604020202020204" pitchFamily="34" charset="0"/>
              <a:buChar char="•"/>
            </a:pPr>
            <a:r>
              <a:rPr lang="en-US" sz="2000"/>
              <a:t>Engaging DICOM WG 26 for guidance</a:t>
            </a:r>
          </a:p>
          <a:p>
            <a:pPr marL="285750" lvl="1" indent="-285750">
              <a:buFont typeface="Arial" panose="020B0604020202020204" pitchFamily="34" charset="0"/>
              <a:buChar char="•"/>
            </a:pPr>
            <a:r>
              <a:rPr lang="en-US" sz="2000"/>
              <a:t>Reviewing proposals with vendors</a:t>
            </a:r>
          </a:p>
          <a:p>
            <a:pPr marL="285750" lvl="1" indent="-285750">
              <a:buFont typeface="Arial" panose="020B0604020202020204" pitchFamily="34" charset="0"/>
              <a:buChar char="•"/>
            </a:pPr>
            <a:r>
              <a:rPr lang="en-US" sz="2000"/>
              <a:t>Processing vendor feedback</a:t>
            </a:r>
          </a:p>
          <a:p>
            <a:pPr marL="0" indent="0">
              <a:buNone/>
            </a:pPr>
            <a:endParaRPr lang="en-US" sz="2400"/>
          </a:p>
        </p:txBody>
      </p:sp>
      <p:grpSp>
        <p:nvGrpSpPr>
          <p:cNvPr id="7" name="Group 6">
            <a:extLst>
              <a:ext uri="{FF2B5EF4-FFF2-40B4-BE49-F238E27FC236}">
                <a16:creationId xmlns:a16="http://schemas.microsoft.com/office/drawing/2014/main" id="{EE3248F1-AB86-A707-F75B-6598162E7AE8}"/>
              </a:ext>
            </a:extLst>
          </p:cNvPr>
          <p:cNvGrpSpPr/>
          <p:nvPr/>
        </p:nvGrpSpPr>
        <p:grpSpPr>
          <a:xfrm>
            <a:off x="5021943" y="2061235"/>
            <a:ext cx="6230660" cy="3295429"/>
            <a:chOff x="5402147" y="2831908"/>
            <a:chExt cx="4773546" cy="2524754"/>
          </a:xfrm>
        </p:grpSpPr>
        <p:pic>
          <p:nvPicPr>
            <p:cNvPr id="12" name="Picture 11">
              <a:extLst>
                <a:ext uri="{FF2B5EF4-FFF2-40B4-BE49-F238E27FC236}">
                  <a16:creationId xmlns:a16="http://schemas.microsoft.com/office/drawing/2014/main" id="{C86901E6-759A-3B48-342F-2BF60BBD4B58}"/>
                </a:ext>
              </a:extLst>
            </p:cNvPr>
            <p:cNvPicPr>
              <a:picLocks noChangeAspect="1"/>
            </p:cNvPicPr>
            <p:nvPr/>
          </p:nvPicPr>
          <p:blipFill>
            <a:blip r:embed="rId3"/>
            <a:stretch>
              <a:fillRect/>
            </a:stretch>
          </p:blipFill>
          <p:spPr>
            <a:xfrm>
              <a:off x="7407544" y="2916723"/>
              <a:ext cx="2768149" cy="2355124"/>
            </a:xfrm>
            <a:prstGeom prst="rect">
              <a:avLst/>
            </a:prstGeom>
          </p:spPr>
        </p:pic>
        <p:sp>
          <p:nvSpPr>
            <p:cNvPr id="13" name="Left Brace 12">
              <a:extLst>
                <a:ext uri="{FF2B5EF4-FFF2-40B4-BE49-F238E27FC236}">
                  <a16:creationId xmlns:a16="http://schemas.microsoft.com/office/drawing/2014/main" id="{895E3A88-DEE8-CA9F-F442-97736C476E04}"/>
                </a:ext>
              </a:extLst>
            </p:cNvPr>
            <p:cNvSpPr/>
            <p:nvPr/>
          </p:nvSpPr>
          <p:spPr bwMode="gray">
            <a:xfrm>
              <a:off x="7062828" y="2831908"/>
              <a:ext cx="555585" cy="2524754"/>
            </a:xfrm>
            <a:prstGeom prst="leftBrace">
              <a:avLst>
                <a:gd name="adj1" fmla="val 0"/>
                <a:gd name="adj2" fmla="val 40373"/>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13">
              <a:extLst>
                <a:ext uri="{FF2B5EF4-FFF2-40B4-BE49-F238E27FC236}">
                  <a16:creationId xmlns:a16="http://schemas.microsoft.com/office/drawing/2014/main" id="{B0571E0C-A9BC-A10E-7D1A-135C7CAFE4FB}"/>
                </a:ext>
              </a:extLst>
            </p:cNvPr>
            <p:cNvGrpSpPr/>
            <p:nvPr/>
          </p:nvGrpSpPr>
          <p:grpSpPr>
            <a:xfrm>
              <a:off x="5402147" y="3450287"/>
              <a:ext cx="1752379" cy="822041"/>
              <a:chOff x="2733895" y="4408470"/>
              <a:chExt cx="1752379" cy="822041"/>
            </a:xfrm>
          </p:grpSpPr>
          <p:pic>
            <p:nvPicPr>
              <p:cNvPr id="15" name="Picture 14">
                <a:extLst>
                  <a:ext uri="{FF2B5EF4-FFF2-40B4-BE49-F238E27FC236}">
                    <a16:creationId xmlns:a16="http://schemas.microsoft.com/office/drawing/2014/main" id="{814361A1-B876-2BAD-D865-2F774F8C4E0F}"/>
                  </a:ext>
                </a:extLst>
              </p:cNvPr>
              <p:cNvPicPr>
                <a:picLocks noChangeAspect="1"/>
              </p:cNvPicPr>
              <p:nvPr/>
            </p:nvPicPr>
            <p:blipFill>
              <a:blip r:embed="rId4"/>
              <a:stretch>
                <a:fillRect/>
              </a:stretch>
            </p:blipFill>
            <p:spPr>
              <a:xfrm>
                <a:off x="2733895" y="4974774"/>
                <a:ext cx="1752379" cy="255737"/>
              </a:xfrm>
              <a:prstGeom prst="rect">
                <a:avLst/>
              </a:prstGeom>
            </p:spPr>
          </p:pic>
          <p:pic>
            <p:nvPicPr>
              <p:cNvPr id="16" name="Picture 15">
                <a:extLst>
                  <a:ext uri="{FF2B5EF4-FFF2-40B4-BE49-F238E27FC236}">
                    <a16:creationId xmlns:a16="http://schemas.microsoft.com/office/drawing/2014/main" id="{FB316517-56D0-30BE-1281-FBDFAF65395C}"/>
                  </a:ext>
                </a:extLst>
              </p:cNvPr>
              <p:cNvPicPr>
                <a:picLocks noChangeAspect="1"/>
              </p:cNvPicPr>
              <p:nvPr/>
            </p:nvPicPr>
            <p:blipFill>
              <a:blip r:embed="rId4"/>
              <a:stretch>
                <a:fillRect/>
              </a:stretch>
            </p:blipFill>
            <p:spPr>
              <a:xfrm>
                <a:off x="2733895" y="4691376"/>
                <a:ext cx="1752379" cy="255737"/>
              </a:xfrm>
              <a:prstGeom prst="rect">
                <a:avLst/>
              </a:prstGeom>
            </p:spPr>
          </p:pic>
          <p:pic>
            <p:nvPicPr>
              <p:cNvPr id="17" name="Picture 16">
                <a:extLst>
                  <a:ext uri="{FF2B5EF4-FFF2-40B4-BE49-F238E27FC236}">
                    <a16:creationId xmlns:a16="http://schemas.microsoft.com/office/drawing/2014/main" id="{533758A1-1E12-89D5-7C37-CC0B5CA527C9}"/>
                  </a:ext>
                </a:extLst>
              </p:cNvPr>
              <p:cNvPicPr>
                <a:picLocks noChangeAspect="1"/>
              </p:cNvPicPr>
              <p:nvPr/>
            </p:nvPicPr>
            <p:blipFill>
              <a:blip r:embed="rId4"/>
              <a:stretch>
                <a:fillRect/>
              </a:stretch>
            </p:blipFill>
            <p:spPr>
              <a:xfrm>
                <a:off x="2733895" y="4408470"/>
                <a:ext cx="1752379" cy="255737"/>
              </a:xfrm>
              <a:prstGeom prst="rect">
                <a:avLst/>
              </a:prstGeom>
            </p:spPr>
          </p:pic>
        </p:grpSp>
      </p:grpSp>
      <p:sp>
        <p:nvSpPr>
          <p:cNvPr id="8" name="Footer Placeholder 7">
            <a:extLst>
              <a:ext uri="{FF2B5EF4-FFF2-40B4-BE49-F238E27FC236}">
                <a16:creationId xmlns:a16="http://schemas.microsoft.com/office/drawing/2014/main" id="{740CCE36-4387-C0FC-E0DA-94E76682E0D6}"/>
              </a:ext>
            </a:extLst>
          </p:cNvPr>
          <p:cNvSpPr>
            <a:spLocks noGrp="1"/>
          </p:cNvSpPr>
          <p:nvPr>
            <p:ph type="ftr" sz="quarter" idx="11"/>
          </p:nvPr>
        </p:nvSpPr>
        <p:spPr/>
        <p:txBody>
          <a:bodyPr/>
          <a:lstStyle/>
          <a:p>
            <a:r>
              <a:rPr lang="en-US"/>
              <a:t>Copyright DICOM® 2019     www.dicomstandard.org     #DICOMConference2019     #DICOM     </a:t>
            </a:r>
            <a:r>
              <a:rPr lang="en-US">
                <a:hlinkClick r:id="rId5">
                  <a:extLst>
                    <a:ext uri="{A12FA001-AC4F-418D-AE19-62706E023703}">
                      <ahyp:hlinkClr xmlns:ahyp="http://schemas.microsoft.com/office/drawing/2018/hyperlinkcolor" val="tx"/>
                    </a:ext>
                  </a:extLst>
                </a:hlinkClick>
              </a:rPr>
              <a:t>@The_DICOM_STD</a:t>
            </a:r>
            <a:endParaRPr lang="en-US"/>
          </a:p>
        </p:txBody>
      </p:sp>
      <p:sp>
        <p:nvSpPr>
          <p:cNvPr id="9" name="Slide Number Placeholder 8">
            <a:extLst>
              <a:ext uri="{FF2B5EF4-FFF2-40B4-BE49-F238E27FC236}">
                <a16:creationId xmlns:a16="http://schemas.microsoft.com/office/drawing/2014/main" id="{1B7A7EC4-DD3F-CE7F-B31D-38E827874949}"/>
              </a:ext>
            </a:extLst>
          </p:cNvPr>
          <p:cNvSpPr>
            <a:spLocks noGrp="1"/>
          </p:cNvSpPr>
          <p:nvPr>
            <p:ph type="sldNum" sz="quarter" idx="4"/>
          </p:nvPr>
        </p:nvSpPr>
        <p:spPr/>
        <p:txBody>
          <a:bodyPr/>
          <a:lstStyle/>
          <a:p>
            <a:fld id="{D57F1E4F-1CFF-5643-939E-217C01CDF565}" type="slidenum">
              <a:rPr lang="en-US" smtClean="0"/>
              <a:pPr/>
              <a:t>27</a:t>
            </a:fld>
            <a:endParaRPr lang="en-US"/>
          </a:p>
        </p:txBody>
      </p:sp>
    </p:spTree>
    <p:extLst>
      <p:ext uri="{BB962C8B-B14F-4D97-AF65-F5344CB8AC3E}">
        <p14:creationId xmlns:p14="http://schemas.microsoft.com/office/powerpoint/2010/main" val="2966316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417-352D-DE70-4B94-4D4299F7C791}"/>
              </a:ext>
            </a:extLst>
          </p:cNvPr>
          <p:cNvSpPr>
            <a:spLocks noGrp="1"/>
          </p:cNvSpPr>
          <p:nvPr>
            <p:ph type="title"/>
          </p:nvPr>
        </p:nvSpPr>
        <p:spPr>
          <a:xfrm>
            <a:off x="1879600" y="2974975"/>
            <a:ext cx="8945563" cy="1012825"/>
          </a:xfrm>
        </p:spPr>
        <p:txBody>
          <a:bodyPr/>
          <a:lstStyle/>
          <a:p>
            <a:r>
              <a:rPr lang="en-US"/>
              <a:t>Longitudinal Patient Record </a:t>
            </a:r>
          </a:p>
        </p:txBody>
      </p:sp>
      <p:sp>
        <p:nvSpPr>
          <p:cNvPr id="4" name="Footer Placeholder 3">
            <a:extLst>
              <a:ext uri="{FF2B5EF4-FFF2-40B4-BE49-F238E27FC236}">
                <a16:creationId xmlns:a16="http://schemas.microsoft.com/office/drawing/2014/main" id="{F8AD7306-D6B2-9671-F67A-B74AE89C34FB}"/>
              </a:ext>
            </a:extLst>
          </p:cNvPr>
          <p:cNvSpPr>
            <a:spLocks noGrp="1"/>
          </p:cNvSpPr>
          <p:nvPr>
            <p:ph type="ftr" sz="quarter" idx="11"/>
          </p:nvPr>
        </p:nvSpPr>
        <p:spPr>
          <a:xfrm>
            <a:off x="3112441" y="6114074"/>
            <a:ext cx="7016552" cy="365125"/>
          </a:xfrm>
        </p:spPr>
        <p:txBody>
          <a:bodyPr/>
          <a:lstStyle/>
          <a:p>
            <a:r>
              <a:rPr lang="en-US"/>
              <a:t>Copyright DICOM® 2019     www.dicomstandard.org     #DICOMConference2019     #DICOM     @The_DICOM_STD</a:t>
            </a:r>
          </a:p>
        </p:txBody>
      </p:sp>
      <p:sp>
        <p:nvSpPr>
          <p:cNvPr id="5" name="Slide Number Placeholder 4">
            <a:extLst>
              <a:ext uri="{FF2B5EF4-FFF2-40B4-BE49-F238E27FC236}">
                <a16:creationId xmlns:a16="http://schemas.microsoft.com/office/drawing/2014/main" id="{69CB238A-2553-095E-275A-1ABDD6CB2125}"/>
              </a:ext>
            </a:extLst>
          </p:cNvPr>
          <p:cNvSpPr>
            <a:spLocks noGrp="1"/>
          </p:cNvSpPr>
          <p:nvPr>
            <p:ph type="sldNum" sz="quarter" idx="4"/>
          </p:nvPr>
        </p:nvSpPr>
        <p:spPr>
          <a:xfrm>
            <a:off x="11411669" y="6114073"/>
            <a:ext cx="777155" cy="365125"/>
          </a:xfrm>
        </p:spPr>
        <p:txBody>
          <a:bodyPr/>
          <a:lstStyle/>
          <a:p>
            <a:fld id="{D57F1E4F-1CFF-5643-939E-217C01CDF565}" type="slidenum">
              <a:rPr lang="en-US" smtClean="0"/>
              <a:pPr/>
              <a:t>28</a:t>
            </a:fld>
            <a:endParaRPr lang="en-US"/>
          </a:p>
        </p:txBody>
      </p:sp>
      <p:grpSp>
        <p:nvGrpSpPr>
          <p:cNvPr id="3" name="Group 2">
            <a:extLst>
              <a:ext uri="{FF2B5EF4-FFF2-40B4-BE49-F238E27FC236}">
                <a16:creationId xmlns:a16="http://schemas.microsoft.com/office/drawing/2014/main" id="{7A8DB70F-5CD2-E0F1-21F8-8E35A7F5E360}"/>
              </a:ext>
            </a:extLst>
          </p:cNvPr>
          <p:cNvGrpSpPr/>
          <p:nvPr/>
        </p:nvGrpSpPr>
        <p:grpSpPr>
          <a:xfrm>
            <a:off x="962719" y="3080163"/>
            <a:ext cx="802448" cy="802448"/>
            <a:chOff x="4160057" y="4383123"/>
            <a:chExt cx="706374" cy="709647"/>
          </a:xfrm>
        </p:grpSpPr>
        <p:sp>
          <p:nvSpPr>
            <p:cNvPr id="7" name="Oval 6">
              <a:extLst>
                <a:ext uri="{FF2B5EF4-FFF2-40B4-BE49-F238E27FC236}">
                  <a16:creationId xmlns:a16="http://schemas.microsoft.com/office/drawing/2014/main" id="{C139F978-381F-7857-C7FB-C2C547138D73}"/>
                </a:ext>
              </a:extLst>
            </p:cNvPr>
            <p:cNvSpPr/>
            <p:nvPr/>
          </p:nvSpPr>
          <p:spPr bwMode="gray">
            <a:xfrm>
              <a:off x="4160057" y="4383123"/>
              <a:ext cx="706374" cy="70964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lIns="0" tIns="68580" rIns="0" bIns="0" rtlCol="0" anchor="ctr"/>
            <a:lstStyle/>
            <a:p>
              <a:pPr algn="ctr">
                <a:lnSpc>
                  <a:spcPct val="85000"/>
                </a:lnSpc>
              </a:pPr>
              <a:endParaRPr lang="en-US" sz="3300">
                <a:solidFill>
                  <a:schemeClr val="bg1"/>
                </a:solidFill>
              </a:endParaRPr>
            </a:p>
          </p:txBody>
        </p:sp>
        <p:pic>
          <p:nvPicPr>
            <p:cNvPr id="8" name="Graphic 7">
              <a:extLst>
                <a:ext uri="{FF2B5EF4-FFF2-40B4-BE49-F238E27FC236}">
                  <a16:creationId xmlns:a16="http://schemas.microsoft.com/office/drawing/2014/main" id="{26554F34-AF77-C16B-E4FB-D471CDFED4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5974" y="4562749"/>
              <a:ext cx="347472" cy="347472"/>
            </a:xfrm>
            <a:prstGeom prst="rect">
              <a:avLst/>
            </a:prstGeom>
          </p:spPr>
        </p:pic>
      </p:grpSp>
    </p:spTree>
    <p:extLst>
      <p:ext uri="{BB962C8B-B14F-4D97-AF65-F5344CB8AC3E}">
        <p14:creationId xmlns:p14="http://schemas.microsoft.com/office/powerpoint/2010/main" val="4202827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E10AA6-D540-70D8-640C-257BD513C04B}"/>
              </a:ext>
            </a:extLst>
          </p:cNvPr>
          <p:cNvGrpSpPr/>
          <p:nvPr/>
        </p:nvGrpSpPr>
        <p:grpSpPr>
          <a:xfrm>
            <a:off x="5624306" y="960291"/>
            <a:ext cx="4350350" cy="4861217"/>
            <a:chOff x="3498849" y="528639"/>
            <a:chExt cx="5191124" cy="5800732"/>
          </a:xfrm>
        </p:grpSpPr>
        <p:pic>
          <p:nvPicPr>
            <p:cNvPr id="1026" name="Picture 2">
              <a:extLst>
                <a:ext uri="{FF2B5EF4-FFF2-40B4-BE49-F238E27FC236}">
                  <a16:creationId xmlns:a16="http://schemas.microsoft.com/office/drawing/2014/main" id="{EB62B269-D23A-C12A-E066-6DEE82C95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49" y="528639"/>
              <a:ext cx="5191124" cy="58007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8B07E0-ED7C-2E42-4A33-15523DE80EE5}"/>
                </a:ext>
              </a:extLst>
            </p:cNvPr>
            <p:cNvSpPr txBox="1"/>
            <p:nvPr/>
          </p:nvSpPr>
          <p:spPr>
            <a:xfrm>
              <a:off x="4991100" y="1755363"/>
              <a:ext cx="2285999" cy="369333"/>
            </a:xfrm>
            <a:prstGeom prst="rect">
              <a:avLst/>
            </a:prstGeom>
            <a:solidFill>
              <a:schemeClr val="bg1"/>
            </a:solidFill>
          </p:spPr>
          <p:txBody>
            <a:bodyPr wrap="square" rtlCol="0">
              <a:spAutoFit/>
            </a:bodyPr>
            <a:lstStyle/>
            <a:p>
              <a:endParaRPr lang="en-US"/>
            </a:p>
          </p:txBody>
        </p:sp>
      </p:grpSp>
      <p:sp>
        <p:nvSpPr>
          <p:cNvPr id="2" name="Title 1">
            <a:extLst>
              <a:ext uri="{FF2B5EF4-FFF2-40B4-BE49-F238E27FC236}">
                <a16:creationId xmlns:a16="http://schemas.microsoft.com/office/drawing/2014/main" id="{E6FAEF86-1554-1EAA-662D-525F9C469DB5}"/>
              </a:ext>
            </a:extLst>
          </p:cNvPr>
          <p:cNvSpPr>
            <a:spLocks noGrp="1"/>
          </p:cNvSpPr>
          <p:nvPr>
            <p:ph type="title"/>
          </p:nvPr>
        </p:nvSpPr>
        <p:spPr>
          <a:xfrm>
            <a:off x="736156" y="3147503"/>
            <a:ext cx="4497833" cy="486793"/>
          </a:xfrm>
        </p:spPr>
        <p:txBody>
          <a:bodyPr>
            <a:normAutofit fontScale="90000"/>
          </a:bodyPr>
          <a:lstStyle/>
          <a:p>
            <a:r>
              <a:rPr lang="en-US"/>
              <a:t>THE PATIENT’S HEALTH JOURNEY</a:t>
            </a:r>
          </a:p>
        </p:txBody>
      </p:sp>
      <p:sp>
        <p:nvSpPr>
          <p:cNvPr id="4" name="Footer Placeholder 3">
            <a:extLst>
              <a:ext uri="{FF2B5EF4-FFF2-40B4-BE49-F238E27FC236}">
                <a16:creationId xmlns:a16="http://schemas.microsoft.com/office/drawing/2014/main" id="{BB8371EE-DFA8-DC06-2DD2-6EF43751AD5D}"/>
              </a:ext>
            </a:extLst>
          </p:cNvPr>
          <p:cNvSpPr>
            <a:spLocks noGrp="1"/>
          </p:cNvSpPr>
          <p:nvPr>
            <p:ph type="ftr" sz="quarter" idx="11"/>
          </p:nvPr>
        </p:nvSpPr>
        <p:spPr/>
        <p:txBody>
          <a:bodyPr/>
          <a:lstStyle/>
          <a:p>
            <a:r>
              <a:rPr lang="en-US"/>
              <a:t>Copyright DICOM® 2019     www.dicomstandard.org     #DICOMConference2019     #DICOM     </a:t>
            </a:r>
            <a:r>
              <a:rPr lang="en-US">
                <a:hlinkClick r:id="rId4">
                  <a:extLst>
                    <a:ext uri="{A12FA001-AC4F-418D-AE19-62706E023703}">
                      <ahyp:hlinkClr xmlns:ahyp="http://schemas.microsoft.com/office/drawing/2018/hyperlinkcolor" val="tx"/>
                    </a:ext>
                  </a:extLst>
                </a:hlinkClick>
              </a:rPr>
              <a:t>@The_DICOM_STD</a:t>
            </a:r>
            <a:endParaRPr lang="en-US"/>
          </a:p>
        </p:txBody>
      </p:sp>
      <p:sp>
        <p:nvSpPr>
          <p:cNvPr id="5" name="Slide Number Placeholder 4">
            <a:extLst>
              <a:ext uri="{FF2B5EF4-FFF2-40B4-BE49-F238E27FC236}">
                <a16:creationId xmlns:a16="http://schemas.microsoft.com/office/drawing/2014/main" id="{2F87A6DE-610B-0467-7A82-04EE7A29CAD4}"/>
              </a:ext>
            </a:extLst>
          </p:cNvPr>
          <p:cNvSpPr>
            <a:spLocks noGrp="1"/>
          </p:cNvSpPr>
          <p:nvPr>
            <p:ph type="sldNum" sz="quarter" idx="4"/>
          </p:nvPr>
        </p:nvSpPr>
        <p:spPr/>
        <p:txBody>
          <a:bodyPr/>
          <a:lstStyle/>
          <a:p>
            <a:fld id="{D57F1E4F-1CFF-5643-939E-217C01CDF565}" type="slidenum">
              <a:rPr lang="en-US" smtClean="0"/>
              <a:pPr/>
              <a:t>29</a:t>
            </a:fld>
            <a:endParaRPr lang="en-US"/>
          </a:p>
        </p:txBody>
      </p:sp>
      <p:pic>
        <p:nvPicPr>
          <p:cNvPr id="72" name="Graphic 71">
            <a:extLst>
              <a:ext uri="{FF2B5EF4-FFF2-40B4-BE49-F238E27FC236}">
                <a16:creationId xmlns:a16="http://schemas.microsoft.com/office/drawing/2014/main" id="{37F2A0EC-277C-1CE6-185C-B778D5CA08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0273" y="1755363"/>
            <a:ext cx="304800" cy="304800"/>
          </a:xfrm>
          <a:prstGeom prst="rect">
            <a:avLst/>
          </a:prstGeom>
        </p:spPr>
      </p:pic>
      <p:pic>
        <p:nvPicPr>
          <p:cNvPr id="76" name="Graphic 75">
            <a:extLst>
              <a:ext uri="{FF2B5EF4-FFF2-40B4-BE49-F238E27FC236}">
                <a16:creationId xmlns:a16="http://schemas.microsoft.com/office/drawing/2014/main" id="{1145C02F-822C-D488-4FF5-7747306713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20504" y="1006291"/>
            <a:ext cx="368109" cy="368109"/>
          </a:xfrm>
          <a:prstGeom prst="rect">
            <a:avLst/>
          </a:prstGeom>
        </p:spPr>
      </p:pic>
      <p:sp>
        <p:nvSpPr>
          <p:cNvPr id="10" name="TextBox 9">
            <a:extLst>
              <a:ext uri="{FF2B5EF4-FFF2-40B4-BE49-F238E27FC236}">
                <a16:creationId xmlns:a16="http://schemas.microsoft.com/office/drawing/2014/main" id="{E5FACF55-BB46-40C1-476B-83970A60D87C}"/>
              </a:ext>
            </a:extLst>
          </p:cNvPr>
          <p:cNvSpPr txBox="1"/>
          <p:nvPr/>
        </p:nvSpPr>
        <p:spPr bwMode="gray">
          <a:xfrm>
            <a:off x="9937711" y="1419241"/>
            <a:ext cx="1581665" cy="184666"/>
          </a:xfrm>
          <a:prstGeom prst="rect">
            <a:avLst/>
          </a:prstGeom>
          <a:noFill/>
        </p:spPr>
        <p:txBody>
          <a:bodyPr wrap="square" lIns="0" tIns="0" rIns="0" bIns="0"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14141"/>
                </a:solidFill>
                <a:effectLst/>
                <a:uLnTx/>
                <a:uFillTx/>
                <a:latin typeface="Arial" panose="020B0604020202020204" pitchFamily="34" charset="0"/>
                <a:ea typeface="+mn-ea"/>
                <a:cs typeface="Arial" panose="020B0604020202020204" pitchFamily="34" charset="0"/>
              </a:rPr>
              <a:t>AI and Analytics</a:t>
            </a:r>
            <a:endParaRPr kumimoji="0" lang="en-US" sz="1200" b="1" i="0" u="none" strike="noStrike" kern="1200" cap="none" spc="0" normalizeH="0" baseline="0" noProof="0">
              <a:ln>
                <a:noFill/>
              </a:ln>
              <a:solidFill>
                <a:srgbClr val="414141"/>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BE383BE5-1932-6525-D642-F919E82945BD}"/>
              </a:ext>
            </a:extLst>
          </p:cNvPr>
          <p:cNvGrpSpPr/>
          <p:nvPr/>
        </p:nvGrpSpPr>
        <p:grpSpPr>
          <a:xfrm>
            <a:off x="9241801" y="1223550"/>
            <a:ext cx="649224" cy="649224"/>
            <a:chOff x="7470219" y="885141"/>
            <a:chExt cx="649224" cy="649224"/>
          </a:xfrm>
        </p:grpSpPr>
        <p:sp>
          <p:nvSpPr>
            <p:cNvPr id="12" name="Oval 11">
              <a:extLst>
                <a:ext uri="{FF2B5EF4-FFF2-40B4-BE49-F238E27FC236}">
                  <a16:creationId xmlns:a16="http://schemas.microsoft.com/office/drawing/2014/main" id="{6B85FABC-B9E3-2B3C-549E-934A7F8B9F9A}"/>
                </a:ext>
              </a:extLst>
            </p:cNvPr>
            <p:cNvSpPr>
              <a:spLocks noChangeAspect="1"/>
            </p:cNvSpPr>
            <p:nvPr/>
          </p:nvSpPr>
          <p:spPr>
            <a:xfrm>
              <a:off x="7470219" y="885141"/>
              <a:ext cx="649224" cy="649224"/>
            </a:xfrm>
            <a:prstGeom prst="ellipse">
              <a:avLst/>
            </a:prstGeom>
            <a:solidFill>
              <a:srgbClr val="0096D2"/>
            </a:solidFill>
            <a:ln w="19050" cap="flat" cmpd="sng" algn="ctr">
              <a:noFill/>
              <a:prstDash val="solid"/>
              <a:miter lim="800000"/>
            </a:ln>
            <a:effectLst/>
          </p:spPr>
          <p:txBody>
            <a:bodyPr lIns="0" tIns="0" rIns="0" bIns="0" rtlCol="0" anchor="ctr"/>
            <a:lstStyle/>
            <a:p>
              <a:pPr marL="0" marR="0" lvl="0" indent="0" algn="ctr" defTabSz="1219170" eaLnBrk="1" fontAlgn="auto" latinLnBrk="0" hangingPunct="1">
                <a:lnSpc>
                  <a:spcPct val="85000"/>
                </a:lnSpc>
                <a:spcBef>
                  <a:spcPts val="0"/>
                </a:spcBef>
                <a:spcAft>
                  <a:spcPts val="0"/>
                </a:spcAft>
                <a:buClrTx/>
                <a:buSzTx/>
                <a:buFontTx/>
                <a:buNone/>
                <a:tabLst/>
                <a:defRPr/>
              </a:pPr>
              <a:endParaRPr kumimoji="0" lang="en-US" sz="1200" b="0" i="0" u="none" strike="noStrike" kern="0" cap="none" spc="0" normalizeH="0" baseline="0" noProof="0">
                <a:ln>
                  <a:noFill/>
                </a:ln>
                <a:solidFill>
                  <a:srgbClr val="414141"/>
                </a:solidFill>
                <a:effectLst/>
                <a:uLnTx/>
                <a:uFillTx/>
                <a:latin typeface="Arial" panose="020B0604020202020204"/>
                <a:ea typeface="+mn-ea"/>
                <a:cs typeface="+mn-cs"/>
              </a:endParaRPr>
            </a:p>
          </p:txBody>
        </p:sp>
        <p:pic>
          <p:nvPicPr>
            <p:cNvPr id="13" name="Graphic 12">
              <a:extLst>
                <a:ext uri="{FF2B5EF4-FFF2-40B4-BE49-F238E27FC236}">
                  <a16:creationId xmlns:a16="http://schemas.microsoft.com/office/drawing/2014/main" id="{964E4141-8E0B-5488-F3E7-65F128608B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20504" y="1006291"/>
              <a:ext cx="368109" cy="368109"/>
            </a:xfrm>
            <a:prstGeom prst="rect">
              <a:avLst/>
            </a:prstGeom>
          </p:spPr>
        </p:pic>
      </p:grpSp>
      <p:grpSp>
        <p:nvGrpSpPr>
          <p:cNvPr id="14" name="Group 13">
            <a:extLst>
              <a:ext uri="{FF2B5EF4-FFF2-40B4-BE49-F238E27FC236}">
                <a16:creationId xmlns:a16="http://schemas.microsoft.com/office/drawing/2014/main" id="{74CB33D2-914B-63B4-3C93-954E8B66BDAA}"/>
              </a:ext>
            </a:extLst>
          </p:cNvPr>
          <p:cNvGrpSpPr/>
          <p:nvPr/>
        </p:nvGrpSpPr>
        <p:grpSpPr>
          <a:xfrm>
            <a:off x="3958849" y="1223550"/>
            <a:ext cx="2326665" cy="649224"/>
            <a:chOff x="2012961" y="743572"/>
            <a:chExt cx="2326665" cy="649224"/>
          </a:xfrm>
        </p:grpSpPr>
        <p:sp>
          <p:nvSpPr>
            <p:cNvPr id="15" name="TextBox 14">
              <a:extLst>
                <a:ext uri="{FF2B5EF4-FFF2-40B4-BE49-F238E27FC236}">
                  <a16:creationId xmlns:a16="http://schemas.microsoft.com/office/drawing/2014/main" id="{14F1BAD7-EA5C-20FA-C764-C1B7125067EA}"/>
                </a:ext>
              </a:extLst>
            </p:cNvPr>
            <p:cNvSpPr txBox="1"/>
            <p:nvPr/>
          </p:nvSpPr>
          <p:spPr bwMode="gray">
            <a:xfrm>
              <a:off x="2012961" y="975851"/>
              <a:ext cx="1581665" cy="184666"/>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14141"/>
                  </a:solidFill>
                  <a:effectLst/>
                  <a:uLnTx/>
                  <a:uFillTx/>
                  <a:latin typeface="Arial" panose="020B0604020202020204" pitchFamily="34" charset="0"/>
                  <a:ea typeface="+mn-ea"/>
                  <a:cs typeface="Arial" panose="020B0604020202020204" pitchFamily="34" charset="0"/>
                </a:rPr>
                <a:t>Clinical Consumption</a:t>
              </a:r>
              <a:endParaRPr kumimoji="0" lang="en-US" sz="1200" b="1" i="0" u="none" strike="noStrike" kern="1200" cap="none" spc="0" normalizeH="0" baseline="0" noProof="0">
                <a:ln>
                  <a:noFill/>
                </a:ln>
                <a:solidFill>
                  <a:srgbClr val="414141"/>
                </a:solidFill>
                <a:effectLst/>
                <a:uLnTx/>
                <a:uFillTx/>
                <a:latin typeface="Arial" panose="020B060402020202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0A4907ED-8616-C2A6-4561-2068EBBDE19C}"/>
                </a:ext>
              </a:extLst>
            </p:cNvPr>
            <p:cNvGrpSpPr/>
            <p:nvPr/>
          </p:nvGrpSpPr>
          <p:grpSpPr>
            <a:xfrm>
              <a:off x="3690402" y="743572"/>
              <a:ext cx="649224" cy="649224"/>
              <a:chOff x="3690402" y="743572"/>
              <a:chExt cx="649224" cy="649224"/>
            </a:xfrm>
          </p:grpSpPr>
          <p:sp>
            <p:nvSpPr>
              <p:cNvPr id="17" name="Oval 16">
                <a:extLst>
                  <a:ext uri="{FF2B5EF4-FFF2-40B4-BE49-F238E27FC236}">
                    <a16:creationId xmlns:a16="http://schemas.microsoft.com/office/drawing/2014/main" id="{25217994-B0DD-2476-05CA-617D6A5348C9}"/>
                  </a:ext>
                </a:extLst>
              </p:cNvPr>
              <p:cNvSpPr>
                <a:spLocks noChangeAspect="1"/>
              </p:cNvSpPr>
              <p:nvPr/>
            </p:nvSpPr>
            <p:spPr>
              <a:xfrm>
                <a:off x="3690402" y="743572"/>
                <a:ext cx="649224" cy="649224"/>
              </a:xfrm>
              <a:prstGeom prst="ellipse">
                <a:avLst/>
              </a:prstGeom>
              <a:solidFill>
                <a:srgbClr val="0096D2"/>
              </a:solidFill>
              <a:ln w="19050" cap="flat" cmpd="sng" algn="ctr">
                <a:noFill/>
                <a:prstDash val="solid"/>
                <a:miter lim="800000"/>
              </a:ln>
              <a:effectLst/>
            </p:spPr>
            <p:txBody>
              <a:bodyPr lIns="0" tIns="0" rIns="0" bIns="0" rtlCol="0" anchor="ctr"/>
              <a:lstStyle/>
              <a:p>
                <a:pPr marL="0" marR="0" lvl="0" indent="0" algn="ctr" defTabSz="1219170" eaLnBrk="1" fontAlgn="auto" latinLnBrk="0" hangingPunct="1">
                  <a:lnSpc>
                    <a:spcPct val="85000"/>
                  </a:lnSpc>
                  <a:spcBef>
                    <a:spcPts val="0"/>
                  </a:spcBef>
                  <a:spcAft>
                    <a:spcPts val="0"/>
                  </a:spcAft>
                  <a:buClrTx/>
                  <a:buSzTx/>
                  <a:buFontTx/>
                  <a:buNone/>
                  <a:tabLst/>
                  <a:defRPr/>
                </a:pPr>
                <a:endParaRPr kumimoji="0" lang="en-US" sz="1200" b="0" i="0" u="none" strike="noStrike" kern="0" cap="none" spc="0" normalizeH="0" baseline="0" noProof="0">
                  <a:ln>
                    <a:noFill/>
                  </a:ln>
                  <a:solidFill>
                    <a:srgbClr val="414141"/>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DA01F50A-BF9D-EEC7-23CE-D4CA7120D8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67935" y="893116"/>
                <a:ext cx="306369" cy="350136"/>
              </a:xfrm>
              <a:prstGeom prst="rect">
                <a:avLst/>
              </a:prstGeom>
            </p:spPr>
          </p:pic>
        </p:grpSp>
      </p:grpSp>
      <p:sp>
        <p:nvSpPr>
          <p:cNvPr id="20" name="TextBox 19">
            <a:extLst>
              <a:ext uri="{FF2B5EF4-FFF2-40B4-BE49-F238E27FC236}">
                <a16:creationId xmlns:a16="http://schemas.microsoft.com/office/drawing/2014/main" id="{15A7E3FC-3EC3-47CA-E7DC-5C0BA96D3CFC}"/>
              </a:ext>
            </a:extLst>
          </p:cNvPr>
          <p:cNvSpPr txBox="1"/>
          <p:nvPr/>
        </p:nvSpPr>
        <p:spPr bwMode="gray">
          <a:xfrm>
            <a:off x="8299181" y="698214"/>
            <a:ext cx="1871807" cy="184666"/>
          </a:xfrm>
          <a:prstGeom prst="rect">
            <a:avLst/>
          </a:prstGeom>
          <a:noFill/>
        </p:spPr>
        <p:txBody>
          <a:bodyPr wrap="square" lIns="0" tIns="0" rIns="0" bIns="0"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14141"/>
                </a:solidFill>
                <a:effectLst/>
                <a:uLnTx/>
                <a:uFillTx/>
                <a:latin typeface="Arial" panose="020B0604020202020204" pitchFamily="34" charset="0"/>
                <a:ea typeface="+mn-ea"/>
                <a:cs typeface="Arial" panose="020B0604020202020204" pitchFamily="34" charset="0"/>
              </a:rPr>
              <a:t>Application Development</a:t>
            </a:r>
            <a:endParaRPr kumimoji="0" lang="en-US" sz="1200" b="1" i="0" u="none" strike="noStrike" kern="1200" cap="none" spc="0" normalizeH="0" baseline="0" noProof="0">
              <a:ln>
                <a:noFill/>
              </a:ln>
              <a:solidFill>
                <a:srgbClr val="414141"/>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E7924715-3B2B-F358-5488-F32444DE6847}"/>
              </a:ext>
            </a:extLst>
          </p:cNvPr>
          <p:cNvGrpSpPr/>
          <p:nvPr/>
        </p:nvGrpSpPr>
        <p:grpSpPr>
          <a:xfrm>
            <a:off x="7479946" y="465935"/>
            <a:ext cx="649224" cy="649224"/>
            <a:chOff x="2501170" y="1583151"/>
            <a:chExt cx="649224" cy="649224"/>
          </a:xfrm>
        </p:grpSpPr>
        <p:sp>
          <p:nvSpPr>
            <p:cNvPr id="22" name="Oval 21">
              <a:extLst>
                <a:ext uri="{FF2B5EF4-FFF2-40B4-BE49-F238E27FC236}">
                  <a16:creationId xmlns:a16="http://schemas.microsoft.com/office/drawing/2014/main" id="{2559C735-16E4-71CC-6A84-ADA6125B5BBE}"/>
                </a:ext>
              </a:extLst>
            </p:cNvPr>
            <p:cNvSpPr>
              <a:spLocks noChangeAspect="1"/>
            </p:cNvSpPr>
            <p:nvPr/>
          </p:nvSpPr>
          <p:spPr>
            <a:xfrm>
              <a:off x="2501170" y="1583151"/>
              <a:ext cx="649224" cy="649224"/>
            </a:xfrm>
            <a:prstGeom prst="ellipse">
              <a:avLst/>
            </a:prstGeom>
            <a:solidFill>
              <a:srgbClr val="0096D2"/>
            </a:solidFill>
            <a:ln w="19050" cap="flat" cmpd="sng" algn="ctr">
              <a:noFill/>
              <a:prstDash val="solid"/>
              <a:miter lim="800000"/>
            </a:ln>
            <a:effectLst/>
          </p:spPr>
          <p:txBody>
            <a:bodyPr lIns="0" tIns="0" rIns="0" bIns="0" rtlCol="0" anchor="ctr"/>
            <a:lstStyle/>
            <a:p>
              <a:pPr marL="0" marR="0" lvl="0" indent="0" algn="ctr" defTabSz="1219170" eaLnBrk="1" fontAlgn="auto" latinLnBrk="0" hangingPunct="1">
                <a:lnSpc>
                  <a:spcPct val="85000"/>
                </a:lnSpc>
                <a:spcBef>
                  <a:spcPts val="0"/>
                </a:spcBef>
                <a:spcAft>
                  <a:spcPts val="0"/>
                </a:spcAft>
                <a:buClrTx/>
                <a:buSzTx/>
                <a:buFontTx/>
                <a:buNone/>
                <a:tabLst/>
                <a:defRPr/>
              </a:pPr>
              <a:endParaRPr kumimoji="0" lang="en-US" sz="1200" b="0" i="0" u="none" strike="noStrike" kern="0" cap="none" spc="0" normalizeH="0" baseline="0" noProof="0">
                <a:ln>
                  <a:noFill/>
                </a:ln>
                <a:solidFill>
                  <a:srgbClr val="414141"/>
                </a:solidFill>
                <a:effectLst/>
                <a:uLnTx/>
                <a:uFillTx/>
                <a:latin typeface="Arial" panose="020B0604020202020204"/>
                <a:ea typeface="+mn-ea"/>
                <a:cs typeface="+mn-cs"/>
              </a:endParaRPr>
            </a:p>
          </p:txBody>
        </p:sp>
        <p:pic>
          <p:nvPicPr>
            <p:cNvPr id="23" name="Graphic 22">
              <a:extLst>
                <a:ext uri="{FF2B5EF4-FFF2-40B4-BE49-F238E27FC236}">
                  <a16:creationId xmlns:a16="http://schemas.microsoft.com/office/drawing/2014/main" id="{42611092-0B28-28EE-CA44-08A06A0D3D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1181" y="1755363"/>
              <a:ext cx="304800" cy="304800"/>
            </a:xfrm>
            <a:prstGeom prst="rect">
              <a:avLst/>
            </a:prstGeom>
          </p:spPr>
        </p:pic>
      </p:grpSp>
    </p:spTree>
    <p:extLst>
      <p:ext uri="{BB962C8B-B14F-4D97-AF65-F5344CB8AC3E}">
        <p14:creationId xmlns:p14="http://schemas.microsoft.com/office/powerpoint/2010/main" val="313123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417-352D-DE70-4B94-4D4299F7C791}"/>
              </a:ext>
            </a:extLst>
          </p:cNvPr>
          <p:cNvSpPr>
            <a:spLocks noGrp="1"/>
          </p:cNvSpPr>
          <p:nvPr>
            <p:ph type="title"/>
          </p:nvPr>
        </p:nvSpPr>
        <p:spPr>
          <a:xfrm>
            <a:off x="996696" y="2974715"/>
            <a:ext cx="9828186" cy="1013800"/>
          </a:xfrm>
        </p:spPr>
        <p:txBody>
          <a:bodyPr/>
          <a:lstStyle/>
          <a:p>
            <a:r>
              <a:rPr lang="en-US"/>
              <a:t>Mayo Clinic Overview </a:t>
            </a:r>
          </a:p>
        </p:txBody>
      </p:sp>
      <p:sp>
        <p:nvSpPr>
          <p:cNvPr id="4" name="Footer Placeholder 3">
            <a:extLst>
              <a:ext uri="{FF2B5EF4-FFF2-40B4-BE49-F238E27FC236}">
                <a16:creationId xmlns:a16="http://schemas.microsoft.com/office/drawing/2014/main" id="{F8AD7306-D6B2-9671-F67A-B74AE89C34FB}"/>
              </a:ext>
            </a:extLst>
          </p:cNvPr>
          <p:cNvSpPr>
            <a:spLocks noGrp="1"/>
          </p:cNvSpPr>
          <p:nvPr>
            <p:ph type="ftr" sz="quarter" idx="11"/>
          </p:nvPr>
        </p:nvSpPr>
        <p:spPr>
          <a:xfrm>
            <a:off x="3112441" y="6114074"/>
            <a:ext cx="7016552" cy="365125"/>
          </a:xfrm>
        </p:spPr>
        <p:txBody>
          <a:bodyPr/>
          <a:lstStyle/>
          <a:p>
            <a:r>
              <a:rPr lang="en-US"/>
              <a:t>Copyright DICOM® 2019     www.dicomstandard.org     #DICOMConference2019     #DICOM     @The_DICOM_STD</a:t>
            </a:r>
          </a:p>
        </p:txBody>
      </p:sp>
      <p:sp>
        <p:nvSpPr>
          <p:cNvPr id="5" name="Slide Number Placeholder 4">
            <a:extLst>
              <a:ext uri="{FF2B5EF4-FFF2-40B4-BE49-F238E27FC236}">
                <a16:creationId xmlns:a16="http://schemas.microsoft.com/office/drawing/2014/main" id="{69CB238A-2553-095E-275A-1ABDD6CB2125}"/>
              </a:ext>
            </a:extLst>
          </p:cNvPr>
          <p:cNvSpPr>
            <a:spLocks noGrp="1"/>
          </p:cNvSpPr>
          <p:nvPr>
            <p:ph type="sldNum" sz="quarter" idx="4"/>
          </p:nvPr>
        </p:nvSpPr>
        <p:spPr>
          <a:xfrm>
            <a:off x="11411669" y="6114073"/>
            <a:ext cx="777155" cy="365125"/>
          </a:xfrm>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3597384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D08F-6FCC-17F3-A8C3-755174E97E3F}"/>
              </a:ext>
            </a:extLst>
          </p:cNvPr>
          <p:cNvSpPr>
            <a:spLocks noGrp="1"/>
          </p:cNvSpPr>
          <p:nvPr>
            <p:ph type="title"/>
          </p:nvPr>
        </p:nvSpPr>
        <p:spPr/>
        <p:txBody>
          <a:bodyPr anchor="ctr"/>
          <a:lstStyle/>
          <a:p>
            <a:r>
              <a:rPr lang="en-US"/>
              <a:t>Providing Context to Consumers</a:t>
            </a:r>
          </a:p>
        </p:txBody>
      </p:sp>
      <p:grpSp>
        <p:nvGrpSpPr>
          <p:cNvPr id="7" name="Group 6">
            <a:extLst>
              <a:ext uri="{FF2B5EF4-FFF2-40B4-BE49-F238E27FC236}">
                <a16:creationId xmlns:a16="http://schemas.microsoft.com/office/drawing/2014/main" id="{54918369-614C-D5D1-1E30-C9A21CBF7227}"/>
              </a:ext>
            </a:extLst>
          </p:cNvPr>
          <p:cNvGrpSpPr/>
          <p:nvPr/>
        </p:nvGrpSpPr>
        <p:grpSpPr>
          <a:xfrm>
            <a:off x="581041" y="1184971"/>
            <a:ext cx="9921092" cy="4727316"/>
            <a:chOff x="2067125" y="2167666"/>
            <a:chExt cx="8294486" cy="3952252"/>
          </a:xfrm>
        </p:grpSpPr>
        <p:sp>
          <p:nvSpPr>
            <p:cNvPr id="35" name="Oval 34">
              <a:extLst>
                <a:ext uri="{FF2B5EF4-FFF2-40B4-BE49-F238E27FC236}">
                  <a16:creationId xmlns:a16="http://schemas.microsoft.com/office/drawing/2014/main" id="{9EDADA0C-8BF5-0257-527D-2E2FF84E352E}"/>
                </a:ext>
              </a:extLst>
            </p:cNvPr>
            <p:cNvSpPr/>
            <p:nvPr/>
          </p:nvSpPr>
          <p:spPr>
            <a:xfrm>
              <a:off x="2562514" y="5070241"/>
              <a:ext cx="691633" cy="69163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8E7578-5F24-5551-F0F5-4D97063975F8}"/>
                </a:ext>
              </a:extLst>
            </p:cNvPr>
            <p:cNvSpPr/>
            <p:nvPr/>
          </p:nvSpPr>
          <p:spPr>
            <a:xfrm>
              <a:off x="8862476" y="3362343"/>
              <a:ext cx="1042630" cy="36615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algn="ctr" defTabSz="1219140">
                <a:lnSpc>
                  <a:spcPct val="90000"/>
                </a:lnSpc>
                <a:defRPr/>
              </a:pPr>
              <a:r>
                <a:rPr lang="en-US" sz="1400">
                  <a:solidFill>
                    <a:schemeClr val="accent2"/>
                  </a:solidFill>
                  <a:latin typeface="Arial" panose="020B0604020202020204"/>
                </a:rPr>
                <a:t>AI/Research</a:t>
              </a:r>
            </a:p>
          </p:txBody>
        </p:sp>
        <p:sp>
          <p:nvSpPr>
            <p:cNvPr id="11" name="Rectangle 10">
              <a:extLst>
                <a:ext uri="{FF2B5EF4-FFF2-40B4-BE49-F238E27FC236}">
                  <a16:creationId xmlns:a16="http://schemas.microsoft.com/office/drawing/2014/main" id="{6F3EF491-2D13-A71D-5DB4-8775615065EC}"/>
                </a:ext>
              </a:extLst>
            </p:cNvPr>
            <p:cNvSpPr/>
            <p:nvPr/>
          </p:nvSpPr>
          <p:spPr>
            <a:xfrm>
              <a:off x="8822170" y="5080307"/>
              <a:ext cx="1042630" cy="17377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Labeling</a:t>
              </a:r>
            </a:p>
          </p:txBody>
        </p:sp>
        <p:sp>
          <p:nvSpPr>
            <p:cNvPr id="13" name="Oval 12">
              <a:extLst>
                <a:ext uri="{FF2B5EF4-FFF2-40B4-BE49-F238E27FC236}">
                  <a16:creationId xmlns:a16="http://schemas.microsoft.com/office/drawing/2014/main" id="{6C79A1B5-23D8-5E3A-C5BC-2919DA3745B2}"/>
                </a:ext>
              </a:extLst>
            </p:cNvPr>
            <p:cNvSpPr/>
            <p:nvPr/>
          </p:nvSpPr>
          <p:spPr>
            <a:xfrm>
              <a:off x="9126271" y="4613388"/>
              <a:ext cx="434431" cy="4344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2A79C864-70CF-7C48-CDCF-61930D61A3E8}"/>
                </a:ext>
              </a:extLst>
            </p:cNvPr>
            <p:cNvSpPr/>
            <p:nvPr/>
          </p:nvSpPr>
          <p:spPr>
            <a:xfrm>
              <a:off x="8822170" y="4267975"/>
              <a:ext cx="1042630" cy="17377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Clinical</a:t>
              </a:r>
            </a:p>
          </p:txBody>
        </p:sp>
        <p:sp>
          <p:nvSpPr>
            <p:cNvPr id="18" name="Oval 17">
              <a:extLst>
                <a:ext uri="{FF2B5EF4-FFF2-40B4-BE49-F238E27FC236}">
                  <a16:creationId xmlns:a16="http://schemas.microsoft.com/office/drawing/2014/main" id="{F86417BF-D714-CC81-B138-75966A82D9C9}"/>
                </a:ext>
              </a:extLst>
            </p:cNvPr>
            <p:cNvSpPr/>
            <p:nvPr/>
          </p:nvSpPr>
          <p:spPr>
            <a:xfrm>
              <a:off x="9126271" y="3789919"/>
              <a:ext cx="434431" cy="434432"/>
            </a:xfrm>
            <a:prstGeom prst="ellipse">
              <a:avLst/>
            </a:prstGeom>
            <a:noFill/>
            <a:ln>
              <a:solidFill>
                <a:srgbClr val="459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D8AB6A-48AB-ED17-ABD4-10B37C3EAA48}"/>
                </a:ext>
              </a:extLst>
            </p:cNvPr>
            <p:cNvSpPr/>
            <p:nvPr/>
          </p:nvSpPr>
          <p:spPr>
            <a:xfrm>
              <a:off x="4544244" y="3362603"/>
              <a:ext cx="1042629" cy="38535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algn="ctr" defTabSz="1219140">
                <a:defRPr/>
              </a:pPr>
              <a:r>
                <a:rPr lang="en-US" sz="1400">
                  <a:solidFill>
                    <a:schemeClr val="accent2"/>
                  </a:solidFill>
                  <a:latin typeface="Arial" panose="020B0604020202020204"/>
                </a:rPr>
                <a:t>Patient Care</a:t>
              </a:r>
            </a:p>
          </p:txBody>
        </p:sp>
        <p:sp>
          <p:nvSpPr>
            <p:cNvPr id="23" name="Rectangle 22">
              <a:extLst>
                <a:ext uri="{FF2B5EF4-FFF2-40B4-BE49-F238E27FC236}">
                  <a16:creationId xmlns:a16="http://schemas.microsoft.com/office/drawing/2014/main" id="{533847EF-FF29-AB20-D3C6-AD4D799D2AFB}"/>
                </a:ext>
              </a:extLst>
            </p:cNvPr>
            <p:cNvSpPr/>
            <p:nvPr/>
          </p:nvSpPr>
          <p:spPr>
            <a:xfrm>
              <a:off x="4544242" y="4267975"/>
              <a:ext cx="1042630" cy="17377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defRPr/>
              </a:pPr>
              <a:r>
                <a:rPr lang="en-US" sz="1000">
                  <a:solidFill>
                    <a:schemeClr val="tx1"/>
                  </a:solidFill>
                  <a:latin typeface="Arial" panose="020B0604020202020204"/>
                </a:rPr>
                <a:t>Departments</a:t>
              </a:r>
            </a:p>
          </p:txBody>
        </p:sp>
        <p:sp>
          <p:nvSpPr>
            <p:cNvPr id="25" name="Oval 24">
              <a:extLst>
                <a:ext uri="{FF2B5EF4-FFF2-40B4-BE49-F238E27FC236}">
                  <a16:creationId xmlns:a16="http://schemas.microsoft.com/office/drawing/2014/main" id="{69884699-ACB1-08F0-9186-5AC1C90D4668}"/>
                </a:ext>
              </a:extLst>
            </p:cNvPr>
            <p:cNvSpPr/>
            <p:nvPr/>
          </p:nvSpPr>
          <p:spPr>
            <a:xfrm>
              <a:off x="4848343" y="3789921"/>
              <a:ext cx="434431" cy="434431"/>
            </a:xfrm>
            <a:prstGeom prst="ellipse">
              <a:avLst/>
            </a:prstGeom>
            <a:noFill/>
            <a:ln>
              <a:solidFill>
                <a:srgbClr val="459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1BC9A3F-456C-C5F1-5983-B5637EFD00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9944" y="3901522"/>
              <a:ext cx="211226" cy="211226"/>
            </a:xfrm>
            <a:prstGeom prst="rect">
              <a:avLst/>
            </a:prstGeom>
          </p:spPr>
        </p:pic>
        <p:sp>
          <p:nvSpPr>
            <p:cNvPr id="27" name="Rectangle 26">
              <a:extLst>
                <a:ext uri="{FF2B5EF4-FFF2-40B4-BE49-F238E27FC236}">
                  <a16:creationId xmlns:a16="http://schemas.microsoft.com/office/drawing/2014/main" id="{C7C77C78-48FC-8D81-0F6C-1B859AC7ADB4}"/>
                </a:ext>
              </a:extLst>
            </p:cNvPr>
            <p:cNvSpPr/>
            <p:nvPr/>
          </p:nvSpPr>
          <p:spPr>
            <a:xfrm>
              <a:off x="4544242" y="5080307"/>
              <a:ext cx="1042630" cy="17377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Clinical</a:t>
              </a:r>
            </a:p>
          </p:txBody>
        </p:sp>
        <p:sp>
          <p:nvSpPr>
            <p:cNvPr id="28" name="Rectangle 27">
              <a:extLst>
                <a:ext uri="{FF2B5EF4-FFF2-40B4-BE49-F238E27FC236}">
                  <a16:creationId xmlns:a16="http://schemas.microsoft.com/office/drawing/2014/main" id="{460C0DEC-D7CF-799E-7E33-FC43809F2920}"/>
                </a:ext>
              </a:extLst>
            </p:cNvPr>
            <p:cNvSpPr/>
            <p:nvPr/>
          </p:nvSpPr>
          <p:spPr>
            <a:xfrm>
              <a:off x="4544242" y="5929238"/>
              <a:ext cx="1042630" cy="17377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Patient</a:t>
              </a:r>
            </a:p>
          </p:txBody>
        </p:sp>
        <p:sp>
          <p:nvSpPr>
            <p:cNvPr id="30" name="Oval 29">
              <a:extLst>
                <a:ext uri="{FF2B5EF4-FFF2-40B4-BE49-F238E27FC236}">
                  <a16:creationId xmlns:a16="http://schemas.microsoft.com/office/drawing/2014/main" id="{59A915F2-BCBA-F308-0EF7-003E2FB58B97}"/>
                </a:ext>
              </a:extLst>
            </p:cNvPr>
            <p:cNvSpPr/>
            <p:nvPr/>
          </p:nvSpPr>
          <p:spPr>
            <a:xfrm>
              <a:off x="4848343" y="4614873"/>
              <a:ext cx="434431" cy="434431"/>
            </a:xfrm>
            <a:prstGeom prst="ellipse">
              <a:avLst/>
            </a:prstGeom>
            <a:noFill/>
            <a:ln>
              <a:solidFill>
                <a:srgbClr val="459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Graphic 30">
              <a:extLst>
                <a:ext uri="{FF2B5EF4-FFF2-40B4-BE49-F238E27FC236}">
                  <a16:creationId xmlns:a16="http://schemas.microsoft.com/office/drawing/2014/main" id="{548058C5-24EE-AB5A-B7BA-A19AA14558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70557" y="4723514"/>
              <a:ext cx="190003" cy="217146"/>
            </a:xfrm>
            <a:prstGeom prst="rect">
              <a:avLst/>
            </a:prstGeom>
          </p:spPr>
        </p:pic>
        <p:sp>
          <p:nvSpPr>
            <p:cNvPr id="34" name="Rectangle 33">
              <a:extLst>
                <a:ext uri="{FF2B5EF4-FFF2-40B4-BE49-F238E27FC236}">
                  <a16:creationId xmlns:a16="http://schemas.microsoft.com/office/drawing/2014/main" id="{09181177-8412-9307-36C9-F8D321C50C25}"/>
                </a:ext>
              </a:extLst>
            </p:cNvPr>
            <p:cNvSpPr/>
            <p:nvPr/>
          </p:nvSpPr>
          <p:spPr>
            <a:xfrm>
              <a:off x="6727486" y="3356554"/>
              <a:ext cx="833390" cy="38535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algn="ctr" defTabSz="1219140">
                <a:lnSpc>
                  <a:spcPct val="90000"/>
                </a:lnSpc>
                <a:defRPr/>
              </a:pPr>
              <a:r>
                <a:rPr lang="en-US" sz="1400">
                  <a:solidFill>
                    <a:schemeClr val="accent2"/>
                  </a:solidFill>
                  <a:latin typeface="Arial" panose="020B0604020202020204"/>
                </a:rPr>
                <a:t>Teaching</a:t>
              </a:r>
            </a:p>
          </p:txBody>
        </p:sp>
        <p:sp>
          <p:nvSpPr>
            <p:cNvPr id="36" name="Oval 35">
              <a:extLst>
                <a:ext uri="{FF2B5EF4-FFF2-40B4-BE49-F238E27FC236}">
                  <a16:creationId xmlns:a16="http://schemas.microsoft.com/office/drawing/2014/main" id="{A8536668-7A71-CCA3-283F-5EA8A701405B}"/>
                </a:ext>
              </a:extLst>
            </p:cNvPr>
            <p:cNvSpPr/>
            <p:nvPr/>
          </p:nvSpPr>
          <p:spPr>
            <a:xfrm>
              <a:off x="6928632" y="4614873"/>
              <a:ext cx="434431" cy="43443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7" name="Graphic 36">
              <a:extLst>
                <a:ext uri="{FF2B5EF4-FFF2-40B4-BE49-F238E27FC236}">
                  <a16:creationId xmlns:a16="http://schemas.microsoft.com/office/drawing/2014/main" id="{C4F15242-5BC7-8AB9-9A8F-D854D00868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24589" y="4747728"/>
              <a:ext cx="242514" cy="195877"/>
            </a:xfrm>
            <a:prstGeom prst="rect">
              <a:avLst/>
            </a:prstGeom>
          </p:spPr>
        </p:pic>
        <p:sp>
          <p:nvSpPr>
            <p:cNvPr id="38" name="Rectangle 37">
              <a:extLst>
                <a:ext uri="{FF2B5EF4-FFF2-40B4-BE49-F238E27FC236}">
                  <a16:creationId xmlns:a16="http://schemas.microsoft.com/office/drawing/2014/main" id="{E7B83286-54C6-CC01-CA2F-607CF8CA6BAB}"/>
                </a:ext>
              </a:extLst>
            </p:cNvPr>
            <p:cNvSpPr/>
            <p:nvPr/>
          </p:nvSpPr>
          <p:spPr>
            <a:xfrm>
              <a:off x="6624638" y="5080307"/>
              <a:ext cx="1042416" cy="1906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External</a:t>
              </a:r>
            </a:p>
          </p:txBody>
        </p:sp>
        <p:sp>
          <p:nvSpPr>
            <p:cNvPr id="39" name="Rectangle 38">
              <a:extLst>
                <a:ext uri="{FF2B5EF4-FFF2-40B4-BE49-F238E27FC236}">
                  <a16:creationId xmlns:a16="http://schemas.microsoft.com/office/drawing/2014/main" id="{55483319-DA9A-F1AC-8397-B9C2A9CA4778}"/>
                </a:ext>
              </a:extLst>
            </p:cNvPr>
            <p:cNvSpPr/>
            <p:nvPr/>
          </p:nvSpPr>
          <p:spPr>
            <a:xfrm>
              <a:off x="6624638" y="4267975"/>
              <a:ext cx="1042416" cy="1906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Training</a:t>
              </a:r>
            </a:p>
          </p:txBody>
        </p:sp>
        <p:sp>
          <p:nvSpPr>
            <p:cNvPr id="41" name="Oval 40">
              <a:extLst>
                <a:ext uri="{FF2B5EF4-FFF2-40B4-BE49-F238E27FC236}">
                  <a16:creationId xmlns:a16="http://schemas.microsoft.com/office/drawing/2014/main" id="{0ECCAA75-F8D7-B5B4-0299-044F8CAB0573}"/>
                </a:ext>
              </a:extLst>
            </p:cNvPr>
            <p:cNvSpPr/>
            <p:nvPr/>
          </p:nvSpPr>
          <p:spPr>
            <a:xfrm>
              <a:off x="6928632" y="3789919"/>
              <a:ext cx="434431" cy="4344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626AD7A-180A-D54D-813E-1E3A0149DD89}"/>
                </a:ext>
              </a:extLst>
            </p:cNvPr>
            <p:cNvSpPr/>
            <p:nvPr/>
          </p:nvSpPr>
          <p:spPr>
            <a:xfrm>
              <a:off x="6624638" y="5929238"/>
              <a:ext cx="1042416" cy="1906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Other</a:t>
              </a:r>
            </a:p>
          </p:txBody>
        </p:sp>
        <p:sp>
          <p:nvSpPr>
            <p:cNvPr id="45" name="Oval 44">
              <a:extLst>
                <a:ext uri="{FF2B5EF4-FFF2-40B4-BE49-F238E27FC236}">
                  <a16:creationId xmlns:a16="http://schemas.microsoft.com/office/drawing/2014/main" id="{671D9891-ED29-2D6A-B796-5A38593CD453}"/>
                </a:ext>
              </a:extLst>
            </p:cNvPr>
            <p:cNvSpPr/>
            <p:nvPr/>
          </p:nvSpPr>
          <p:spPr>
            <a:xfrm>
              <a:off x="6928632" y="5439169"/>
              <a:ext cx="434431" cy="4344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a:extLst>
                <a:ext uri="{FF2B5EF4-FFF2-40B4-BE49-F238E27FC236}">
                  <a16:creationId xmlns:a16="http://schemas.microsoft.com/office/drawing/2014/main" id="{B3A4F0C3-87B2-1BBA-21EA-65D923C9B855}"/>
                </a:ext>
              </a:extLst>
            </p:cNvPr>
            <p:cNvSpPr/>
            <p:nvPr/>
          </p:nvSpPr>
          <p:spPr>
            <a:xfrm>
              <a:off x="8822170" y="5929238"/>
              <a:ext cx="1042630" cy="17377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Development</a:t>
              </a:r>
            </a:p>
          </p:txBody>
        </p:sp>
        <p:sp>
          <p:nvSpPr>
            <p:cNvPr id="50" name="Oval 49">
              <a:extLst>
                <a:ext uri="{FF2B5EF4-FFF2-40B4-BE49-F238E27FC236}">
                  <a16:creationId xmlns:a16="http://schemas.microsoft.com/office/drawing/2014/main" id="{8C7BF0EA-AB51-7D91-AAC7-FD5B38260165}"/>
                </a:ext>
              </a:extLst>
            </p:cNvPr>
            <p:cNvSpPr/>
            <p:nvPr/>
          </p:nvSpPr>
          <p:spPr>
            <a:xfrm>
              <a:off x="9126271" y="5439169"/>
              <a:ext cx="434431" cy="43443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Oval 52">
              <a:extLst>
                <a:ext uri="{FF2B5EF4-FFF2-40B4-BE49-F238E27FC236}">
                  <a16:creationId xmlns:a16="http://schemas.microsoft.com/office/drawing/2014/main" id="{F89F777E-980B-DF16-FB3D-E37B864F64F9}"/>
                </a:ext>
              </a:extLst>
            </p:cNvPr>
            <p:cNvSpPr/>
            <p:nvPr/>
          </p:nvSpPr>
          <p:spPr>
            <a:xfrm>
              <a:off x="4848343" y="5439170"/>
              <a:ext cx="434431" cy="434431"/>
            </a:xfrm>
            <a:prstGeom prst="ellipse">
              <a:avLst/>
            </a:prstGeom>
            <a:noFill/>
            <a:ln>
              <a:solidFill>
                <a:srgbClr val="459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Oval 55">
              <a:extLst>
                <a:ext uri="{FF2B5EF4-FFF2-40B4-BE49-F238E27FC236}">
                  <a16:creationId xmlns:a16="http://schemas.microsoft.com/office/drawing/2014/main" id="{82B72F88-A423-4552-54C4-42C06AC19A48}"/>
                </a:ext>
              </a:extLst>
            </p:cNvPr>
            <p:cNvSpPr/>
            <p:nvPr/>
          </p:nvSpPr>
          <p:spPr bwMode="gray">
            <a:xfrm>
              <a:off x="6767765" y="2167666"/>
              <a:ext cx="741494" cy="74149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lnSpc>
                  <a:spcPct val="85000"/>
                </a:lnSpc>
              </a:pPr>
              <a:endParaRPr lang="en-US" sz="1200"/>
            </a:p>
          </p:txBody>
        </p:sp>
        <p:sp>
          <p:nvSpPr>
            <p:cNvPr id="64" name="Rectangle 63">
              <a:extLst>
                <a:ext uri="{FF2B5EF4-FFF2-40B4-BE49-F238E27FC236}">
                  <a16:creationId xmlns:a16="http://schemas.microsoft.com/office/drawing/2014/main" id="{62C749FD-70C9-5559-51E6-BF085C1B047A}"/>
                </a:ext>
              </a:extLst>
            </p:cNvPr>
            <p:cNvSpPr/>
            <p:nvPr/>
          </p:nvSpPr>
          <p:spPr>
            <a:xfrm>
              <a:off x="7618412" y="2240218"/>
              <a:ext cx="1373990" cy="5113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defTabSz="1219140"/>
              <a:r>
                <a:rPr lang="en-US" sz="1200">
                  <a:solidFill>
                    <a:srgbClr val="0096D2"/>
                  </a:solidFill>
                  <a:latin typeface="Arial" panose="020B0604020202020204"/>
                </a:rPr>
                <a:t>Longitudinal</a:t>
              </a:r>
            </a:p>
            <a:p>
              <a:pPr defTabSz="1219140"/>
              <a:r>
                <a:rPr lang="en-US" sz="1200">
                  <a:solidFill>
                    <a:srgbClr val="0096D2"/>
                  </a:solidFill>
                  <a:latin typeface="Arial" panose="020B0604020202020204"/>
                </a:rPr>
                <a:t>Patient Record</a:t>
              </a:r>
            </a:p>
          </p:txBody>
        </p:sp>
        <p:sp>
          <p:nvSpPr>
            <p:cNvPr id="65" name="Left Bracket 64">
              <a:extLst>
                <a:ext uri="{FF2B5EF4-FFF2-40B4-BE49-F238E27FC236}">
                  <a16:creationId xmlns:a16="http://schemas.microsoft.com/office/drawing/2014/main" id="{606F817B-7836-162B-265A-B08ECF7C8B7D}"/>
                </a:ext>
              </a:extLst>
            </p:cNvPr>
            <p:cNvSpPr/>
            <p:nvPr/>
          </p:nvSpPr>
          <p:spPr bwMode="gray">
            <a:xfrm rot="5400000">
              <a:off x="6996926" y="139488"/>
              <a:ext cx="283175" cy="6446195"/>
            </a:xfrm>
            <a:prstGeom prst="leftBracket">
              <a:avLst>
                <a:gd name="adj" fmla="val 0"/>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1600"/>
            </a:p>
          </p:txBody>
        </p:sp>
        <p:cxnSp>
          <p:nvCxnSpPr>
            <p:cNvPr id="66" name="Straight Connector 65">
              <a:extLst>
                <a:ext uri="{FF2B5EF4-FFF2-40B4-BE49-F238E27FC236}">
                  <a16:creationId xmlns:a16="http://schemas.microsoft.com/office/drawing/2014/main" id="{4A8DD22D-4D0D-4626-9745-0FF99419BB06}"/>
                </a:ext>
              </a:extLst>
            </p:cNvPr>
            <p:cNvCxnSpPr>
              <a:cxnSpLocks/>
            </p:cNvCxnSpPr>
            <p:nvPr/>
          </p:nvCxnSpPr>
          <p:spPr bwMode="gray">
            <a:xfrm flipH="1">
              <a:off x="7138512" y="2909161"/>
              <a:ext cx="0" cy="311837"/>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pic>
          <p:nvPicPr>
            <p:cNvPr id="12" name="Graphic 11" descr="Key outline">
              <a:extLst>
                <a:ext uri="{FF2B5EF4-FFF2-40B4-BE49-F238E27FC236}">
                  <a16:creationId xmlns:a16="http://schemas.microsoft.com/office/drawing/2014/main" id="{93F52E36-7493-D934-6EF6-E6E6599535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59770">
              <a:off x="2631030" y="5122455"/>
              <a:ext cx="606638" cy="606638"/>
            </a:xfrm>
            <a:prstGeom prst="rect">
              <a:avLst/>
            </a:prstGeom>
          </p:spPr>
        </p:pic>
        <p:sp>
          <p:nvSpPr>
            <p:cNvPr id="24" name="Rectangle 23">
              <a:extLst>
                <a:ext uri="{FF2B5EF4-FFF2-40B4-BE49-F238E27FC236}">
                  <a16:creationId xmlns:a16="http://schemas.microsoft.com/office/drawing/2014/main" id="{7FA4BC15-9974-1734-605A-F7E9659AC25E}"/>
                </a:ext>
              </a:extLst>
            </p:cNvPr>
            <p:cNvSpPr/>
            <p:nvPr/>
          </p:nvSpPr>
          <p:spPr>
            <a:xfrm>
              <a:off x="2067125" y="3628779"/>
              <a:ext cx="1680020" cy="5113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algn="ctr" defTabSz="1219140"/>
              <a:r>
                <a:rPr lang="en-US" sz="1200" b="1">
                  <a:solidFill>
                    <a:schemeClr val="tx1"/>
                  </a:solidFill>
                  <a:latin typeface="Arial" panose="020B0604020202020204"/>
                </a:rPr>
                <a:t>Sensitive/Restricted Imaging</a:t>
              </a:r>
            </a:p>
          </p:txBody>
        </p:sp>
        <p:pic>
          <p:nvPicPr>
            <p:cNvPr id="5" name="Graphic 4">
              <a:extLst>
                <a:ext uri="{FF2B5EF4-FFF2-40B4-BE49-F238E27FC236}">
                  <a16:creationId xmlns:a16="http://schemas.microsoft.com/office/drawing/2014/main" id="{FD209151-6684-7480-FB5F-6724A96286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53559" y="2312487"/>
              <a:ext cx="369909" cy="369909"/>
            </a:xfrm>
            <a:prstGeom prst="rect">
              <a:avLst/>
            </a:prstGeom>
          </p:spPr>
        </p:pic>
        <p:sp>
          <p:nvSpPr>
            <p:cNvPr id="10" name="Oval 9">
              <a:extLst>
                <a:ext uri="{FF2B5EF4-FFF2-40B4-BE49-F238E27FC236}">
                  <a16:creationId xmlns:a16="http://schemas.microsoft.com/office/drawing/2014/main" id="{78A93D9F-F74B-4132-86DB-F7A935A1865E}"/>
                </a:ext>
              </a:extLst>
            </p:cNvPr>
            <p:cNvSpPr/>
            <p:nvPr/>
          </p:nvSpPr>
          <p:spPr>
            <a:xfrm>
              <a:off x="2562514" y="4218865"/>
              <a:ext cx="691633" cy="69163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DC604BC9-FE8A-0CD3-35E0-103F4E2A2D3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28299" y="4362529"/>
              <a:ext cx="360061" cy="360061"/>
            </a:xfrm>
            <a:prstGeom prst="rect">
              <a:avLst/>
            </a:prstGeom>
          </p:spPr>
        </p:pic>
        <p:pic>
          <p:nvPicPr>
            <p:cNvPr id="44" name="Graphic 43">
              <a:extLst>
                <a:ext uri="{FF2B5EF4-FFF2-40B4-BE49-F238E27FC236}">
                  <a16:creationId xmlns:a16="http://schemas.microsoft.com/office/drawing/2014/main" id="{5A4005D3-79FA-4E47-EED9-50965E97DDC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41811" y="5494969"/>
              <a:ext cx="240935" cy="240935"/>
            </a:xfrm>
            <a:prstGeom prst="rect">
              <a:avLst/>
            </a:prstGeom>
          </p:spPr>
        </p:pic>
      </p:grpSp>
      <p:sp>
        <p:nvSpPr>
          <p:cNvPr id="88" name="Slide Number Placeholder 87">
            <a:extLst>
              <a:ext uri="{FF2B5EF4-FFF2-40B4-BE49-F238E27FC236}">
                <a16:creationId xmlns:a16="http://schemas.microsoft.com/office/drawing/2014/main" id="{404404AE-F86A-FFA1-A2F9-9A9C1A10423F}"/>
              </a:ext>
            </a:extLst>
          </p:cNvPr>
          <p:cNvSpPr>
            <a:spLocks noGrp="1"/>
          </p:cNvSpPr>
          <p:nvPr>
            <p:ph type="sldNum" sz="quarter" idx="4"/>
          </p:nvPr>
        </p:nvSpPr>
        <p:spPr/>
        <p:txBody>
          <a:bodyPr/>
          <a:lstStyle/>
          <a:p>
            <a:fld id="{D57F1E4F-1CFF-5643-939E-217C01CDF565}" type="slidenum">
              <a:rPr lang="en-US" smtClean="0"/>
              <a:pPr/>
              <a:t>30</a:t>
            </a:fld>
            <a:endParaRPr lang="en-US"/>
          </a:p>
        </p:txBody>
      </p:sp>
      <p:sp>
        <p:nvSpPr>
          <p:cNvPr id="89" name="Footer Placeholder 88">
            <a:extLst>
              <a:ext uri="{FF2B5EF4-FFF2-40B4-BE49-F238E27FC236}">
                <a16:creationId xmlns:a16="http://schemas.microsoft.com/office/drawing/2014/main" id="{8EC75732-8A24-0094-2FC0-8C25D4C82CAE}"/>
              </a:ext>
            </a:extLst>
          </p:cNvPr>
          <p:cNvSpPr>
            <a:spLocks noGrp="1"/>
          </p:cNvSpPr>
          <p:nvPr>
            <p:ph type="ftr" sz="quarter" idx="11"/>
          </p:nvPr>
        </p:nvSpPr>
        <p:spPr/>
        <p:txBody>
          <a:bodyPr/>
          <a:lstStyle/>
          <a:p>
            <a:r>
              <a:rPr lang="en-US"/>
              <a:t>Copyright DICOM® 2019     www.dicomstandard.org     #DICOMConference2019     #DICOM     </a:t>
            </a:r>
            <a:r>
              <a:rPr lang="en-US">
                <a:hlinkClick r:id="rId17">
                  <a:extLst>
                    <a:ext uri="{A12FA001-AC4F-418D-AE19-62706E023703}">
                      <ahyp:hlinkClr xmlns:ahyp="http://schemas.microsoft.com/office/drawing/2018/hyperlinkcolor" val="tx"/>
                    </a:ext>
                  </a:extLst>
                </a:hlinkClick>
              </a:rPr>
              <a:t>@The_DICOM_STD</a:t>
            </a:r>
            <a:endParaRPr lang="en-US"/>
          </a:p>
        </p:txBody>
      </p:sp>
      <p:pic>
        <p:nvPicPr>
          <p:cNvPr id="4" name="Graphic 3">
            <a:extLst>
              <a:ext uri="{FF2B5EF4-FFF2-40B4-BE49-F238E27FC236}">
                <a16:creationId xmlns:a16="http://schemas.microsoft.com/office/drawing/2014/main" id="{E0B2E474-4D0C-C1AC-D9C3-F09B2C9C9CE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503334" y="3238500"/>
            <a:ext cx="304800" cy="304800"/>
          </a:xfrm>
          <a:prstGeom prst="rect">
            <a:avLst/>
          </a:prstGeom>
        </p:spPr>
      </p:pic>
      <p:pic>
        <p:nvPicPr>
          <p:cNvPr id="8" name="Graphic 7">
            <a:extLst>
              <a:ext uri="{FF2B5EF4-FFF2-40B4-BE49-F238E27FC236}">
                <a16:creationId xmlns:a16="http://schemas.microsoft.com/office/drawing/2014/main" id="{805F96A6-299C-D25C-2C86-F430B2DBD86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134375" y="3221355"/>
            <a:ext cx="304800" cy="304800"/>
          </a:xfrm>
          <a:prstGeom prst="rect">
            <a:avLst/>
          </a:prstGeom>
        </p:spPr>
      </p:pic>
      <p:pic>
        <p:nvPicPr>
          <p:cNvPr id="17" name="Graphic 16">
            <a:extLst>
              <a:ext uri="{FF2B5EF4-FFF2-40B4-BE49-F238E27FC236}">
                <a16:creationId xmlns:a16="http://schemas.microsoft.com/office/drawing/2014/main" id="{BD22F898-B375-F884-4DB9-C3BBF8455D8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134375" y="5193741"/>
            <a:ext cx="304800" cy="304800"/>
          </a:xfrm>
          <a:prstGeom prst="rect">
            <a:avLst/>
          </a:prstGeom>
        </p:spPr>
      </p:pic>
      <p:pic>
        <p:nvPicPr>
          <p:cNvPr id="20" name="Graphic 19">
            <a:extLst>
              <a:ext uri="{FF2B5EF4-FFF2-40B4-BE49-F238E27FC236}">
                <a16:creationId xmlns:a16="http://schemas.microsoft.com/office/drawing/2014/main" id="{6D1F453F-91B3-843C-66A3-AA1B18FD5BC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489047" y="5222882"/>
            <a:ext cx="304800" cy="304800"/>
          </a:xfrm>
          <a:prstGeom prst="rect">
            <a:avLst/>
          </a:prstGeom>
        </p:spPr>
      </p:pic>
      <p:pic>
        <p:nvPicPr>
          <p:cNvPr id="21" name="Graphic 20">
            <a:extLst>
              <a:ext uri="{FF2B5EF4-FFF2-40B4-BE49-F238E27FC236}">
                <a16:creationId xmlns:a16="http://schemas.microsoft.com/office/drawing/2014/main" id="{A8EF620C-AE8C-B1AF-5BFE-21B49CAECCF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134375" y="4215655"/>
            <a:ext cx="304800" cy="304800"/>
          </a:xfrm>
          <a:prstGeom prst="rect">
            <a:avLst/>
          </a:prstGeom>
        </p:spPr>
      </p:pic>
    </p:spTree>
    <p:extLst>
      <p:ext uri="{BB962C8B-B14F-4D97-AF65-F5344CB8AC3E}">
        <p14:creationId xmlns:p14="http://schemas.microsoft.com/office/powerpoint/2010/main" val="4285156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D08F-6FCC-17F3-A8C3-755174E97E3F}"/>
              </a:ext>
            </a:extLst>
          </p:cNvPr>
          <p:cNvSpPr>
            <a:spLocks noGrp="1"/>
          </p:cNvSpPr>
          <p:nvPr>
            <p:ph type="title"/>
          </p:nvPr>
        </p:nvSpPr>
        <p:spPr/>
        <p:txBody>
          <a:bodyPr anchor="ctr"/>
          <a:lstStyle/>
          <a:p>
            <a:r>
              <a:rPr lang="en-US"/>
              <a:t>Providing Context to Consumers</a:t>
            </a:r>
          </a:p>
        </p:txBody>
      </p:sp>
      <p:sp>
        <p:nvSpPr>
          <p:cNvPr id="9" name="Rectangle 8">
            <a:extLst>
              <a:ext uri="{FF2B5EF4-FFF2-40B4-BE49-F238E27FC236}">
                <a16:creationId xmlns:a16="http://schemas.microsoft.com/office/drawing/2014/main" id="{A88E7578-5F24-5551-F0F5-4D97063975F8}"/>
              </a:ext>
            </a:extLst>
          </p:cNvPr>
          <p:cNvSpPr/>
          <p:nvPr/>
        </p:nvSpPr>
        <p:spPr>
          <a:xfrm>
            <a:off x="8709008" y="2613934"/>
            <a:ext cx="1247097" cy="43796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algn="ctr" defTabSz="1219140">
              <a:lnSpc>
                <a:spcPct val="90000"/>
              </a:lnSpc>
              <a:defRPr/>
            </a:pPr>
            <a:r>
              <a:rPr lang="en-US" sz="1400">
                <a:solidFill>
                  <a:schemeClr val="accent2"/>
                </a:solidFill>
                <a:latin typeface="Arial" panose="020B0604020202020204"/>
              </a:rPr>
              <a:t>AI/Research</a:t>
            </a:r>
          </a:p>
        </p:txBody>
      </p:sp>
      <p:sp>
        <p:nvSpPr>
          <p:cNvPr id="11" name="Rectangle 10">
            <a:extLst>
              <a:ext uri="{FF2B5EF4-FFF2-40B4-BE49-F238E27FC236}">
                <a16:creationId xmlns:a16="http://schemas.microsoft.com/office/drawing/2014/main" id="{6F3EF491-2D13-A71D-5DB4-8775615065EC}"/>
              </a:ext>
            </a:extLst>
          </p:cNvPr>
          <p:cNvSpPr/>
          <p:nvPr/>
        </p:nvSpPr>
        <p:spPr>
          <a:xfrm>
            <a:off x="8660798" y="4668803"/>
            <a:ext cx="1247097" cy="20785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Labeling</a:t>
            </a:r>
          </a:p>
        </p:txBody>
      </p:sp>
      <p:sp>
        <p:nvSpPr>
          <p:cNvPr id="13" name="Oval 12">
            <a:extLst>
              <a:ext uri="{FF2B5EF4-FFF2-40B4-BE49-F238E27FC236}">
                <a16:creationId xmlns:a16="http://schemas.microsoft.com/office/drawing/2014/main" id="{6C79A1B5-23D8-5E3A-C5BC-2919DA3745B2}"/>
              </a:ext>
            </a:extLst>
          </p:cNvPr>
          <p:cNvSpPr/>
          <p:nvPr/>
        </p:nvSpPr>
        <p:spPr>
          <a:xfrm>
            <a:off x="9024535" y="4110318"/>
            <a:ext cx="519626" cy="519627"/>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2A79C864-70CF-7C48-CDCF-61930D61A3E8}"/>
              </a:ext>
            </a:extLst>
          </p:cNvPr>
          <p:cNvSpPr/>
          <p:nvPr/>
        </p:nvSpPr>
        <p:spPr>
          <a:xfrm>
            <a:off x="8660798" y="3697167"/>
            <a:ext cx="1247097" cy="20785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Clinical</a:t>
            </a:r>
          </a:p>
        </p:txBody>
      </p:sp>
      <p:sp>
        <p:nvSpPr>
          <p:cNvPr id="18" name="Oval 17">
            <a:extLst>
              <a:ext uri="{FF2B5EF4-FFF2-40B4-BE49-F238E27FC236}">
                <a16:creationId xmlns:a16="http://schemas.microsoft.com/office/drawing/2014/main" id="{F86417BF-D714-CC81-B138-75966A82D9C9}"/>
              </a:ext>
            </a:extLst>
          </p:cNvPr>
          <p:cNvSpPr/>
          <p:nvPr/>
        </p:nvSpPr>
        <p:spPr>
          <a:xfrm>
            <a:off x="9024535" y="3125360"/>
            <a:ext cx="519626" cy="519627"/>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D8AB6A-48AB-ED17-ABD4-10B37C3EAA48}"/>
              </a:ext>
            </a:extLst>
          </p:cNvPr>
          <p:cNvSpPr/>
          <p:nvPr/>
        </p:nvSpPr>
        <p:spPr>
          <a:xfrm>
            <a:off x="3543940" y="2614245"/>
            <a:ext cx="1247096" cy="46092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algn="ctr" defTabSz="1219140">
              <a:defRPr/>
            </a:pPr>
            <a:r>
              <a:rPr lang="en-US" sz="1400">
                <a:solidFill>
                  <a:schemeClr val="accent2"/>
                </a:solidFill>
                <a:latin typeface="Arial" panose="020B0604020202020204"/>
              </a:rPr>
              <a:t>Patient Care</a:t>
            </a:r>
          </a:p>
        </p:txBody>
      </p:sp>
      <p:sp>
        <p:nvSpPr>
          <p:cNvPr id="23" name="Rectangle 22">
            <a:extLst>
              <a:ext uri="{FF2B5EF4-FFF2-40B4-BE49-F238E27FC236}">
                <a16:creationId xmlns:a16="http://schemas.microsoft.com/office/drawing/2014/main" id="{533847EF-FF29-AB20-D3C6-AD4D799D2AFB}"/>
              </a:ext>
            </a:extLst>
          </p:cNvPr>
          <p:cNvSpPr/>
          <p:nvPr/>
        </p:nvSpPr>
        <p:spPr>
          <a:xfrm>
            <a:off x="3543938" y="3697167"/>
            <a:ext cx="1247097" cy="20785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defRPr/>
            </a:pPr>
            <a:r>
              <a:rPr lang="en-US" sz="1000">
                <a:solidFill>
                  <a:schemeClr val="tx1"/>
                </a:solidFill>
                <a:latin typeface="Arial" panose="020B0604020202020204"/>
              </a:rPr>
              <a:t>Departments</a:t>
            </a:r>
          </a:p>
        </p:txBody>
      </p:sp>
      <p:sp>
        <p:nvSpPr>
          <p:cNvPr id="25" name="Oval 24">
            <a:extLst>
              <a:ext uri="{FF2B5EF4-FFF2-40B4-BE49-F238E27FC236}">
                <a16:creationId xmlns:a16="http://schemas.microsoft.com/office/drawing/2014/main" id="{69884699-ACB1-08F0-9186-5AC1C90D4668}"/>
              </a:ext>
            </a:extLst>
          </p:cNvPr>
          <p:cNvSpPr/>
          <p:nvPr/>
        </p:nvSpPr>
        <p:spPr>
          <a:xfrm>
            <a:off x="3907675" y="3125363"/>
            <a:ext cx="519626" cy="519626"/>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1BC9A3F-456C-C5F1-5983-B5637EFD00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1162" y="3258850"/>
            <a:ext cx="252649" cy="252649"/>
          </a:xfrm>
          <a:prstGeom prst="rect">
            <a:avLst/>
          </a:prstGeom>
        </p:spPr>
      </p:pic>
      <p:sp>
        <p:nvSpPr>
          <p:cNvPr id="27" name="Rectangle 26">
            <a:extLst>
              <a:ext uri="{FF2B5EF4-FFF2-40B4-BE49-F238E27FC236}">
                <a16:creationId xmlns:a16="http://schemas.microsoft.com/office/drawing/2014/main" id="{C7C77C78-48FC-8D81-0F6C-1B859AC7ADB4}"/>
              </a:ext>
            </a:extLst>
          </p:cNvPr>
          <p:cNvSpPr/>
          <p:nvPr/>
        </p:nvSpPr>
        <p:spPr>
          <a:xfrm>
            <a:off x="3543938" y="4668803"/>
            <a:ext cx="1247097" cy="20785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Clinical</a:t>
            </a:r>
          </a:p>
        </p:txBody>
      </p:sp>
      <p:sp>
        <p:nvSpPr>
          <p:cNvPr id="28" name="Rectangle 27">
            <a:extLst>
              <a:ext uri="{FF2B5EF4-FFF2-40B4-BE49-F238E27FC236}">
                <a16:creationId xmlns:a16="http://schemas.microsoft.com/office/drawing/2014/main" id="{460C0DEC-D7CF-799E-7E33-FC43809F2920}"/>
              </a:ext>
            </a:extLst>
          </p:cNvPr>
          <p:cNvSpPr/>
          <p:nvPr/>
        </p:nvSpPr>
        <p:spPr>
          <a:xfrm>
            <a:off x="3543938" y="5684215"/>
            <a:ext cx="1247097" cy="20785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Patient</a:t>
            </a:r>
          </a:p>
        </p:txBody>
      </p:sp>
      <p:sp>
        <p:nvSpPr>
          <p:cNvPr id="30" name="Oval 29">
            <a:extLst>
              <a:ext uri="{FF2B5EF4-FFF2-40B4-BE49-F238E27FC236}">
                <a16:creationId xmlns:a16="http://schemas.microsoft.com/office/drawing/2014/main" id="{59A915F2-BCBA-F308-0EF7-003E2FB58B97}"/>
              </a:ext>
            </a:extLst>
          </p:cNvPr>
          <p:cNvSpPr/>
          <p:nvPr/>
        </p:nvSpPr>
        <p:spPr>
          <a:xfrm>
            <a:off x="3907675" y="4112094"/>
            <a:ext cx="519626" cy="519626"/>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Graphic 30">
            <a:extLst>
              <a:ext uri="{FF2B5EF4-FFF2-40B4-BE49-F238E27FC236}">
                <a16:creationId xmlns:a16="http://schemas.microsoft.com/office/drawing/2014/main" id="{548058C5-24EE-AB5A-B7BA-A19AA14558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53856" y="4242040"/>
            <a:ext cx="227264" cy="259730"/>
          </a:xfrm>
          <a:prstGeom prst="rect">
            <a:avLst/>
          </a:prstGeom>
        </p:spPr>
      </p:pic>
      <p:sp>
        <p:nvSpPr>
          <p:cNvPr id="34" name="Rectangle 33">
            <a:extLst>
              <a:ext uri="{FF2B5EF4-FFF2-40B4-BE49-F238E27FC236}">
                <a16:creationId xmlns:a16="http://schemas.microsoft.com/office/drawing/2014/main" id="{09181177-8412-9307-36C9-F8D321C50C25}"/>
              </a:ext>
            </a:extLst>
          </p:cNvPr>
          <p:cNvSpPr/>
          <p:nvPr/>
        </p:nvSpPr>
        <p:spPr>
          <a:xfrm>
            <a:off x="6155332" y="2607009"/>
            <a:ext cx="996824" cy="46092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algn="ctr" defTabSz="1219140">
              <a:lnSpc>
                <a:spcPct val="90000"/>
              </a:lnSpc>
              <a:defRPr/>
            </a:pPr>
            <a:r>
              <a:rPr lang="en-US" sz="1400">
                <a:solidFill>
                  <a:schemeClr val="accent2"/>
                </a:solidFill>
                <a:latin typeface="Arial" panose="020B0604020202020204"/>
              </a:rPr>
              <a:t>Teaching</a:t>
            </a:r>
          </a:p>
        </p:txBody>
      </p:sp>
      <p:sp>
        <p:nvSpPr>
          <p:cNvPr id="36" name="Oval 35">
            <a:extLst>
              <a:ext uri="{FF2B5EF4-FFF2-40B4-BE49-F238E27FC236}">
                <a16:creationId xmlns:a16="http://schemas.microsoft.com/office/drawing/2014/main" id="{A8536668-7A71-CCA3-283F-5EA8A701405B}"/>
              </a:ext>
            </a:extLst>
          </p:cNvPr>
          <p:cNvSpPr/>
          <p:nvPr/>
        </p:nvSpPr>
        <p:spPr>
          <a:xfrm>
            <a:off x="6395924" y="4112094"/>
            <a:ext cx="519626" cy="519626"/>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7" name="Graphic 36">
            <a:extLst>
              <a:ext uri="{FF2B5EF4-FFF2-40B4-BE49-F238E27FC236}">
                <a16:creationId xmlns:a16="http://schemas.microsoft.com/office/drawing/2014/main" id="{C4F15242-5BC7-8AB9-9A8F-D854D00868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0699" y="4271003"/>
            <a:ext cx="290073" cy="234290"/>
          </a:xfrm>
          <a:prstGeom prst="rect">
            <a:avLst/>
          </a:prstGeom>
        </p:spPr>
      </p:pic>
      <p:sp>
        <p:nvSpPr>
          <p:cNvPr id="38" name="Rectangle 37">
            <a:extLst>
              <a:ext uri="{FF2B5EF4-FFF2-40B4-BE49-F238E27FC236}">
                <a16:creationId xmlns:a16="http://schemas.microsoft.com/office/drawing/2014/main" id="{E7B83286-54C6-CC01-CA2F-607CF8CA6BAB}"/>
              </a:ext>
            </a:extLst>
          </p:cNvPr>
          <p:cNvSpPr/>
          <p:nvPr/>
        </p:nvSpPr>
        <p:spPr>
          <a:xfrm>
            <a:off x="6032314" y="4668803"/>
            <a:ext cx="1246841" cy="22807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External</a:t>
            </a:r>
          </a:p>
        </p:txBody>
      </p:sp>
      <p:sp>
        <p:nvSpPr>
          <p:cNvPr id="39" name="Rectangle 38">
            <a:extLst>
              <a:ext uri="{FF2B5EF4-FFF2-40B4-BE49-F238E27FC236}">
                <a16:creationId xmlns:a16="http://schemas.microsoft.com/office/drawing/2014/main" id="{55483319-DA9A-F1AC-8397-B9C2A9CA4778}"/>
              </a:ext>
            </a:extLst>
          </p:cNvPr>
          <p:cNvSpPr/>
          <p:nvPr/>
        </p:nvSpPr>
        <p:spPr>
          <a:xfrm>
            <a:off x="6032314" y="3697167"/>
            <a:ext cx="1246841" cy="22807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Training</a:t>
            </a:r>
          </a:p>
        </p:txBody>
      </p:sp>
      <p:sp>
        <p:nvSpPr>
          <p:cNvPr id="41" name="Oval 40">
            <a:extLst>
              <a:ext uri="{FF2B5EF4-FFF2-40B4-BE49-F238E27FC236}">
                <a16:creationId xmlns:a16="http://schemas.microsoft.com/office/drawing/2014/main" id="{0ECCAA75-F8D7-B5B4-0299-044F8CAB0573}"/>
              </a:ext>
            </a:extLst>
          </p:cNvPr>
          <p:cNvSpPr/>
          <p:nvPr/>
        </p:nvSpPr>
        <p:spPr>
          <a:xfrm>
            <a:off x="6395924" y="3125360"/>
            <a:ext cx="519626" cy="519627"/>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626AD7A-180A-D54D-813E-1E3A0149DD89}"/>
              </a:ext>
            </a:extLst>
          </p:cNvPr>
          <p:cNvSpPr/>
          <p:nvPr/>
        </p:nvSpPr>
        <p:spPr>
          <a:xfrm>
            <a:off x="6032314" y="5684215"/>
            <a:ext cx="1246841" cy="22807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Other</a:t>
            </a:r>
          </a:p>
        </p:txBody>
      </p:sp>
      <p:sp>
        <p:nvSpPr>
          <p:cNvPr id="45" name="Oval 44">
            <a:extLst>
              <a:ext uri="{FF2B5EF4-FFF2-40B4-BE49-F238E27FC236}">
                <a16:creationId xmlns:a16="http://schemas.microsoft.com/office/drawing/2014/main" id="{671D9891-ED29-2D6A-B796-5A38593CD453}"/>
              </a:ext>
            </a:extLst>
          </p:cNvPr>
          <p:cNvSpPr/>
          <p:nvPr/>
        </p:nvSpPr>
        <p:spPr>
          <a:xfrm>
            <a:off x="6395924" y="5098040"/>
            <a:ext cx="519626" cy="519627"/>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a:extLst>
              <a:ext uri="{FF2B5EF4-FFF2-40B4-BE49-F238E27FC236}">
                <a16:creationId xmlns:a16="http://schemas.microsoft.com/office/drawing/2014/main" id="{B3A4F0C3-87B2-1BBA-21EA-65D923C9B855}"/>
              </a:ext>
            </a:extLst>
          </p:cNvPr>
          <p:cNvSpPr/>
          <p:nvPr/>
        </p:nvSpPr>
        <p:spPr>
          <a:xfrm>
            <a:off x="8660798" y="5684215"/>
            <a:ext cx="1247097" cy="20785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lstStyle/>
          <a:p>
            <a:pPr algn="ctr" defTabSz="1219140">
              <a:lnSpc>
                <a:spcPct val="90000"/>
              </a:lnSpc>
            </a:pPr>
            <a:r>
              <a:rPr lang="en-US" sz="1000">
                <a:solidFill>
                  <a:schemeClr val="tx1"/>
                </a:solidFill>
                <a:latin typeface="Arial" panose="020B0604020202020204"/>
              </a:rPr>
              <a:t>Development</a:t>
            </a:r>
          </a:p>
        </p:txBody>
      </p:sp>
      <p:sp>
        <p:nvSpPr>
          <p:cNvPr id="50" name="Oval 49">
            <a:extLst>
              <a:ext uri="{FF2B5EF4-FFF2-40B4-BE49-F238E27FC236}">
                <a16:creationId xmlns:a16="http://schemas.microsoft.com/office/drawing/2014/main" id="{8C7BF0EA-AB51-7D91-AAC7-FD5B38260165}"/>
              </a:ext>
            </a:extLst>
          </p:cNvPr>
          <p:cNvSpPr/>
          <p:nvPr/>
        </p:nvSpPr>
        <p:spPr>
          <a:xfrm>
            <a:off x="9024535" y="5098040"/>
            <a:ext cx="519626" cy="519627"/>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Oval 52">
            <a:extLst>
              <a:ext uri="{FF2B5EF4-FFF2-40B4-BE49-F238E27FC236}">
                <a16:creationId xmlns:a16="http://schemas.microsoft.com/office/drawing/2014/main" id="{F89F777E-980B-DF16-FB3D-E37B864F64F9}"/>
              </a:ext>
            </a:extLst>
          </p:cNvPr>
          <p:cNvSpPr/>
          <p:nvPr/>
        </p:nvSpPr>
        <p:spPr>
          <a:xfrm>
            <a:off x="3907675" y="5098041"/>
            <a:ext cx="519626" cy="519626"/>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Oval 55">
            <a:extLst>
              <a:ext uri="{FF2B5EF4-FFF2-40B4-BE49-F238E27FC236}">
                <a16:creationId xmlns:a16="http://schemas.microsoft.com/office/drawing/2014/main" id="{82B72F88-A423-4552-54C4-42C06AC19A48}"/>
              </a:ext>
            </a:extLst>
          </p:cNvPr>
          <p:cNvSpPr/>
          <p:nvPr/>
        </p:nvSpPr>
        <p:spPr bwMode="gray">
          <a:xfrm>
            <a:off x="6203510" y="1184972"/>
            <a:ext cx="886906" cy="886906"/>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lnSpc>
                <a:spcPct val="85000"/>
              </a:lnSpc>
            </a:pPr>
            <a:endParaRPr lang="en-US" sz="1200"/>
          </a:p>
        </p:txBody>
      </p:sp>
      <p:sp>
        <p:nvSpPr>
          <p:cNvPr id="64" name="Rectangle 63">
            <a:extLst>
              <a:ext uri="{FF2B5EF4-FFF2-40B4-BE49-F238E27FC236}">
                <a16:creationId xmlns:a16="http://schemas.microsoft.com/office/drawing/2014/main" id="{62C749FD-70C9-5559-51E6-BF085C1B047A}"/>
              </a:ext>
            </a:extLst>
          </p:cNvPr>
          <p:cNvSpPr/>
          <p:nvPr/>
        </p:nvSpPr>
        <p:spPr>
          <a:xfrm>
            <a:off x="7220974" y="1271752"/>
            <a:ext cx="1643439" cy="6116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defTabSz="1219140"/>
            <a:r>
              <a:rPr lang="en-US" sz="1200">
                <a:solidFill>
                  <a:srgbClr val="0096D2"/>
                </a:solidFill>
                <a:latin typeface="Arial" panose="020B0604020202020204"/>
              </a:rPr>
              <a:t>Longitudinal</a:t>
            </a:r>
          </a:p>
          <a:p>
            <a:pPr defTabSz="1219140"/>
            <a:r>
              <a:rPr lang="en-US" sz="1200">
                <a:solidFill>
                  <a:srgbClr val="0096D2"/>
                </a:solidFill>
                <a:latin typeface="Arial" panose="020B0604020202020204"/>
              </a:rPr>
              <a:t>Patient Record</a:t>
            </a:r>
          </a:p>
        </p:txBody>
      </p:sp>
      <p:sp>
        <p:nvSpPr>
          <p:cNvPr id="65" name="Left Bracket 64">
            <a:extLst>
              <a:ext uri="{FF2B5EF4-FFF2-40B4-BE49-F238E27FC236}">
                <a16:creationId xmlns:a16="http://schemas.microsoft.com/office/drawing/2014/main" id="{606F817B-7836-162B-265A-B08ECF7C8B7D}"/>
              </a:ext>
            </a:extLst>
          </p:cNvPr>
          <p:cNvSpPr/>
          <p:nvPr/>
        </p:nvSpPr>
        <p:spPr bwMode="gray">
          <a:xfrm rot="5400000">
            <a:off x="6477611" y="-1240946"/>
            <a:ext cx="338708" cy="7710339"/>
          </a:xfrm>
          <a:prstGeom prst="leftBracket">
            <a:avLst>
              <a:gd name="adj" fmla="val 0"/>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1600"/>
          </a:p>
        </p:txBody>
      </p:sp>
      <p:cxnSp>
        <p:nvCxnSpPr>
          <p:cNvPr id="66" name="Straight Connector 65">
            <a:extLst>
              <a:ext uri="{FF2B5EF4-FFF2-40B4-BE49-F238E27FC236}">
                <a16:creationId xmlns:a16="http://schemas.microsoft.com/office/drawing/2014/main" id="{4A8DD22D-4D0D-4626-9745-0FF99419BB06}"/>
              </a:ext>
            </a:extLst>
          </p:cNvPr>
          <p:cNvCxnSpPr>
            <a:cxnSpLocks/>
          </p:cNvCxnSpPr>
          <p:nvPr/>
        </p:nvCxnSpPr>
        <p:spPr bwMode="gray">
          <a:xfrm flipH="1">
            <a:off x="6646963" y="2071879"/>
            <a:ext cx="0" cy="37299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FD209151-6684-7480-FB5F-6724A96286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5739" y="1358193"/>
            <a:ext cx="442451" cy="442451"/>
          </a:xfrm>
          <a:prstGeom prst="rect">
            <a:avLst/>
          </a:prstGeom>
        </p:spPr>
      </p:pic>
      <p:pic>
        <p:nvPicPr>
          <p:cNvPr id="44" name="Graphic 43">
            <a:extLst>
              <a:ext uri="{FF2B5EF4-FFF2-40B4-BE49-F238E27FC236}">
                <a16:creationId xmlns:a16="http://schemas.microsoft.com/office/drawing/2014/main" id="{5A4005D3-79FA-4E47-EED9-50965E97DD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19473" y="5164783"/>
            <a:ext cx="288184" cy="288184"/>
          </a:xfrm>
          <a:prstGeom prst="rect">
            <a:avLst/>
          </a:prstGeom>
        </p:spPr>
      </p:pic>
      <p:grpSp>
        <p:nvGrpSpPr>
          <p:cNvPr id="40" name="Group 39">
            <a:extLst>
              <a:ext uri="{FF2B5EF4-FFF2-40B4-BE49-F238E27FC236}">
                <a16:creationId xmlns:a16="http://schemas.microsoft.com/office/drawing/2014/main" id="{F91D32CA-9888-C24A-A473-F83C05DFBDEA}"/>
              </a:ext>
            </a:extLst>
          </p:cNvPr>
          <p:cNvGrpSpPr/>
          <p:nvPr/>
        </p:nvGrpSpPr>
        <p:grpSpPr>
          <a:xfrm>
            <a:off x="947152" y="3301482"/>
            <a:ext cx="1736979" cy="1863301"/>
            <a:chOff x="395944" y="4048816"/>
            <a:chExt cx="1736979" cy="1863301"/>
          </a:xfrm>
        </p:grpSpPr>
        <p:sp>
          <p:nvSpPr>
            <p:cNvPr id="4" name="Rectangle 3">
              <a:extLst>
                <a:ext uri="{FF2B5EF4-FFF2-40B4-BE49-F238E27FC236}">
                  <a16:creationId xmlns:a16="http://schemas.microsoft.com/office/drawing/2014/main" id="{AF5931E1-981B-A6B5-A9EA-26F4EF25D536}"/>
                </a:ext>
              </a:extLst>
            </p:cNvPr>
            <p:cNvSpPr/>
            <p:nvPr/>
          </p:nvSpPr>
          <p:spPr>
            <a:xfrm>
              <a:off x="452903" y="4048816"/>
              <a:ext cx="1680020" cy="5113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algn="ctr" defTabSz="1219140"/>
              <a:r>
                <a:rPr lang="en-US" sz="1400" b="1">
                  <a:solidFill>
                    <a:schemeClr val="tx1"/>
                  </a:solidFill>
                  <a:latin typeface="Arial" panose="020B0604020202020204"/>
                </a:rPr>
                <a:t>Contextual Intent </a:t>
              </a:r>
            </a:p>
          </p:txBody>
        </p:sp>
        <p:sp>
          <p:nvSpPr>
            <p:cNvPr id="8" name="Oval 7">
              <a:extLst>
                <a:ext uri="{FF2B5EF4-FFF2-40B4-BE49-F238E27FC236}">
                  <a16:creationId xmlns:a16="http://schemas.microsoft.com/office/drawing/2014/main" id="{067315F4-28BA-73BC-2F72-304BA120DDCF}"/>
                </a:ext>
              </a:extLst>
            </p:cNvPr>
            <p:cNvSpPr/>
            <p:nvPr/>
          </p:nvSpPr>
          <p:spPr>
            <a:xfrm>
              <a:off x="912805" y="4427326"/>
              <a:ext cx="691633" cy="6916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5" name="Graphic 14">
              <a:extLst>
                <a:ext uri="{FF2B5EF4-FFF2-40B4-BE49-F238E27FC236}">
                  <a16:creationId xmlns:a16="http://schemas.microsoft.com/office/drawing/2014/main" id="{1EED4B5D-1A77-80F6-9E49-83A01DB458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6221" y="4620742"/>
              <a:ext cx="304800" cy="304800"/>
            </a:xfrm>
            <a:prstGeom prst="rect">
              <a:avLst/>
            </a:prstGeom>
          </p:spPr>
        </p:pic>
        <p:sp>
          <p:nvSpPr>
            <p:cNvPr id="17" name="Rectangle 16">
              <a:extLst>
                <a:ext uri="{FF2B5EF4-FFF2-40B4-BE49-F238E27FC236}">
                  <a16:creationId xmlns:a16="http://schemas.microsoft.com/office/drawing/2014/main" id="{C72CABAA-CF56-A71B-B6C6-E57A2203BB00}"/>
                </a:ext>
              </a:extLst>
            </p:cNvPr>
            <p:cNvSpPr/>
            <p:nvPr/>
          </p:nvSpPr>
          <p:spPr>
            <a:xfrm>
              <a:off x="395944" y="5110413"/>
              <a:ext cx="1680020" cy="80170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91440" rIns="0" bIns="0" rtlCol="0" anchor="t"/>
            <a:lstStyle/>
            <a:p>
              <a:pPr algn="ctr" defTabSz="1219140"/>
              <a:r>
                <a:rPr lang="en-US" sz="1400">
                  <a:solidFill>
                    <a:schemeClr val="tx1"/>
                  </a:solidFill>
                  <a:latin typeface="Arial" panose="020B0604020202020204"/>
                </a:rPr>
                <a:t>Cardiology </a:t>
              </a:r>
            </a:p>
            <a:p>
              <a:pPr algn="ctr" defTabSz="1219140"/>
              <a:r>
                <a:rPr lang="en-US" sz="1400">
                  <a:solidFill>
                    <a:schemeClr val="tx1"/>
                  </a:solidFill>
                  <a:latin typeface="Arial" panose="020B0604020202020204"/>
                </a:rPr>
                <a:t>IRB Study</a:t>
              </a:r>
            </a:p>
          </p:txBody>
        </p:sp>
      </p:grpSp>
      <p:sp>
        <p:nvSpPr>
          <p:cNvPr id="7" name="Slide Number Placeholder 6">
            <a:extLst>
              <a:ext uri="{FF2B5EF4-FFF2-40B4-BE49-F238E27FC236}">
                <a16:creationId xmlns:a16="http://schemas.microsoft.com/office/drawing/2014/main" id="{3C95B3D3-DCE9-6E64-A198-5634C91957BD}"/>
              </a:ext>
            </a:extLst>
          </p:cNvPr>
          <p:cNvSpPr>
            <a:spLocks noGrp="1"/>
          </p:cNvSpPr>
          <p:nvPr>
            <p:ph type="sldNum" sz="quarter" idx="4"/>
          </p:nvPr>
        </p:nvSpPr>
        <p:spPr/>
        <p:txBody>
          <a:bodyPr/>
          <a:lstStyle/>
          <a:p>
            <a:fld id="{D57F1E4F-1CFF-5643-939E-217C01CDF565}" type="slidenum">
              <a:rPr lang="en-US" smtClean="0"/>
              <a:pPr/>
              <a:t>31</a:t>
            </a:fld>
            <a:endParaRPr lang="en-US"/>
          </a:p>
        </p:txBody>
      </p:sp>
      <p:sp>
        <p:nvSpPr>
          <p:cNvPr id="10" name="Footer Placeholder 9">
            <a:extLst>
              <a:ext uri="{FF2B5EF4-FFF2-40B4-BE49-F238E27FC236}">
                <a16:creationId xmlns:a16="http://schemas.microsoft.com/office/drawing/2014/main" id="{F1741D5B-420A-0D30-8CC8-43FE7F2F320E}"/>
              </a:ext>
            </a:extLst>
          </p:cNvPr>
          <p:cNvSpPr>
            <a:spLocks noGrp="1"/>
          </p:cNvSpPr>
          <p:nvPr>
            <p:ph type="ftr" sz="quarter" idx="11"/>
          </p:nvPr>
        </p:nvSpPr>
        <p:spPr/>
        <p:txBody>
          <a:bodyPr/>
          <a:lstStyle/>
          <a:p>
            <a:r>
              <a:rPr lang="en-US"/>
              <a:t>Copyright DICOM® 2019     www.dicomstandard.org     #DICOMConference2019     #DICOM     </a:t>
            </a:r>
            <a:r>
              <a:rPr lang="en-US">
                <a:hlinkClick r:id="rId15">
                  <a:extLst>
                    <a:ext uri="{A12FA001-AC4F-418D-AE19-62706E023703}">
                      <ahyp:hlinkClr xmlns:ahyp="http://schemas.microsoft.com/office/drawing/2018/hyperlinkcolor" val="tx"/>
                    </a:ext>
                  </a:extLst>
                </a:hlinkClick>
              </a:rPr>
              <a:t>@The_DICOM_STD</a:t>
            </a:r>
            <a:endParaRPr lang="en-US"/>
          </a:p>
        </p:txBody>
      </p:sp>
      <p:pic>
        <p:nvPicPr>
          <p:cNvPr id="12" name="Graphic 11">
            <a:extLst>
              <a:ext uri="{FF2B5EF4-FFF2-40B4-BE49-F238E27FC236}">
                <a16:creationId xmlns:a16="http://schemas.microsoft.com/office/drawing/2014/main" id="{26EE6446-F5F9-3120-B6CE-6E3963C5E3F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03334" y="3238500"/>
            <a:ext cx="304800" cy="304800"/>
          </a:xfrm>
          <a:prstGeom prst="rect">
            <a:avLst/>
          </a:prstGeom>
        </p:spPr>
      </p:pic>
      <p:pic>
        <p:nvPicPr>
          <p:cNvPr id="21" name="Graphic 20">
            <a:extLst>
              <a:ext uri="{FF2B5EF4-FFF2-40B4-BE49-F238E27FC236}">
                <a16:creationId xmlns:a16="http://schemas.microsoft.com/office/drawing/2014/main" id="{66C471EB-3618-2B92-4EBC-0DF788AE56A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134375" y="3221355"/>
            <a:ext cx="304800" cy="304800"/>
          </a:xfrm>
          <a:prstGeom prst="rect">
            <a:avLst/>
          </a:prstGeom>
        </p:spPr>
      </p:pic>
      <p:pic>
        <p:nvPicPr>
          <p:cNvPr id="24" name="Graphic 23">
            <a:extLst>
              <a:ext uri="{FF2B5EF4-FFF2-40B4-BE49-F238E27FC236}">
                <a16:creationId xmlns:a16="http://schemas.microsoft.com/office/drawing/2014/main" id="{EF9DB06B-068C-1C95-65FB-7A6E58248DC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134375" y="5193741"/>
            <a:ext cx="304800" cy="304800"/>
          </a:xfrm>
          <a:prstGeom prst="rect">
            <a:avLst/>
          </a:prstGeom>
        </p:spPr>
      </p:pic>
      <p:pic>
        <p:nvPicPr>
          <p:cNvPr id="33" name="Graphic 32">
            <a:extLst>
              <a:ext uri="{FF2B5EF4-FFF2-40B4-BE49-F238E27FC236}">
                <a16:creationId xmlns:a16="http://schemas.microsoft.com/office/drawing/2014/main" id="{94612CE6-A074-C2EB-209D-265FE60D635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489047" y="5222882"/>
            <a:ext cx="304800" cy="304800"/>
          </a:xfrm>
          <a:prstGeom prst="rect">
            <a:avLst/>
          </a:prstGeom>
        </p:spPr>
      </p:pic>
      <p:pic>
        <p:nvPicPr>
          <p:cNvPr id="47" name="Graphic 46">
            <a:extLst>
              <a:ext uri="{FF2B5EF4-FFF2-40B4-BE49-F238E27FC236}">
                <a16:creationId xmlns:a16="http://schemas.microsoft.com/office/drawing/2014/main" id="{78DDC4D6-ABC0-A579-3DF3-C6406311E6E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134375" y="4215655"/>
            <a:ext cx="304800" cy="304800"/>
          </a:xfrm>
          <a:prstGeom prst="rect">
            <a:avLst/>
          </a:prstGeom>
        </p:spPr>
      </p:pic>
    </p:spTree>
    <p:extLst>
      <p:ext uri="{BB962C8B-B14F-4D97-AF65-F5344CB8AC3E}">
        <p14:creationId xmlns:p14="http://schemas.microsoft.com/office/powerpoint/2010/main" val="3833787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417-352D-DE70-4B94-4D4299F7C791}"/>
              </a:ext>
            </a:extLst>
          </p:cNvPr>
          <p:cNvSpPr>
            <a:spLocks noGrp="1"/>
          </p:cNvSpPr>
          <p:nvPr>
            <p:ph type="title"/>
          </p:nvPr>
        </p:nvSpPr>
        <p:spPr/>
        <p:txBody>
          <a:bodyPr anchor="ctr"/>
          <a:lstStyle/>
          <a:p>
            <a:r>
              <a:rPr lang="en-US"/>
              <a:t>Conclusions</a:t>
            </a:r>
          </a:p>
        </p:txBody>
      </p:sp>
      <p:sp>
        <p:nvSpPr>
          <p:cNvPr id="3" name="Content Placeholder 2">
            <a:extLst>
              <a:ext uri="{FF2B5EF4-FFF2-40B4-BE49-F238E27FC236}">
                <a16:creationId xmlns:a16="http://schemas.microsoft.com/office/drawing/2014/main" id="{E99351D4-6089-C7D6-2ED5-4435CB186FF2}"/>
              </a:ext>
            </a:extLst>
          </p:cNvPr>
          <p:cNvSpPr>
            <a:spLocks noGrp="1"/>
          </p:cNvSpPr>
          <p:nvPr>
            <p:ph idx="1"/>
          </p:nvPr>
        </p:nvSpPr>
        <p:spPr>
          <a:xfrm>
            <a:off x="581041" y="2596896"/>
            <a:ext cx="10830628" cy="3191256"/>
          </a:xfrm>
        </p:spPr>
        <p:txBody>
          <a:bodyPr>
            <a:normAutofit/>
          </a:bodyPr>
          <a:lstStyle/>
          <a:p>
            <a:pPr marL="342900" indent="-342900">
              <a:lnSpc>
                <a:spcPct val="90000"/>
              </a:lnSpc>
              <a:spcBef>
                <a:spcPts val="300"/>
              </a:spcBef>
              <a:spcAft>
                <a:spcPts val="300"/>
              </a:spcAft>
              <a:buFont typeface="+mj-lt"/>
              <a:buAutoNum type="arabicPeriod"/>
            </a:pPr>
            <a:r>
              <a:rPr lang="en-US" sz="2400"/>
              <a:t>Foundations for a successful VNA and Enterprise Imaging Platform are essential to prepare for the next milestones of digital imaging</a:t>
            </a:r>
          </a:p>
          <a:p>
            <a:pPr marL="342900" indent="-342900">
              <a:lnSpc>
                <a:spcPct val="90000"/>
              </a:lnSpc>
              <a:spcBef>
                <a:spcPts val="300"/>
              </a:spcBef>
              <a:spcAft>
                <a:spcPts val="300"/>
              </a:spcAft>
              <a:buFont typeface="+mj-lt"/>
              <a:buAutoNum type="arabicPeriod"/>
            </a:pPr>
            <a:r>
              <a:rPr lang="en-US" sz="2400"/>
              <a:t>Medical Institutions partnered with Standards and Industry continue to innovate</a:t>
            </a:r>
          </a:p>
          <a:p>
            <a:pPr marL="342900" indent="-342900">
              <a:lnSpc>
                <a:spcPct val="90000"/>
              </a:lnSpc>
              <a:spcBef>
                <a:spcPts val="300"/>
              </a:spcBef>
              <a:spcAft>
                <a:spcPts val="300"/>
              </a:spcAft>
              <a:buFont typeface="+mj-lt"/>
              <a:buAutoNum type="arabicPeriod"/>
            </a:pPr>
            <a:r>
              <a:rPr lang="en-US" sz="2400"/>
              <a:t>Emerging “areas” will stress the need to adhere to standards and interoperability </a:t>
            </a:r>
          </a:p>
          <a:p>
            <a:pPr marL="342900" indent="-342900">
              <a:lnSpc>
                <a:spcPct val="90000"/>
              </a:lnSpc>
              <a:spcBef>
                <a:spcPts val="300"/>
              </a:spcBef>
              <a:spcAft>
                <a:spcPts val="300"/>
              </a:spcAft>
              <a:buFont typeface="+mj-lt"/>
              <a:buAutoNum type="arabicPeriod"/>
            </a:pPr>
            <a:r>
              <a:rPr lang="en-US" sz="2400"/>
              <a:t>Partner with DICOM, IHE, HL7/FHIR </a:t>
            </a:r>
          </a:p>
          <a:p>
            <a:pPr marL="0" indent="0">
              <a:lnSpc>
                <a:spcPct val="90000"/>
              </a:lnSpc>
              <a:spcBef>
                <a:spcPts val="300"/>
              </a:spcBef>
              <a:spcAft>
                <a:spcPts val="300"/>
              </a:spcAft>
              <a:buNone/>
            </a:pPr>
            <a:endParaRPr lang="en-US" sz="2000"/>
          </a:p>
        </p:txBody>
      </p:sp>
      <p:sp>
        <p:nvSpPr>
          <p:cNvPr id="4" name="Footer Placeholder 3">
            <a:extLst>
              <a:ext uri="{FF2B5EF4-FFF2-40B4-BE49-F238E27FC236}">
                <a16:creationId xmlns:a16="http://schemas.microsoft.com/office/drawing/2014/main" id="{F8AD7306-D6B2-9671-F67A-B74AE89C34FB}"/>
              </a:ext>
            </a:extLst>
          </p:cNvPr>
          <p:cNvSpPr>
            <a:spLocks noGrp="1"/>
          </p:cNvSpPr>
          <p:nvPr>
            <p:ph type="ftr" sz="quarter" idx="11"/>
          </p:nvPr>
        </p:nvSpPr>
        <p:spPr/>
        <p:txBody>
          <a:bodyPr/>
          <a:lstStyle/>
          <a:p>
            <a:r>
              <a:rPr lang="en-US"/>
              <a:t>Copyright DICOM® 2019     www.dicomstandard.org     #DICOMConference2019     #DICOM     @The_DICOM_STD</a:t>
            </a:r>
          </a:p>
        </p:txBody>
      </p:sp>
      <p:sp>
        <p:nvSpPr>
          <p:cNvPr id="5" name="Slide Number Placeholder 4">
            <a:extLst>
              <a:ext uri="{FF2B5EF4-FFF2-40B4-BE49-F238E27FC236}">
                <a16:creationId xmlns:a16="http://schemas.microsoft.com/office/drawing/2014/main" id="{69CB238A-2553-095E-275A-1ABDD6CB2125}"/>
              </a:ext>
            </a:extLst>
          </p:cNvPr>
          <p:cNvSpPr>
            <a:spLocks noGrp="1"/>
          </p:cNvSpPr>
          <p:nvPr>
            <p:ph type="sldNum" sz="quarter" idx="4"/>
          </p:nvPr>
        </p:nvSpPr>
        <p:spPr/>
        <p:txBody>
          <a:bodyPr/>
          <a:lstStyle/>
          <a:p>
            <a:fld id="{D57F1E4F-1CFF-5643-939E-217C01CDF565}" type="slidenum">
              <a:rPr lang="en-US" smtClean="0"/>
              <a:pPr/>
              <a:t>32</a:t>
            </a:fld>
            <a:endParaRPr lang="en-US"/>
          </a:p>
        </p:txBody>
      </p:sp>
    </p:spTree>
    <p:extLst>
      <p:ext uri="{BB962C8B-B14F-4D97-AF65-F5344CB8AC3E}">
        <p14:creationId xmlns:p14="http://schemas.microsoft.com/office/powerpoint/2010/main" val="675408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A2DB3B-3686-86DD-BC94-2362FE7F9465}"/>
              </a:ext>
            </a:extLst>
          </p:cNvPr>
          <p:cNvSpPr>
            <a:spLocks noGrp="1"/>
          </p:cNvSpPr>
          <p:nvPr>
            <p:ph type="ctrTitle"/>
          </p:nvPr>
        </p:nvSpPr>
        <p:spPr/>
        <p:txBody>
          <a:bodyPr/>
          <a:lstStyle/>
          <a:p>
            <a:r>
              <a:rPr lang="en-US"/>
              <a:t>DICOM Educational Conference</a:t>
            </a:r>
            <a:br>
              <a:rPr lang="en-US"/>
            </a:br>
            <a:r>
              <a:rPr lang="en-US"/>
              <a:t>Chennai, India</a:t>
            </a:r>
          </a:p>
        </p:txBody>
      </p:sp>
      <p:sp>
        <p:nvSpPr>
          <p:cNvPr id="11" name="Subtitle 10">
            <a:extLst>
              <a:ext uri="{FF2B5EF4-FFF2-40B4-BE49-F238E27FC236}">
                <a16:creationId xmlns:a16="http://schemas.microsoft.com/office/drawing/2014/main" id="{D41ACB3E-D1DC-6843-479E-5FED954A2E1A}"/>
              </a:ext>
            </a:extLst>
          </p:cNvPr>
          <p:cNvSpPr>
            <a:spLocks noGrp="1"/>
          </p:cNvSpPr>
          <p:nvPr>
            <p:ph type="subTitle" idx="1"/>
          </p:nvPr>
        </p:nvSpPr>
        <p:spPr/>
        <p:txBody>
          <a:bodyPr/>
          <a:lstStyle/>
          <a:p>
            <a:r>
              <a:rPr lang="en-US"/>
              <a:t>October 9-11, 2023</a:t>
            </a:r>
          </a:p>
          <a:p>
            <a:endParaRPr lang="en-US"/>
          </a:p>
        </p:txBody>
      </p:sp>
      <p:sp>
        <p:nvSpPr>
          <p:cNvPr id="12" name="Text Placeholder 11">
            <a:extLst>
              <a:ext uri="{FF2B5EF4-FFF2-40B4-BE49-F238E27FC236}">
                <a16:creationId xmlns:a16="http://schemas.microsoft.com/office/drawing/2014/main" id="{0F36DA9A-D9DC-7C11-16B7-8C8CDD8B88AC}"/>
              </a:ext>
            </a:extLst>
          </p:cNvPr>
          <p:cNvSpPr>
            <a:spLocks noGrp="1"/>
          </p:cNvSpPr>
          <p:nvPr>
            <p:ph type="body" sz="quarter" idx="10"/>
          </p:nvPr>
        </p:nvSpPr>
        <p:spPr/>
        <p:txBody>
          <a:bodyPr>
            <a:normAutofit fontScale="92500"/>
          </a:bodyPr>
          <a:lstStyle/>
          <a:p>
            <a:r>
              <a:rPr lang="en-US"/>
              <a:t>Large-scale Implementation of DICOM</a:t>
            </a:r>
          </a:p>
          <a:p>
            <a:endParaRPr lang="en-US"/>
          </a:p>
        </p:txBody>
      </p:sp>
      <p:sp>
        <p:nvSpPr>
          <p:cNvPr id="13" name="Text Placeholder 12">
            <a:extLst>
              <a:ext uri="{FF2B5EF4-FFF2-40B4-BE49-F238E27FC236}">
                <a16:creationId xmlns:a16="http://schemas.microsoft.com/office/drawing/2014/main" id="{A6CD56F2-5035-3930-D308-7308FD176D74}"/>
              </a:ext>
            </a:extLst>
          </p:cNvPr>
          <p:cNvSpPr>
            <a:spLocks noGrp="1"/>
          </p:cNvSpPr>
          <p:nvPr>
            <p:ph type="body" sz="quarter" idx="11"/>
          </p:nvPr>
        </p:nvSpPr>
        <p:spPr/>
        <p:txBody>
          <a:bodyPr/>
          <a:lstStyle/>
          <a:p>
            <a:r>
              <a:rPr lang="en-US"/>
              <a:t>Mayo Clinic </a:t>
            </a:r>
          </a:p>
        </p:txBody>
      </p:sp>
      <p:sp>
        <p:nvSpPr>
          <p:cNvPr id="14" name="Text Placeholder 13">
            <a:extLst>
              <a:ext uri="{FF2B5EF4-FFF2-40B4-BE49-F238E27FC236}">
                <a16:creationId xmlns:a16="http://schemas.microsoft.com/office/drawing/2014/main" id="{8A42CE03-7885-A28B-599F-A405C88936E2}"/>
              </a:ext>
            </a:extLst>
          </p:cNvPr>
          <p:cNvSpPr>
            <a:spLocks noGrp="1"/>
          </p:cNvSpPr>
          <p:nvPr>
            <p:ph type="body" sz="quarter" idx="12"/>
          </p:nvPr>
        </p:nvSpPr>
        <p:spPr/>
        <p:txBody>
          <a:bodyPr>
            <a:normAutofit fontScale="92500" lnSpcReduction="10000"/>
          </a:bodyPr>
          <a:lstStyle/>
          <a:p>
            <a:r>
              <a:rPr lang="en-US"/>
              <a:t>Nick Charboneau</a:t>
            </a:r>
          </a:p>
        </p:txBody>
      </p:sp>
      <p:sp>
        <p:nvSpPr>
          <p:cNvPr id="15" name="Text Placeholder 14">
            <a:extLst>
              <a:ext uri="{FF2B5EF4-FFF2-40B4-BE49-F238E27FC236}">
                <a16:creationId xmlns:a16="http://schemas.microsoft.com/office/drawing/2014/main" id="{71D0EED8-DBC4-6A8B-D0B6-AC917018C07B}"/>
              </a:ext>
            </a:extLst>
          </p:cNvPr>
          <p:cNvSpPr>
            <a:spLocks noGrp="1"/>
          </p:cNvSpPr>
          <p:nvPr>
            <p:ph type="body" sz="quarter" idx="13"/>
          </p:nvPr>
        </p:nvSpPr>
        <p:spPr/>
        <p:txBody>
          <a:bodyPr>
            <a:normAutofit fontScale="92500" lnSpcReduction="10000"/>
          </a:bodyPr>
          <a:lstStyle/>
          <a:p>
            <a:r>
              <a:rPr lang="en-US"/>
              <a:t>Enterprise IT Architect </a:t>
            </a:r>
          </a:p>
        </p:txBody>
      </p:sp>
    </p:spTree>
    <p:extLst>
      <p:ext uri="{BB962C8B-B14F-4D97-AF65-F5344CB8AC3E}">
        <p14:creationId xmlns:p14="http://schemas.microsoft.com/office/powerpoint/2010/main" val="103784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7DE6D4FB-3BD4-F036-F91C-5A2FE4F0BD25}"/>
              </a:ext>
            </a:extLst>
          </p:cNvPr>
          <p:cNvSpPr>
            <a:spLocks noGrp="1"/>
          </p:cNvSpPr>
          <p:nvPr>
            <p:ph type="title"/>
          </p:nvPr>
        </p:nvSpPr>
        <p:spPr/>
        <p:txBody>
          <a:bodyPr anchor="ctr"/>
          <a:lstStyle/>
          <a:p>
            <a:r>
              <a:rPr lang="en-US"/>
              <a:t>Who We Are and What We’re About </a:t>
            </a:r>
          </a:p>
        </p:txBody>
      </p:sp>
      <p:sp>
        <p:nvSpPr>
          <p:cNvPr id="45" name="Rectangle: Rounded Corners 44">
            <a:extLst>
              <a:ext uri="{FF2B5EF4-FFF2-40B4-BE49-F238E27FC236}">
                <a16:creationId xmlns:a16="http://schemas.microsoft.com/office/drawing/2014/main" id="{4B9A44AB-32DC-782B-B122-B3232BA066FF}"/>
              </a:ext>
            </a:extLst>
          </p:cNvPr>
          <p:cNvSpPr/>
          <p:nvPr/>
        </p:nvSpPr>
        <p:spPr>
          <a:xfrm>
            <a:off x="6870444" y="1872749"/>
            <a:ext cx="3954439" cy="989806"/>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4008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nSpc>
                <a:spcPct val="90000"/>
              </a:lnSpc>
            </a:pPr>
            <a:r>
              <a:rPr lang="en-US" sz="1400">
                <a:solidFill>
                  <a:schemeClr val="accent1"/>
                </a:solidFill>
              </a:rPr>
              <a:t>Primary Value</a:t>
            </a:r>
          </a:p>
          <a:p>
            <a:pPr>
              <a:lnSpc>
                <a:spcPct val="90000"/>
              </a:lnSpc>
            </a:pPr>
            <a:r>
              <a:rPr lang="en-US" sz="1400">
                <a:solidFill>
                  <a:schemeClr val="tx1"/>
                </a:solidFill>
              </a:rPr>
              <a:t>The needs of the patient come first.</a:t>
            </a:r>
            <a:endParaRPr lang="en-US" sz="1200">
              <a:solidFill>
                <a:schemeClr val="tx1"/>
              </a:solidFill>
            </a:endParaRPr>
          </a:p>
        </p:txBody>
      </p:sp>
      <p:sp>
        <p:nvSpPr>
          <p:cNvPr id="46" name="Oval 45">
            <a:extLst>
              <a:ext uri="{FF2B5EF4-FFF2-40B4-BE49-F238E27FC236}">
                <a16:creationId xmlns:a16="http://schemas.microsoft.com/office/drawing/2014/main" id="{89A35D08-5E45-BD08-199B-97A6013968E8}"/>
              </a:ext>
            </a:extLst>
          </p:cNvPr>
          <p:cNvSpPr/>
          <p:nvPr/>
        </p:nvSpPr>
        <p:spPr>
          <a:xfrm>
            <a:off x="7010775" y="2074083"/>
            <a:ext cx="587139" cy="587139"/>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1600" b="1">
              <a:solidFill>
                <a:schemeClr val="accent2"/>
              </a:solidFill>
            </a:endParaRPr>
          </a:p>
        </p:txBody>
      </p:sp>
      <p:sp>
        <p:nvSpPr>
          <p:cNvPr id="43" name="Rectangle: Rounded Corners 42">
            <a:extLst>
              <a:ext uri="{FF2B5EF4-FFF2-40B4-BE49-F238E27FC236}">
                <a16:creationId xmlns:a16="http://schemas.microsoft.com/office/drawing/2014/main" id="{8628E6E4-84A7-647B-4921-9CB3AE819C30}"/>
              </a:ext>
            </a:extLst>
          </p:cNvPr>
          <p:cNvSpPr/>
          <p:nvPr/>
        </p:nvSpPr>
        <p:spPr>
          <a:xfrm>
            <a:off x="6870442" y="3210497"/>
            <a:ext cx="3954439" cy="989806"/>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4008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nSpc>
                <a:spcPct val="90000"/>
              </a:lnSpc>
            </a:pPr>
            <a:r>
              <a:rPr lang="en-US" sz="1400">
                <a:solidFill>
                  <a:schemeClr val="accent1"/>
                </a:solidFill>
              </a:rPr>
              <a:t>Mission</a:t>
            </a:r>
          </a:p>
          <a:p>
            <a:pPr>
              <a:lnSpc>
                <a:spcPct val="90000"/>
              </a:lnSpc>
            </a:pPr>
            <a:r>
              <a:rPr lang="en-US" sz="1400">
                <a:solidFill>
                  <a:schemeClr val="tx1"/>
                </a:solidFill>
              </a:rPr>
              <a:t>Inspiring hope and promoting health through integrated clinical practice, education and research.</a:t>
            </a:r>
          </a:p>
        </p:txBody>
      </p:sp>
      <p:sp>
        <p:nvSpPr>
          <p:cNvPr id="44" name="Oval 43">
            <a:extLst>
              <a:ext uri="{FF2B5EF4-FFF2-40B4-BE49-F238E27FC236}">
                <a16:creationId xmlns:a16="http://schemas.microsoft.com/office/drawing/2014/main" id="{969137F7-F8C2-B9AB-AE4F-2C84F5396829}"/>
              </a:ext>
            </a:extLst>
          </p:cNvPr>
          <p:cNvSpPr/>
          <p:nvPr/>
        </p:nvSpPr>
        <p:spPr>
          <a:xfrm>
            <a:off x="7010775" y="3411831"/>
            <a:ext cx="587139" cy="587139"/>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1600" b="1">
              <a:solidFill>
                <a:schemeClr val="accent2"/>
              </a:solidFill>
            </a:endParaRPr>
          </a:p>
        </p:txBody>
      </p:sp>
      <p:sp>
        <p:nvSpPr>
          <p:cNvPr id="41" name="Rectangle: Rounded Corners 40">
            <a:extLst>
              <a:ext uri="{FF2B5EF4-FFF2-40B4-BE49-F238E27FC236}">
                <a16:creationId xmlns:a16="http://schemas.microsoft.com/office/drawing/2014/main" id="{B49CF442-EBD9-B36E-1C27-FE64C1697964}"/>
              </a:ext>
            </a:extLst>
          </p:cNvPr>
          <p:cNvSpPr/>
          <p:nvPr/>
        </p:nvSpPr>
        <p:spPr>
          <a:xfrm>
            <a:off x="6870444" y="4564606"/>
            <a:ext cx="3954439" cy="989806"/>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4008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nSpc>
                <a:spcPct val="90000"/>
              </a:lnSpc>
            </a:pPr>
            <a:r>
              <a:rPr lang="en-US" sz="1400">
                <a:solidFill>
                  <a:schemeClr val="accent1"/>
                </a:solidFill>
              </a:rPr>
              <a:t>Vision</a:t>
            </a:r>
          </a:p>
          <a:p>
            <a:pPr>
              <a:lnSpc>
                <a:spcPct val="90000"/>
              </a:lnSpc>
            </a:pPr>
            <a:r>
              <a:rPr lang="en-US" sz="1400">
                <a:solidFill>
                  <a:schemeClr val="tx1"/>
                </a:solidFill>
              </a:rPr>
              <a:t>Transforming medicine to connect and cure as the global authority in the care of serious or complex disease.</a:t>
            </a:r>
          </a:p>
        </p:txBody>
      </p:sp>
      <p:sp>
        <p:nvSpPr>
          <p:cNvPr id="42" name="Oval 41">
            <a:extLst>
              <a:ext uri="{FF2B5EF4-FFF2-40B4-BE49-F238E27FC236}">
                <a16:creationId xmlns:a16="http://schemas.microsoft.com/office/drawing/2014/main" id="{382E501C-CE81-7129-DC80-AA207549A3C3}"/>
              </a:ext>
            </a:extLst>
          </p:cNvPr>
          <p:cNvSpPr/>
          <p:nvPr/>
        </p:nvSpPr>
        <p:spPr>
          <a:xfrm>
            <a:off x="7010775" y="4765940"/>
            <a:ext cx="587139" cy="587139"/>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sz="1600" b="1">
              <a:solidFill>
                <a:schemeClr val="accent2"/>
              </a:solidFill>
            </a:endParaRPr>
          </a:p>
        </p:txBody>
      </p:sp>
      <p:grpSp>
        <p:nvGrpSpPr>
          <p:cNvPr id="10" name="Group 9">
            <a:extLst>
              <a:ext uri="{FF2B5EF4-FFF2-40B4-BE49-F238E27FC236}">
                <a16:creationId xmlns:a16="http://schemas.microsoft.com/office/drawing/2014/main" id="{0A51E211-6A4E-638C-46B5-40E35C6DEE94}"/>
              </a:ext>
            </a:extLst>
          </p:cNvPr>
          <p:cNvGrpSpPr/>
          <p:nvPr/>
        </p:nvGrpSpPr>
        <p:grpSpPr>
          <a:xfrm>
            <a:off x="4401696" y="2367652"/>
            <a:ext cx="2495485" cy="2691857"/>
            <a:chOff x="5042393" y="2367652"/>
            <a:chExt cx="2495485" cy="2691857"/>
          </a:xfrm>
        </p:grpSpPr>
        <p:cxnSp>
          <p:nvCxnSpPr>
            <p:cNvPr id="35" name="Connector: Elbow 34">
              <a:extLst>
                <a:ext uri="{FF2B5EF4-FFF2-40B4-BE49-F238E27FC236}">
                  <a16:creationId xmlns:a16="http://schemas.microsoft.com/office/drawing/2014/main" id="{5BB18F5E-458C-4940-AF13-E0E4F089B5CD}"/>
                </a:ext>
              </a:extLst>
            </p:cNvPr>
            <p:cNvCxnSpPr>
              <a:cxnSpLocks/>
              <a:stCxn id="31" idx="3"/>
            </p:cNvCxnSpPr>
            <p:nvPr/>
          </p:nvCxnSpPr>
          <p:spPr bwMode="gray">
            <a:xfrm flipV="1">
              <a:off x="5042393" y="2367652"/>
              <a:ext cx="2460533" cy="1335384"/>
            </a:xfrm>
            <a:prstGeom prst="bentConnector3">
              <a:avLst>
                <a:gd name="adj1" fmla="val 50000"/>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4B268516-D96E-1398-F8B6-1104570E9399}"/>
                </a:ext>
              </a:extLst>
            </p:cNvPr>
            <p:cNvCxnSpPr>
              <a:cxnSpLocks/>
            </p:cNvCxnSpPr>
            <p:nvPr/>
          </p:nvCxnSpPr>
          <p:spPr bwMode="gray">
            <a:xfrm>
              <a:off x="5042393" y="3700672"/>
              <a:ext cx="2495485" cy="2364"/>
            </a:xfrm>
            <a:prstGeom prst="bentConnector3">
              <a:avLst>
                <a:gd name="adj1" fmla="val 50000"/>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C594B82-2039-BB79-BA9E-744E43E7E53D}"/>
                </a:ext>
              </a:extLst>
            </p:cNvPr>
            <p:cNvCxnSpPr>
              <a:cxnSpLocks/>
              <a:stCxn id="31" idx="3"/>
            </p:cNvCxnSpPr>
            <p:nvPr/>
          </p:nvCxnSpPr>
          <p:spPr bwMode="gray">
            <a:xfrm>
              <a:off x="5042393" y="3703036"/>
              <a:ext cx="2460533" cy="1356473"/>
            </a:xfrm>
            <a:prstGeom prst="bentConnector3">
              <a:avLst>
                <a:gd name="adj1" fmla="val 50000"/>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grpSp>
      <p:pic>
        <p:nvPicPr>
          <p:cNvPr id="38" name="Graphic 9">
            <a:extLst>
              <a:ext uri="{FF2B5EF4-FFF2-40B4-BE49-F238E27FC236}">
                <a16:creationId xmlns:a16="http://schemas.microsoft.com/office/drawing/2014/main" id="{D22C8AAB-A50A-5117-2D47-673E5AC9E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4374" y="4909539"/>
            <a:ext cx="314938" cy="314938"/>
          </a:xfrm>
          <a:prstGeom prst="rect">
            <a:avLst/>
          </a:prstGeom>
        </p:spPr>
      </p:pic>
      <p:pic>
        <p:nvPicPr>
          <p:cNvPr id="39" name="Graphic 10">
            <a:extLst>
              <a:ext uri="{FF2B5EF4-FFF2-40B4-BE49-F238E27FC236}">
                <a16:creationId xmlns:a16="http://schemas.microsoft.com/office/drawing/2014/main" id="{77574850-2408-7061-7F32-B66C48900F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4374" y="2224916"/>
            <a:ext cx="299941" cy="299941"/>
          </a:xfrm>
          <a:prstGeom prst="rect">
            <a:avLst/>
          </a:prstGeom>
        </p:spPr>
      </p:pic>
      <p:pic>
        <p:nvPicPr>
          <p:cNvPr id="40" name="Graphic 11">
            <a:extLst>
              <a:ext uri="{FF2B5EF4-FFF2-40B4-BE49-F238E27FC236}">
                <a16:creationId xmlns:a16="http://schemas.microsoft.com/office/drawing/2014/main" id="{E1886E8D-3ABB-290F-6C6A-B6EA50CA7F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0508" y="3524662"/>
            <a:ext cx="314938" cy="314938"/>
          </a:xfrm>
          <a:prstGeom prst="rect">
            <a:avLst/>
          </a:prstGeom>
        </p:spPr>
      </p:pic>
      <p:sp>
        <p:nvSpPr>
          <p:cNvPr id="31" name="Rectangle 30">
            <a:extLst>
              <a:ext uri="{FF2B5EF4-FFF2-40B4-BE49-F238E27FC236}">
                <a16:creationId xmlns:a16="http://schemas.microsoft.com/office/drawing/2014/main" id="{F93137B9-C99F-B170-37CF-7A0717AED517}"/>
              </a:ext>
            </a:extLst>
          </p:cNvPr>
          <p:cNvSpPr/>
          <p:nvPr/>
        </p:nvSpPr>
        <p:spPr>
          <a:xfrm>
            <a:off x="800955" y="1872749"/>
            <a:ext cx="4241438" cy="3660574"/>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274320" tIns="137160" rIns="274320" bIns="13716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nSpc>
                <a:spcPct val="150000"/>
              </a:lnSpc>
            </a:pPr>
            <a:r>
              <a:rPr lang="en-US" sz="1600">
                <a:solidFill>
                  <a:schemeClr val="accent1"/>
                </a:solidFill>
                <a:ea typeface="Calibri" panose="020F0502020204030204" pitchFamily="34" charset="0"/>
                <a:cs typeface="Times New Roman" panose="02020603050405020304" pitchFamily="18" charset="0"/>
              </a:rPr>
              <a:t>Mayo Clinic </a:t>
            </a:r>
          </a:p>
          <a:p>
            <a:pPr>
              <a:lnSpc>
                <a:spcPct val="90000"/>
              </a:lnSpc>
            </a:pPr>
            <a:r>
              <a:rPr lang="en-US" sz="1600">
                <a:solidFill>
                  <a:schemeClr val="tx1"/>
                </a:solidFill>
                <a:ea typeface="+mn-lt"/>
                <a:cs typeface="+mn-lt"/>
              </a:rPr>
              <a:t>Nonprofit organization committed to clinical practice, education and research. </a:t>
            </a:r>
            <a:endParaRPr lang="en-US" sz="1600">
              <a:solidFill>
                <a:schemeClr val="tx1"/>
              </a:solidFill>
              <a:cs typeface="Arial"/>
            </a:endParaRPr>
          </a:p>
          <a:p>
            <a:pPr>
              <a:lnSpc>
                <a:spcPct val="150000"/>
              </a:lnSpc>
            </a:pPr>
            <a:endParaRPr lang="en-US" sz="1600">
              <a:solidFill>
                <a:schemeClr val="accent2"/>
              </a:solidFill>
              <a:ea typeface="Calibri" panose="020F0502020204030204" pitchFamily="34" charset="0"/>
              <a:cs typeface="Times New Roman" panose="02020603050405020304" pitchFamily="18" charset="0"/>
            </a:endParaRPr>
          </a:p>
        </p:txBody>
      </p:sp>
      <p:sp>
        <p:nvSpPr>
          <p:cNvPr id="12" name="Footer Placeholder 11">
            <a:extLst>
              <a:ext uri="{FF2B5EF4-FFF2-40B4-BE49-F238E27FC236}">
                <a16:creationId xmlns:a16="http://schemas.microsoft.com/office/drawing/2014/main" id="{711065DC-414A-5303-64F7-F02F299BA806}"/>
              </a:ext>
            </a:extLst>
          </p:cNvPr>
          <p:cNvSpPr>
            <a:spLocks noGrp="1"/>
          </p:cNvSpPr>
          <p:nvPr>
            <p:ph type="ftr" sz="quarter" idx="11"/>
          </p:nvPr>
        </p:nvSpPr>
        <p:spPr/>
        <p:txBody>
          <a:bodyPr/>
          <a:lstStyle/>
          <a:p>
            <a:r>
              <a:rPr lang="en-US"/>
              <a:t>Copyright DICOM® 2019     www.dicomstandard.org     #DICOMConference2019     #DICOM     </a:t>
            </a:r>
            <a:r>
              <a:rPr lang="en-US">
                <a:hlinkClick r:id="rId9">
                  <a:extLst>
                    <a:ext uri="{A12FA001-AC4F-418D-AE19-62706E023703}">
                      <ahyp:hlinkClr xmlns:ahyp="http://schemas.microsoft.com/office/drawing/2018/hyperlinkcolor" val="tx"/>
                    </a:ext>
                  </a:extLst>
                </a:hlinkClick>
              </a:rPr>
              <a:t>@The_DICOM_STD</a:t>
            </a:r>
            <a:endParaRPr lang="en-US"/>
          </a:p>
        </p:txBody>
      </p:sp>
      <p:sp>
        <p:nvSpPr>
          <p:cNvPr id="13" name="Slide Number Placeholder 12">
            <a:extLst>
              <a:ext uri="{FF2B5EF4-FFF2-40B4-BE49-F238E27FC236}">
                <a16:creationId xmlns:a16="http://schemas.microsoft.com/office/drawing/2014/main" id="{B18E4C14-1551-9C6B-5601-2CA4155F5FDC}"/>
              </a:ext>
            </a:extLst>
          </p:cNvPr>
          <p:cNvSpPr>
            <a:spLocks noGrp="1"/>
          </p:cNvSpPr>
          <p:nvPr>
            <p:ph type="sldNum" sz="quarter" idx="4"/>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387893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E417-352D-DE70-4B94-4D4299F7C791}"/>
              </a:ext>
            </a:extLst>
          </p:cNvPr>
          <p:cNvSpPr>
            <a:spLocks noGrp="1"/>
          </p:cNvSpPr>
          <p:nvPr>
            <p:ph type="title"/>
          </p:nvPr>
        </p:nvSpPr>
        <p:spPr>
          <a:xfrm>
            <a:off x="996696" y="2974715"/>
            <a:ext cx="9828186" cy="1013800"/>
          </a:xfrm>
        </p:spPr>
        <p:txBody>
          <a:bodyPr>
            <a:normAutofit fontScale="90000"/>
          </a:bodyPr>
          <a:lstStyle/>
          <a:p>
            <a:r>
              <a:rPr lang="en-US"/>
              <a:t>Baselining a Vender Neutral Archive and Enterprise Imaging</a:t>
            </a:r>
          </a:p>
        </p:txBody>
      </p:sp>
      <p:sp>
        <p:nvSpPr>
          <p:cNvPr id="4" name="Footer Placeholder 3">
            <a:extLst>
              <a:ext uri="{FF2B5EF4-FFF2-40B4-BE49-F238E27FC236}">
                <a16:creationId xmlns:a16="http://schemas.microsoft.com/office/drawing/2014/main" id="{F8AD7306-D6B2-9671-F67A-B74AE89C34FB}"/>
              </a:ext>
            </a:extLst>
          </p:cNvPr>
          <p:cNvSpPr>
            <a:spLocks noGrp="1"/>
          </p:cNvSpPr>
          <p:nvPr>
            <p:ph type="ftr" sz="quarter" idx="11"/>
          </p:nvPr>
        </p:nvSpPr>
        <p:spPr>
          <a:xfrm>
            <a:off x="3112441" y="6114074"/>
            <a:ext cx="7016552" cy="365125"/>
          </a:xfrm>
        </p:spPr>
        <p:txBody>
          <a:bodyPr/>
          <a:lstStyle/>
          <a:p>
            <a:r>
              <a:rPr lang="en-US"/>
              <a:t>Copyright DICOM® 2019     www.dicomstandard.org     #DICOMConference2019     #DICOM     @The_DICOM_STD</a:t>
            </a:r>
          </a:p>
        </p:txBody>
      </p:sp>
      <p:sp>
        <p:nvSpPr>
          <p:cNvPr id="5" name="Slide Number Placeholder 4">
            <a:extLst>
              <a:ext uri="{FF2B5EF4-FFF2-40B4-BE49-F238E27FC236}">
                <a16:creationId xmlns:a16="http://schemas.microsoft.com/office/drawing/2014/main" id="{69CB238A-2553-095E-275A-1ABDD6CB2125}"/>
              </a:ext>
            </a:extLst>
          </p:cNvPr>
          <p:cNvSpPr>
            <a:spLocks noGrp="1"/>
          </p:cNvSpPr>
          <p:nvPr>
            <p:ph type="sldNum" sz="quarter" idx="4"/>
          </p:nvPr>
        </p:nvSpPr>
        <p:spPr>
          <a:xfrm>
            <a:off x="11411669" y="6114073"/>
            <a:ext cx="777155" cy="365125"/>
          </a:xfrm>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8557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90DB-6EBB-A229-1BC0-BDE238B825F2}"/>
              </a:ext>
            </a:extLst>
          </p:cNvPr>
          <p:cNvSpPr>
            <a:spLocks noGrp="1"/>
          </p:cNvSpPr>
          <p:nvPr>
            <p:ph type="title"/>
          </p:nvPr>
        </p:nvSpPr>
        <p:spPr/>
        <p:txBody>
          <a:bodyPr anchor="ctr"/>
          <a:lstStyle/>
          <a:p>
            <a:r>
              <a:rPr lang="en-US"/>
              <a:t>What is a VNA Anyway?</a:t>
            </a:r>
          </a:p>
        </p:txBody>
      </p:sp>
      <p:sp>
        <p:nvSpPr>
          <p:cNvPr id="7" name="Content Placeholder 2">
            <a:extLst>
              <a:ext uri="{FF2B5EF4-FFF2-40B4-BE49-F238E27FC236}">
                <a16:creationId xmlns:a16="http://schemas.microsoft.com/office/drawing/2014/main" id="{53CEF3BC-4DB9-5CD7-32B9-1E30EFC44A08}"/>
              </a:ext>
            </a:extLst>
          </p:cNvPr>
          <p:cNvSpPr txBox="1">
            <a:spLocks/>
          </p:cNvSpPr>
          <p:nvPr/>
        </p:nvSpPr>
        <p:spPr>
          <a:xfrm>
            <a:off x="3641587" y="4641326"/>
            <a:ext cx="4905650" cy="811662"/>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6000" indent="0" algn="ctr">
              <a:buNone/>
            </a:pPr>
            <a:r>
              <a:rPr lang="en-US" sz="2600">
                <a:solidFill>
                  <a:schemeClr val="accent2"/>
                </a:solidFill>
              </a:rPr>
              <a:t>An Archive for Medical Images</a:t>
            </a:r>
          </a:p>
          <a:p>
            <a:pPr marL="630000" lvl="2" indent="0">
              <a:buNone/>
            </a:pPr>
            <a:r>
              <a:rPr lang="en-US" sz="1800" baseline="30000">
                <a:solidFill>
                  <a:schemeClr val="accent2"/>
                </a:solidFill>
                <a:latin typeface="Arial" panose="020B0604020202020204" pitchFamily="34" charset="0"/>
                <a:cs typeface="Arial" panose="020B0604020202020204" pitchFamily="34" charset="0"/>
              </a:rPr>
              <a:t>						</a:t>
            </a:r>
            <a:endParaRPr lang="en-US" sz="1800">
              <a:solidFill>
                <a:schemeClr val="accent2"/>
              </a:solidFill>
            </a:endParaRPr>
          </a:p>
        </p:txBody>
      </p:sp>
      <p:sp>
        <p:nvSpPr>
          <p:cNvPr id="8" name="Rectangle: Rounded Corners 7">
            <a:extLst>
              <a:ext uri="{FF2B5EF4-FFF2-40B4-BE49-F238E27FC236}">
                <a16:creationId xmlns:a16="http://schemas.microsoft.com/office/drawing/2014/main" id="{43513DF0-36FB-915F-50B5-9563C7B21703}"/>
              </a:ext>
            </a:extLst>
          </p:cNvPr>
          <p:cNvSpPr/>
          <p:nvPr/>
        </p:nvSpPr>
        <p:spPr>
          <a:xfrm>
            <a:off x="1719054" y="3404181"/>
            <a:ext cx="8750716" cy="631358"/>
          </a:xfrm>
          <a:prstGeom prst="roundRect">
            <a:avLst>
              <a:gd name="adj" fmla="val 50000"/>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Vendor Neutral Archive</a:t>
            </a:r>
          </a:p>
        </p:txBody>
      </p:sp>
      <p:grpSp>
        <p:nvGrpSpPr>
          <p:cNvPr id="34" name="Group 33">
            <a:extLst>
              <a:ext uri="{FF2B5EF4-FFF2-40B4-BE49-F238E27FC236}">
                <a16:creationId xmlns:a16="http://schemas.microsoft.com/office/drawing/2014/main" id="{08F0A3BD-8DCB-F188-31C3-5CDA5E1FE0D6}"/>
              </a:ext>
            </a:extLst>
          </p:cNvPr>
          <p:cNvGrpSpPr/>
          <p:nvPr/>
        </p:nvGrpSpPr>
        <p:grpSpPr>
          <a:xfrm>
            <a:off x="3918215" y="2053685"/>
            <a:ext cx="4655140" cy="793374"/>
            <a:chOff x="929297" y="4598150"/>
            <a:chExt cx="3431232" cy="569017"/>
          </a:xfrm>
        </p:grpSpPr>
        <p:sp>
          <p:nvSpPr>
            <p:cNvPr id="35" name="Oval 34">
              <a:extLst>
                <a:ext uri="{FF2B5EF4-FFF2-40B4-BE49-F238E27FC236}">
                  <a16:creationId xmlns:a16="http://schemas.microsoft.com/office/drawing/2014/main" id="{BE1C9331-24EE-D08E-67AD-0EFDDE9F22D0}"/>
                </a:ext>
              </a:extLst>
            </p:cNvPr>
            <p:cNvSpPr/>
            <p:nvPr/>
          </p:nvSpPr>
          <p:spPr>
            <a:xfrm>
              <a:off x="929297"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6" name="Oval 35">
              <a:extLst>
                <a:ext uri="{FF2B5EF4-FFF2-40B4-BE49-F238E27FC236}">
                  <a16:creationId xmlns:a16="http://schemas.microsoft.com/office/drawing/2014/main" id="{0BD7DCA2-70EB-54F7-F875-AFC1CFFD3208}"/>
                </a:ext>
              </a:extLst>
            </p:cNvPr>
            <p:cNvSpPr/>
            <p:nvPr/>
          </p:nvSpPr>
          <p:spPr>
            <a:xfrm>
              <a:off x="1644851"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7" name="Oval 36">
              <a:extLst>
                <a:ext uri="{FF2B5EF4-FFF2-40B4-BE49-F238E27FC236}">
                  <a16:creationId xmlns:a16="http://schemas.microsoft.com/office/drawing/2014/main" id="{E17ABA4D-02C6-AC62-8BEA-D8DE7446A5A0}"/>
                </a:ext>
              </a:extLst>
            </p:cNvPr>
            <p:cNvSpPr/>
            <p:nvPr/>
          </p:nvSpPr>
          <p:spPr>
            <a:xfrm>
              <a:off x="2360405"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Oval 37">
              <a:extLst>
                <a:ext uri="{FF2B5EF4-FFF2-40B4-BE49-F238E27FC236}">
                  <a16:creationId xmlns:a16="http://schemas.microsoft.com/office/drawing/2014/main" id="{BF7C6537-38FB-66A7-4F2E-00348DCBAF7D}"/>
                </a:ext>
              </a:extLst>
            </p:cNvPr>
            <p:cNvSpPr/>
            <p:nvPr/>
          </p:nvSpPr>
          <p:spPr>
            <a:xfrm>
              <a:off x="3075959"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9" name="Oval 38">
              <a:extLst>
                <a:ext uri="{FF2B5EF4-FFF2-40B4-BE49-F238E27FC236}">
                  <a16:creationId xmlns:a16="http://schemas.microsoft.com/office/drawing/2014/main" id="{72666FF9-788A-C0CD-7923-0B6D88A8A2BE}"/>
                </a:ext>
              </a:extLst>
            </p:cNvPr>
            <p:cNvSpPr/>
            <p:nvPr/>
          </p:nvSpPr>
          <p:spPr>
            <a:xfrm>
              <a:off x="3791512"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p:pic>
        <p:nvPicPr>
          <p:cNvPr id="40" name="Graphic 39">
            <a:extLst>
              <a:ext uri="{FF2B5EF4-FFF2-40B4-BE49-F238E27FC236}">
                <a16:creationId xmlns:a16="http://schemas.microsoft.com/office/drawing/2014/main" id="{F9EBDAB1-4186-A691-FD7A-33C31E559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0602" y="2237880"/>
            <a:ext cx="413521" cy="424979"/>
          </a:xfrm>
          <a:prstGeom prst="rect">
            <a:avLst/>
          </a:prstGeom>
        </p:spPr>
      </p:pic>
      <p:pic>
        <p:nvPicPr>
          <p:cNvPr id="41" name="Graphic 40">
            <a:extLst>
              <a:ext uri="{FF2B5EF4-FFF2-40B4-BE49-F238E27FC236}">
                <a16:creationId xmlns:a16="http://schemas.microsoft.com/office/drawing/2014/main" id="{2338092F-40D3-C2F0-CB3F-4554AA35F2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9162" y="2185159"/>
            <a:ext cx="475074" cy="488238"/>
          </a:xfrm>
          <a:prstGeom prst="rect">
            <a:avLst/>
          </a:prstGeom>
        </p:spPr>
      </p:pic>
      <p:pic>
        <p:nvPicPr>
          <p:cNvPr id="42" name="Graphic 41">
            <a:extLst>
              <a:ext uri="{FF2B5EF4-FFF2-40B4-BE49-F238E27FC236}">
                <a16:creationId xmlns:a16="http://schemas.microsoft.com/office/drawing/2014/main" id="{E80D1934-6701-FBD1-F847-571519225F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3640" y="2173056"/>
            <a:ext cx="497106" cy="510880"/>
          </a:xfrm>
          <a:prstGeom prst="rect">
            <a:avLst/>
          </a:prstGeom>
        </p:spPr>
      </p:pic>
      <p:pic>
        <p:nvPicPr>
          <p:cNvPr id="43" name="Graphic 42">
            <a:extLst>
              <a:ext uri="{FF2B5EF4-FFF2-40B4-BE49-F238E27FC236}">
                <a16:creationId xmlns:a16="http://schemas.microsoft.com/office/drawing/2014/main" id="{91086740-4496-C438-3CD5-CE6EF4DFBA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84170" y="2216004"/>
            <a:ext cx="413521" cy="424979"/>
          </a:xfrm>
          <a:prstGeom prst="rect">
            <a:avLst/>
          </a:prstGeom>
        </p:spPr>
      </p:pic>
      <p:pic>
        <p:nvPicPr>
          <p:cNvPr id="44" name="Graphic 43">
            <a:extLst>
              <a:ext uri="{FF2B5EF4-FFF2-40B4-BE49-F238E27FC236}">
                <a16:creationId xmlns:a16="http://schemas.microsoft.com/office/drawing/2014/main" id="{DE301151-C908-7C7D-DDE9-6BACB3366E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68235" y="2252842"/>
            <a:ext cx="413521" cy="424979"/>
          </a:xfrm>
          <a:prstGeom prst="rect">
            <a:avLst/>
          </a:prstGeom>
        </p:spPr>
      </p:pic>
      <p:sp>
        <p:nvSpPr>
          <p:cNvPr id="45" name="Footer Placeholder 44">
            <a:extLst>
              <a:ext uri="{FF2B5EF4-FFF2-40B4-BE49-F238E27FC236}">
                <a16:creationId xmlns:a16="http://schemas.microsoft.com/office/drawing/2014/main" id="{6F260E54-C391-14AE-5ED1-665A06F772FB}"/>
              </a:ext>
            </a:extLst>
          </p:cNvPr>
          <p:cNvSpPr>
            <a:spLocks noGrp="1"/>
          </p:cNvSpPr>
          <p:nvPr>
            <p:ph type="ftr" sz="quarter" idx="11"/>
          </p:nvPr>
        </p:nvSpPr>
        <p:spPr/>
        <p:txBody>
          <a:bodyPr/>
          <a:lstStyle/>
          <a:p>
            <a:r>
              <a:rPr lang="en-US"/>
              <a:t>Copyright DICOM® 2019     www.dicomstandard.org     #DICOMConference2019     #DICOM     </a:t>
            </a:r>
            <a:r>
              <a:rPr lang="en-US">
                <a:hlinkClick r:id="rId13">
                  <a:extLst>
                    <a:ext uri="{A12FA001-AC4F-418D-AE19-62706E023703}">
                      <ahyp:hlinkClr xmlns:ahyp="http://schemas.microsoft.com/office/drawing/2018/hyperlinkcolor" val="tx"/>
                    </a:ext>
                  </a:extLst>
                </a:hlinkClick>
              </a:rPr>
              <a:t>@The_DICOM_STD</a:t>
            </a:r>
            <a:endParaRPr lang="en-US"/>
          </a:p>
        </p:txBody>
      </p:sp>
      <p:sp>
        <p:nvSpPr>
          <p:cNvPr id="46" name="Slide Number Placeholder 45">
            <a:extLst>
              <a:ext uri="{FF2B5EF4-FFF2-40B4-BE49-F238E27FC236}">
                <a16:creationId xmlns:a16="http://schemas.microsoft.com/office/drawing/2014/main" id="{C0138CFC-703B-ABE9-E9CA-A8A9372BD9CD}"/>
              </a:ext>
            </a:extLst>
          </p:cNvPr>
          <p:cNvSpPr>
            <a:spLocks noGrp="1"/>
          </p:cNvSpPr>
          <p:nvPr>
            <p:ph type="sldNum" sz="quarter" idx="4"/>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298793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90DB-6EBB-A229-1BC0-BDE238B825F2}"/>
              </a:ext>
            </a:extLst>
          </p:cNvPr>
          <p:cNvSpPr>
            <a:spLocks noGrp="1"/>
          </p:cNvSpPr>
          <p:nvPr>
            <p:ph type="title"/>
          </p:nvPr>
        </p:nvSpPr>
        <p:spPr/>
        <p:txBody>
          <a:bodyPr anchor="ctr"/>
          <a:lstStyle/>
          <a:p>
            <a:r>
              <a:rPr lang="en-US"/>
              <a:t>What is a VNA Anyway?</a:t>
            </a:r>
          </a:p>
        </p:txBody>
      </p:sp>
      <p:sp>
        <p:nvSpPr>
          <p:cNvPr id="7" name="Content Placeholder 2">
            <a:extLst>
              <a:ext uri="{FF2B5EF4-FFF2-40B4-BE49-F238E27FC236}">
                <a16:creationId xmlns:a16="http://schemas.microsoft.com/office/drawing/2014/main" id="{53CEF3BC-4DB9-5CD7-32B9-1E30EFC44A08}"/>
              </a:ext>
            </a:extLst>
          </p:cNvPr>
          <p:cNvSpPr txBox="1">
            <a:spLocks/>
          </p:cNvSpPr>
          <p:nvPr/>
        </p:nvSpPr>
        <p:spPr>
          <a:xfrm>
            <a:off x="1537398" y="4723197"/>
            <a:ext cx="8965843" cy="837343"/>
          </a:xfrm>
          <a:prstGeom prst="rect">
            <a:avLst/>
          </a:prstGeom>
        </p:spPr>
        <p:txBody>
          <a:bodyPr vert="horz" lIns="91440" tIns="45720" rIns="91440" bIns="45720" rtlCol="0" anchor="t">
            <a:normAutofit fontScale="2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6000" indent="0" algn="ctr">
              <a:buNone/>
            </a:pPr>
            <a:r>
              <a:rPr lang="en-US" sz="9600">
                <a:solidFill>
                  <a:schemeClr val="accent2"/>
                </a:solidFill>
              </a:rPr>
              <a:t>An Archive for Medical Images </a:t>
            </a:r>
            <a:r>
              <a:rPr lang="en-US" sz="9600">
                <a:solidFill>
                  <a:schemeClr val="accent5"/>
                </a:solidFill>
              </a:rPr>
              <a:t>•</a:t>
            </a:r>
            <a:r>
              <a:rPr lang="en-US" sz="9600">
                <a:solidFill>
                  <a:schemeClr val="accent2"/>
                </a:solidFill>
              </a:rPr>
              <a:t> Based on Medical Imaging Standards</a:t>
            </a:r>
          </a:p>
          <a:p>
            <a:pPr marL="630000" lvl="2" indent="0">
              <a:buNone/>
            </a:pPr>
            <a:r>
              <a:rPr lang="en-US" baseline="30000">
                <a:solidFill>
                  <a:schemeClr val="accent2"/>
                </a:solidFill>
                <a:latin typeface="Arial" panose="020B0604020202020204" pitchFamily="34" charset="0"/>
                <a:cs typeface="Arial" panose="020B0604020202020204" pitchFamily="34" charset="0"/>
              </a:rPr>
              <a:t>						</a:t>
            </a:r>
            <a:endParaRPr lang="en-US">
              <a:solidFill>
                <a:schemeClr val="accent2"/>
              </a:solidFill>
            </a:endParaRPr>
          </a:p>
        </p:txBody>
      </p:sp>
      <p:grpSp>
        <p:nvGrpSpPr>
          <p:cNvPr id="15" name="Group 14">
            <a:extLst>
              <a:ext uri="{FF2B5EF4-FFF2-40B4-BE49-F238E27FC236}">
                <a16:creationId xmlns:a16="http://schemas.microsoft.com/office/drawing/2014/main" id="{29505C9F-9873-D9E0-B8A2-75942B0202E3}"/>
              </a:ext>
            </a:extLst>
          </p:cNvPr>
          <p:cNvGrpSpPr/>
          <p:nvPr/>
        </p:nvGrpSpPr>
        <p:grpSpPr>
          <a:xfrm>
            <a:off x="3918215" y="2053685"/>
            <a:ext cx="4655140" cy="793374"/>
            <a:chOff x="929297" y="4598150"/>
            <a:chExt cx="3431232" cy="569017"/>
          </a:xfrm>
        </p:grpSpPr>
        <p:sp>
          <p:nvSpPr>
            <p:cNvPr id="16" name="Oval 15">
              <a:extLst>
                <a:ext uri="{FF2B5EF4-FFF2-40B4-BE49-F238E27FC236}">
                  <a16:creationId xmlns:a16="http://schemas.microsoft.com/office/drawing/2014/main" id="{AF45D459-A0A4-EFC0-9359-9EC4BD0D3B51}"/>
                </a:ext>
              </a:extLst>
            </p:cNvPr>
            <p:cNvSpPr/>
            <p:nvPr/>
          </p:nvSpPr>
          <p:spPr>
            <a:xfrm>
              <a:off x="929297"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Oval 16">
              <a:extLst>
                <a:ext uri="{FF2B5EF4-FFF2-40B4-BE49-F238E27FC236}">
                  <a16:creationId xmlns:a16="http://schemas.microsoft.com/office/drawing/2014/main" id="{7A811FD2-2808-054C-70A3-C11E8B6671A9}"/>
                </a:ext>
              </a:extLst>
            </p:cNvPr>
            <p:cNvSpPr/>
            <p:nvPr/>
          </p:nvSpPr>
          <p:spPr>
            <a:xfrm>
              <a:off x="1644851"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Oval 17">
              <a:extLst>
                <a:ext uri="{FF2B5EF4-FFF2-40B4-BE49-F238E27FC236}">
                  <a16:creationId xmlns:a16="http://schemas.microsoft.com/office/drawing/2014/main" id="{6F224A45-99DE-8E91-8C46-D93ABAF074A3}"/>
                </a:ext>
              </a:extLst>
            </p:cNvPr>
            <p:cNvSpPr/>
            <p:nvPr/>
          </p:nvSpPr>
          <p:spPr>
            <a:xfrm>
              <a:off x="2360405"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Oval 18">
              <a:extLst>
                <a:ext uri="{FF2B5EF4-FFF2-40B4-BE49-F238E27FC236}">
                  <a16:creationId xmlns:a16="http://schemas.microsoft.com/office/drawing/2014/main" id="{926D32ED-06A9-9D21-1EC0-9DBFC54F3643}"/>
                </a:ext>
              </a:extLst>
            </p:cNvPr>
            <p:cNvSpPr/>
            <p:nvPr/>
          </p:nvSpPr>
          <p:spPr>
            <a:xfrm>
              <a:off x="3075959"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a:extLst>
                <a:ext uri="{FF2B5EF4-FFF2-40B4-BE49-F238E27FC236}">
                  <a16:creationId xmlns:a16="http://schemas.microsoft.com/office/drawing/2014/main" id="{C3C3E2CF-2F9B-4A55-1A4E-885B86A23E39}"/>
                </a:ext>
              </a:extLst>
            </p:cNvPr>
            <p:cNvSpPr/>
            <p:nvPr/>
          </p:nvSpPr>
          <p:spPr>
            <a:xfrm>
              <a:off x="3791512"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p:pic>
        <p:nvPicPr>
          <p:cNvPr id="27" name="Graphic 26">
            <a:extLst>
              <a:ext uri="{FF2B5EF4-FFF2-40B4-BE49-F238E27FC236}">
                <a16:creationId xmlns:a16="http://schemas.microsoft.com/office/drawing/2014/main" id="{AE27CC0C-62D6-C16B-CAB6-E4EFE71342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0602" y="2237880"/>
            <a:ext cx="413521" cy="424979"/>
          </a:xfrm>
          <a:prstGeom prst="rect">
            <a:avLst/>
          </a:prstGeom>
        </p:spPr>
      </p:pic>
      <p:pic>
        <p:nvPicPr>
          <p:cNvPr id="4" name="Graphic 3">
            <a:extLst>
              <a:ext uri="{FF2B5EF4-FFF2-40B4-BE49-F238E27FC236}">
                <a16:creationId xmlns:a16="http://schemas.microsoft.com/office/drawing/2014/main" id="{87B56047-5FCC-C388-81E1-8D9DD67ED6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9162" y="2185159"/>
            <a:ext cx="475074" cy="488238"/>
          </a:xfrm>
          <a:prstGeom prst="rect">
            <a:avLst/>
          </a:prstGeom>
        </p:spPr>
      </p:pic>
      <p:pic>
        <p:nvPicPr>
          <p:cNvPr id="10" name="Graphic 9">
            <a:extLst>
              <a:ext uri="{FF2B5EF4-FFF2-40B4-BE49-F238E27FC236}">
                <a16:creationId xmlns:a16="http://schemas.microsoft.com/office/drawing/2014/main" id="{8B836921-0725-6E9F-BDCF-6CFB32C637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3640" y="2173056"/>
            <a:ext cx="497106" cy="510880"/>
          </a:xfrm>
          <a:prstGeom prst="rect">
            <a:avLst/>
          </a:prstGeom>
        </p:spPr>
      </p:pic>
      <p:pic>
        <p:nvPicPr>
          <p:cNvPr id="12" name="Graphic 11">
            <a:extLst>
              <a:ext uri="{FF2B5EF4-FFF2-40B4-BE49-F238E27FC236}">
                <a16:creationId xmlns:a16="http://schemas.microsoft.com/office/drawing/2014/main" id="{022CB3A2-3BC1-3E72-5607-519FFFAD7A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84170" y="2216004"/>
            <a:ext cx="413521" cy="424979"/>
          </a:xfrm>
          <a:prstGeom prst="rect">
            <a:avLst/>
          </a:prstGeom>
        </p:spPr>
      </p:pic>
      <p:pic>
        <p:nvPicPr>
          <p:cNvPr id="14" name="Graphic 13">
            <a:extLst>
              <a:ext uri="{FF2B5EF4-FFF2-40B4-BE49-F238E27FC236}">
                <a16:creationId xmlns:a16="http://schemas.microsoft.com/office/drawing/2014/main" id="{E0B45F88-0030-2AB4-390E-4B3BD7EF3D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68235" y="2252842"/>
            <a:ext cx="413521" cy="424979"/>
          </a:xfrm>
          <a:prstGeom prst="rect">
            <a:avLst/>
          </a:prstGeom>
        </p:spPr>
      </p:pic>
      <p:pic>
        <p:nvPicPr>
          <p:cNvPr id="3" name="Picture 2" descr="DICOM-Logo">
            <a:extLst>
              <a:ext uri="{FF2B5EF4-FFF2-40B4-BE49-F238E27FC236}">
                <a16:creationId xmlns:a16="http://schemas.microsoft.com/office/drawing/2014/main" id="{E3D76D96-D1A8-3481-DD0C-8EA497E524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2942" y="3536075"/>
            <a:ext cx="1464496" cy="3748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ogo fhir">
            <a:extLst>
              <a:ext uri="{FF2B5EF4-FFF2-40B4-BE49-F238E27FC236}">
                <a16:creationId xmlns:a16="http://schemas.microsoft.com/office/drawing/2014/main" id="{60880A92-846F-A665-7082-B3FDABBA60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10853" y="3517413"/>
            <a:ext cx="1408815" cy="339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EE7C504-EF05-DC96-96B9-170F752D11C4}"/>
              </a:ext>
            </a:extLst>
          </p:cNvPr>
          <p:cNvPicPr>
            <a:picLocks noChangeAspect="1"/>
          </p:cNvPicPr>
          <p:nvPr/>
        </p:nvPicPr>
        <p:blipFill>
          <a:blip r:embed="rId15"/>
          <a:stretch>
            <a:fillRect/>
          </a:stretch>
        </p:blipFill>
        <p:spPr>
          <a:xfrm>
            <a:off x="3521931" y="3568946"/>
            <a:ext cx="522123" cy="293501"/>
          </a:xfrm>
          <a:prstGeom prst="rect">
            <a:avLst/>
          </a:prstGeom>
        </p:spPr>
      </p:pic>
      <p:pic>
        <p:nvPicPr>
          <p:cNvPr id="21" name="Picture 6" descr="HL7 International Logo">
            <a:extLst>
              <a:ext uri="{FF2B5EF4-FFF2-40B4-BE49-F238E27FC236}">
                <a16:creationId xmlns:a16="http://schemas.microsoft.com/office/drawing/2014/main" id="{C3EE433B-705A-FB56-3F00-15C4048AD3F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01068" y="3573533"/>
            <a:ext cx="506490" cy="27857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2B893CD0-752A-C85F-77BA-199C16D8D0A0}"/>
              </a:ext>
            </a:extLst>
          </p:cNvPr>
          <p:cNvSpPr/>
          <p:nvPr/>
        </p:nvSpPr>
        <p:spPr>
          <a:xfrm>
            <a:off x="1719054" y="3404181"/>
            <a:ext cx="8750716" cy="631358"/>
          </a:xfrm>
          <a:prstGeom prst="roundRect">
            <a:avLst>
              <a:gd name="adj" fmla="val 50000"/>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Vendor Neutral Archive</a:t>
            </a:r>
          </a:p>
        </p:txBody>
      </p:sp>
      <p:sp>
        <p:nvSpPr>
          <p:cNvPr id="24" name="Footer Placeholder 23">
            <a:extLst>
              <a:ext uri="{FF2B5EF4-FFF2-40B4-BE49-F238E27FC236}">
                <a16:creationId xmlns:a16="http://schemas.microsoft.com/office/drawing/2014/main" id="{05805DE3-4FFC-135E-1F09-2DDFB3CF085A}"/>
              </a:ext>
            </a:extLst>
          </p:cNvPr>
          <p:cNvSpPr>
            <a:spLocks noGrp="1"/>
          </p:cNvSpPr>
          <p:nvPr>
            <p:ph type="ftr" sz="quarter" idx="11"/>
          </p:nvPr>
        </p:nvSpPr>
        <p:spPr/>
        <p:txBody>
          <a:bodyPr/>
          <a:lstStyle/>
          <a:p>
            <a:r>
              <a:rPr lang="en-US"/>
              <a:t>Copyright DICOM® 2019     www.dicomstandard.org     #DICOMConference2019     #DICOM     </a:t>
            </a:r>
            <a:r>
              <a:rPr lang="en-US">
                <a:hlinkClick r:id="rId17">
                  <a:extLst>
                    <a:ext uri="{A12FA001-AC4F-418D-AE19-62706E023703}">
                      <ahyp:hlinkClr xmlns:ahyp="http://schemas.microsoft.com/office/drawing/2018/hyperlinkcolor" val="tx"/>
                    </a:ext>
                  </a:extLst>
                </a:hlinkClick>
              </a:rPr>
              <a:t>@The_DICOM_STD</a:t>
            </a:r>
            <a:endParaRPr lang="en-US"/>
          </a:p>
        </p:txBody>
      </p:sp>
      <p:sp>
        <p:nvSpPr>
          <p:cNvPr id="25" name="Slide Number Placeholder 24">
            <a:extLst>
              <a:ext uri="{FF2B5EF4-FFF2-40B4-BE49-F238E27FC236}">
                <a16:creationId xmlns:a16="http://schemas.microsoft.com/office/drawing/2014/main" id="{C350A4F4-4622-33F5-C460-34F6B3C47204}"/>
              </a:ext>
            </a:extLst>
          </p:cNvPr>
          <p:cNvSpPr>
            <a:spLocks noGrp="1"/>
          </p:cNvSpPr>
          <p:nvPr>
            <p:ph type="sldNum" sz="quarter" idx="4"/>
          </p:nvPr>
        </p:nvSpPr>
        <p:spPr/>
        <p:txBody>
          <a:bodyPr/>
          <a:lstStyle/>
          <a:p>
            <a:fld id="{D57F1E4F-1CFF-5643-939E-217C01CDF565}" type="slidenum">
              <a:rPr lang="en-US" smtClean="0"/>
              <a:pPr/>
              <a:t>7</a:t>
            </a:fld>
            <a:endParaRPr lang="en-US"/>
          </a:p>
        </p:txBody>
      </p:sp>
    </p:spTree>
    <p:extLst>
      <p:ext uri="{BB962C8B-B14F-4D97-AF65-F5344CB8AC3E}">
        <p14:creationId xmlns:p14="http://schemas.microsoft.com/office/powerpoint/2010/main" val="343466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90DB-6EBB-A229-1BC0-BDE238B825F2}"/>
              </a:ext>
            </a:extLst>
          </p:cNvPr>
          <p:cNvSpPr>
            <a:spLocks noGrp="1"/>
          </p:cNvSpPr>
          <p:nvPr>
            <p:ph type="title"/>
          </p:nvPr>
        </p:nvSpPr>
        <p:spPr/>
        <p:txBody>
          <a:bodyPr anchor="ctr"/>
          <a:lstStyle/>
          <a:p>
            <a:r>
              <a:rPr lang="en-US"/>
              <a:t>What is a VNA Anyway?</a:t>
            </a:r>
          </a:p>
        </p:txBody>
      </p:sp>
      <p:sp>
        <p:nvSpPr>
          <p:cNvPr id="7" name="Content Placeholder 2">
            <a:extLst>
              <a:ext uri="{FF2B5EF4-FFF2-40B4-BE49-F238E27FC236}">
                <a16:creationId xmlns:a16="http://schemas.microsoft.com/office/drawing/2014/main" id="{53CEF3BC-4DB9-5CD7-32B9-1E30EFC44A08}"/>
              </a:ext>
            </a:extLst>
          </p:cNvPr>
          <p:cNvSpPr txBox="1">
            <a:spLocks/>
          </p:cNvSpPr>
          <p:nvPr/>
        </p:nvSpPr>
        <p:spPr>
          <a:xfrm>
            <a:off x="1537398" y="5297716"/>
            <a:ext cx="8965843" cy="837343"/>
          </a:xfrm>
          <a:prstGeom prst="rect">
            <a:avLst/>
          </a:prstGeom>
        </p:spPr>
        <p:txBody>
          <a:bodyPr vert="horz" lIns="91440" tIns="45720" rIns="91440" bIns="45720" rtlCol="0" anchor="t">
            <a:normAutofit fontScale="2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6000" indent="0" algn="ctr">
              <a:spcBef>
                <a:spcPts val="0"/>
              </a:spcBef>
              <a:spcAft>
                <a:spcPts val="0"/>
              </a:spcAft>
              <a:buNone/>
            </a:pPr>
            <a:r>
              <a:rPr lang="en-US" sz="9600">
                <a:solidFill>
                  <a:schemeClr val="accent2"/>
                </a:solidFill>
              </a:rPr>
              <a:t>An Archive for Medical Images </a:t>
            </a:r>
            <a:r>
              <a:rPr lang="en-US" sz="9600">
                <a:solidFill>
                  <a:schemeClr val="accent5"/>
                </a:solidFill>
              </a:rPr>
              <a:t>•</a:t>
            </a:r>
            <a:r>
              <a:rPr lang="en-US" sz="9600">
                <a:solidFill>
                  <a:schemeClr val="accent2"/>
                </a:solidFill>
              </a:rPr>
              <a:t> Based on Medical Imaging Standards</a:t>
            </a:r>
          </a:p>
          <a:p>
            <a:pPr marL="630000" lvl="2" indent="0">
              <a:buNone/>
            </a:pPr>
            <a:r>
              <a:rPr lang="en-US" baseline="30000">
                <a:solidFill>
                  <a:schemeClr val="accent2"/>
                </a:solidFill>
                <a:latin typeface="Arial" panose="020B0604020202020204" pitchFamily="34" charset="0"/>
                <a:cs typeface="Arial" panose="020B0604020202020204" pitchFamily="34" charset="0"/>
              </a:rPr>
              <a:t>						</a:t>
            </a:r>
            <a:endParaRPr lang="en-US">
              <a:solidFill>
                <a:schemeClr val="accent2"/>
              </a:solidFill>
            </a:endParaRPr>
          </a:p>
        </p:txBody>
      </p:sp>
      <p:grpSp>
        <p:nvGrpSpPr>
          <p:cNvPr id="15" name="Group 14">
            <a:extLst>
              <a:ext uri="{FF2B5EF4-FFF2-40B4-BE49-F238E27FC236}">
                <a16:creationId xmlns:a16="http://schemas.microsoft.com/office/drawing/2014/main" id="{29505C9F-9873-D9E0-B8A2-75942B0202E3}"/>
              </a:ext>
            </a:extLst>
          </p:cNvPr>
          <p:cNvGrpSpPr/>
          <p:nvPr/>
        </p:nvGrpSpPr>
        <p:grpSpPr>
          <a:xfrm>
            <a:off x="3918215" y="2053685"/>
            <a:ext cx="4655140" cy="793374"/>
            <a:chOff x="929297" y="4598150"/>
            <a:chExt cx="3431232" cy="569017"/>
          </a:xfrm>
        </p:grpSpPr>
        <p:sp>
          <p:nvSpPr>
            <p:cNvPr id="16" name="Oval 15">
              <a:extLst>
                <a:ext uri="{FF2B5EF4-FFF2-40B4-BE49-F238E27FC236}">
                  <a16:creationId xmlns:a16="http://schemas.microsoft.com/office/drawing/2014/main" id="{AF45D459-A0A4-EFC0-9359-9EC4BD0D3B51}"/>
                </a:ext>
              </a:extLst>
            </p:cNvPr>
            <p:cNvSpPr/>
            <p:nvPr/>
          </p:nvSpPr>
          <p:spPr>
            <a:xfrm>
              <a:off x="929297"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Oval 16">
              <a:extLst>
                <a:ext uri="{FF2B5EF4-FFF2-40B4-BE49-F238E27FC236}">
                  <a16:creationId xmlns:a16="http://schemas.microsoft.com/office/drawing/2014/main" id="{7A811FD2-2808-054C-70A3-C11E8B6671A9}"/>
                </a:ext>
              </a:extLst>
            </p:cNvPr>
            <p:cNvSpPr/>
            <p:nvPr/>
          </p:nvSpPr>
          <p:spPr>
            <a:xfrm>
              <a:off x="1644851"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Oval 17">
              <a:extLst>
                <a:ext uri="{FF2B5EF4-FFF2-40B4-BE49-F238E27FC236}">
                  <a16:creationId xmlns:a16="http://schemas.microsoft.com/office/drawing/2014/main" id="{6F224A45-99DE-8E91-8C46-D93ABAF074A3}"/>
                </a:ext>
              </a:extLst>
            </p:cNvPr>
            <p:cNvSpPr/>
            <p:nvPr/>
          </p:nvSpPr>
          <p:spPr>
            <a:xfrm>
              <a:off x="2360405"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Oval 18">
              <a:extLst>
                <a:ext uri="{FF2B5EF4-FFF2-40B4-BE49-F238E27FC236}">
                  <a16:creationId xmlns:a16="http://schemas.microsoft.com/office/drawing/2014/main" id="{926D32ED-06A9-9D21-1EC0-9DBFC54F3643}"/>
                </a:ext>
              </a:extLst>
            </p:cNvPr>
            <p:cNvSpPr/>
            <p:nvPr/>
          </p:nvSpPr>
          <p:spPr>
            <a:xfrm>
              <a:off x="3075959"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a:extLst>
                <a:ext uri="{FF2B5EF4-FFF2-40B4-BE49-F238E27FC236}">
                  <a16:creationId xmlns:a16="http://schemas.microsoft.com/office/drawing/2014/main" id="{C3C3E2CF-2F9B-4A55-1A4E-885B86A23E39}"/>
                </a:ext>
              </a:extLst>
            </p:cNvPr>
            <p:cNvSpPr/>
            <p:nvPr/>
          </p:nvSpPr>
          <p:spPr>
            <a:xfrm>
              <a:off x="3791512" y="4598150"/>
              <a:ext cx="569017" cy="5690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p:pic>
        <p:nvPicPr>
          <p:cNvPr id="27" name="Graphic 26">
            <a:extLst>
              <a:ext uri="{FF2B5EF4-FFF2-40B4-BE49-F238E27FC236}">
                <a16:creationId xmlns:a16="http://schemas.microsoft.com/office/drawing/2014/main" id="{AE27CC0C-62D6-C16B-CAB6-E4EFE71342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0602" y="2237880"/>
            <a:ext cx="413521" cy="424979"/>
          </a:xfrm>
          <a:prstGeom prst="rect">
            <a:avLst/>
          </a:prstGeom>
        </p:spPr>
      </p:pic>
      <p:pic>
        <p:nvPicPr>
          <p:cNvPr id="4" name="Graphic 3">
            <a:extLst>
              <a:ext uri="{FF2B5EF4-FFF2-40B4-BE49-F238E27FC236}">
                <a16:creationId xmlns:a16="http://schemas.microsoft.com/office/drawing/2014/main" id="{87B56047-5FCC-C388-81E1-8D9DD67ED6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9162" y="2185159"/>
            <a:ext cx="475074" cy="488238"/>
          </a:xfrm>
          <a:prstGeom prst="rect">
            <a:avLst/>
          </a:prstGeom>
        </p:spPr>
      </p:pic>
      <p:pic>
        <p:nvPicPr>
          <p:cNvPr id="10" name="Graphic 9">
            <a:extLst>
              <a:ext uri="{FF2B5EF4-FFF2-40B4-BE49-F238E27FC236}">
                <a16:creationId xmlns:a16="http://schemas.microsoft.com/office/drawing/2014/main" id="{8B836921-0725-6E9F-BDCF-6CFB32C637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3640" y="2173056"/>
            <a:ext cx="497106" cy="510880"/>
          </a:xfrm>
          <a:prstGeom prst="rect">
            <a:avLst/>
          </a:prstGeom>
        </p:spPr>
      </p:pic>
      <p:pic>
        <p:nvPicPr>
          <p:cNvPr id="12" name="Graphic 11">
            <a:extLst>
              <a:ext uri="{FF2B5EF4-FFF2-40B4-BE49-F238E27FC236}">
                <a16:creationId xmlns:a16="http://schemas.microsoft.com/office/drawing/2014/main" id="{022CB3A2-3BC1-3E72-5607-519FFFAD7A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84170" y="2216004"/>
            <a:ext cx="413521" cy="424979"/>
          </a:xfrm>
          <a:prstGeom prst="rect">
            <a:avLst/>
          </a:prstGeom>
        </p:spPr>
      </p:pic>
      <p:pic>
        <p:nvPicPr>
          <p:cNvPr id="14" name="Graphic 13">
            <a:extLst>
              <a:ext uri="{FF2B5EF4-FFF2-40B4-BE49-F238E27FC236}">
                <a16:creationId xmlns:a16="http://schemas.microsoft.com/office/drawing/2014/main" id="{E0B45F88-0030-2AB4-390E-4B3BD7EF3D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68235" y="2252842"/>
            <a:ext cx="413521" cy="424979"/>
          </a:xfrm>
          <a:prstGeom prst="rect">
            <a:avLst/>
          </a:prstGeom>
        </p:spPr>
      </p:pic>
      <p:pic>
        <p:nvPicPr>
          <p:cNvPr id="11" name="Picture 4" descr="logo fhir">
            <a:extLst>
              <a:ext uri="{FF2B5EF4-FFF2-40B4-BE49-F238E27FC236}">
                <a16:creationId xmlns:a16="http://schemas.microsoft.com/office/drawing/2014/main" id="{60880A92-846F-A665-7082-B3FDABBA60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10853" y="3517413"/>
            <a:ext cx="1408815" cy="339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EE7C504-EF05-DC96-96B9-170F752D11C4}"/>
              </a:ext>
            </a:extLst>
          </p:cNvPr>
          <p:cNvPicPr>
            <a:picLocks noChangeAspect="1"/>
          </p:cNvPicPr>
          <p:nvPr/>
        </p:nvPicPr>
        <p:blipFill>
          <a:blip r:embed="rId14"/>
          <a:stretch>
            <a:fillRect/>
          </a:stretch>
        </p:blipFill>
        <p:spPr>
          <a:xfrm>
            <a:off x="3521931" y="3568946"/>
            <a:ext cx="522123" cy="293501"/>
          </a:xfrm>
          <a:prstGeom prst="rect">
            <a:avLst/>
          </a:prstGeom>
        </p:spPr>
      </p:pic>
      <p:pic>
        <p:nvPicPr>
          <p:cNvPr id="21" name="Picture 6" descr="HL7 International Logo">
            <a:extLst>
              <a:ext uri="{FF2B5EF4-FFF2-40B4-BE49-F238E27FC236}">
                <a16:creationId xmlns:a16="http://schemas.microsoft.com/office/drawing/2014/main" id="{C3EE433B-705A-FB56-3F00-15C4048AD3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1068" y="3573533"/>
            <a:ext cx="506490" cy="27857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2B893CD0-752A-C85F-77BA-199C16D8D0A0}"/>
              </a:ext>
            </a:extLst>
          </p:cNvPr>
          <p:cNvSpPr/>
          <p:nvPr/>
        </p:nvSpPr>
        <p:spPr>
          <a:xfrm>
            <a:off x="1719054" y="3404181"/>
            <a:ext cx="8750716" cy="631358"/>
          </a:xfrm>
          <a:prstGeom prst="roundRect">
            <a:avLst>
              <a:gd name="adj" fmla="val 50000"/>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Vendor Neutral Archive</a:t>
            </a:r>
          </a:p>
        </p:txBody>
      </p:sp>
      <p:grpSp>
        <p:nvGrpSpPr>
          <p:cNvPr id="8" name="Group 7">
            <a:extLst>
              <a:ext uri="{FF2B5EF4-FFF2-40B4-BE49-F238E27FC236}">
                <a16:creationId xmlns:a16="http://schemas.microsoft.com/office/drawing/2014/main" id="{960A3957-A7A9-53C7-1823-954056A1C0C0}"/>
              </a:ext>
            </a:extLst>
          </p:cNvPr>
          <p:cNvGrpSpPr/>
          <p:nvPr/>
        </p:nvGrpSpPr>
        <p:grpSpPr>
          <a:xfrm>
            <a:off x="1879552" y="4054666"/>
            <a:ext cx="8340116" cy="1218330"/>
            <a:chOff x="1299872" y="4093866"/>
            <a:chExt cx="6307810" cy="1218330"/>
          </a:xfrm>
        </p:grpSpPr>
        <p:sp>
          <p:nvSpPr>
            <p:cNvPr id="9" name="Rectangle: Rounded Corners 8">
              <a:extLst>
                <a:ext uri="{FF2B5EF4-FFF2-40B4-BE49-F238E27FC236}">
                  <a16:creationId xmlns:a16="http://schemas.microsoft.com/office/drawing/2014/main" id="{1D866647-917F-4253-4FD9-50BC7B92C6E9}"/>
                </a:ext>
              </a:extLst>
            </p:cNvPr>
            <p:cNvSpPr/>
            <p:nvPr/>
          </p:nvSpPr>
          <p:spPr>
            <a:xfrm>
              <a:off x="1299872" y="4309251"/>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Radiology</a:t>
              </a:r>
              <a:br>
                <a:rPr lang="en-US" sz="1100">
                  <a:solidFill>
                    <a:schemeClr val="bg1"/>
                  </a:solidFill>
                </a:rPr>
              </a:br>
              <a:r>
                <a:rPr lang="en-US" sz="1100">
                  <a:solidFill>
                    <a:schemeClr val="bg1"/>
                  </a:solidFill>
                </a:rPr>
                <a:t>PACS</a:t>
              </a:r>
            </a:p>
          </p:txBody>
        </p:sp>
        <p:sp>
          <p:nvSpPr>
            <p:cNvPr id="22" name="Rectangle: Rounded Corners 21">
              <a:extLst>
                <a:ext uri="{FF2B5EF4-FFF2-40B4-BE49-F238E27FC236}">
                  <a16:creationId xmlns:a16="http://schemas.microsoft.com/office/drawing/2014/main" id="{86AFE491-AEC5-93C0-6049-63C838EB0284}"/>
                </a:ext>
              </a:extLst>
            </p:cNvPr>
            <p:cNvSpPr/>
            <p:nvPr/>
          </p:nvSpPr>
          <p:spPr>
            <a:xfrm>
              <a:off x="2383200" y="4309251"/>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Cardiology</a:t>
              </a:r>
              <a:br>
                <a:rPr lang="en-US" sz="1100">
                  <a:solidFill>
                    <a:schemeClr val="bg1"/>
                  </a:solidFill>
                </a:rPr>
              </a:br>
              <a:r>
                <a:rPr lang="en-US" sz="1100">
                  <a:solidFill>
                    <a:schemeClr val="bg1"/>
                  </a:solidFill>
                </a:rPr>
                <a:t>PACS</a:t>
              </a:r>
            </a:p>
          </p:txBody>
        </p:sp>
        <p:sp>
          <p:nvSpPr>
            <p:cNvPr id="24" name="Rectangle: Rounded Corners 23">
              <a:extLst>
                <a:ext uri="{FF2B5EF4-FFF2-40B4-BE49-F238E27FC236}">
                  <a16:creationId xmlns:a16="http://schemas.microsoft.com/office/drawing/2014/main" id="{DAE47CDB-ADF3-662D-71F7-3E1EAD7EFE0F}"/>
                </a:ext>
              </a:extLst>
            </p:cNvPr>
            <p:cNvSpPr/>
            <p:nvPr/>
          </p:nvSpPr>
          <p:spPr>
            <a:xfrm>
              <a:off x="3465901" y="4309251"/>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Other </a:t>
              </a:r>
              <a:br>
                <a:rPr lang="en-US" sz="1100">
                  <a:solidFill>
                    <a:schemeClr val="bg1"/>
                  </a:solidFill>
                </a:rPr>
              </a:br>
              <a:r>
                <a:rPr lang="en-US" sz="1100">
                  <a:solidFill>
                    <a:schemeClr val="bg1"/>
                  </a:solidFill>
                </a:rPr>
                <a:t>Dep’t PACS</a:t>
              </a:r>
            </a:p>
          </p:txBody>
        </p:sp>
        <p:sp>
          <p:nvSpPr>
            <p:cNvPr id="25" name="Rectangle: Rounded Corners 24">
              <a:extLst>
                <a:ext uri="{FF2B5EF4-FFF2-40B4-BE49-F238E27FC236}">
                  <a16:creationId xmlns:a16="http://schemas.microsoft.com/office/drawing/2014/main" id="{53AF2B60-C62C-C381-1236-CFCCECFA49C8}"/>
                </a:ext>
              </a:extLst>
            </p:cNvPr>
            <p:cNvSpPr/>
            <p:nvPr/>
          </p:nvSpPr>
          <p:spPr>
            <a:xfrm>
              <a:off x="5270189" y="4309251"/>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Procedural</a:t>
              </a:r>
              <a:br>
                <a:rPr lang="en-US" sz="1100">
                  <a:solidFill>
                    <a:schemeClr val="bg1"/>
                  </a:solidFill>
                </a:rPr>
              </a:br>
              <a:r>
                <a:rPr lang="en-US" sz="1100">
                  <a:solidFill>
                    <a:schemeClr val="bg1"/>
                  </a:solidFill>
                </a:rPr>
                <a:t>Photos/Video</a:t>
              </a:r>
            </a:p>
          </p:txBody>
        </p:sp>
        <p:sp>
          <p:nvSpPr>
            <p:cNvPr id="26" name="Rectangle: Rounded Corners 25">
              <a:extLst>
                <a:ext uri="{FF2B5EF4-FFF2-40B4-BE49-F238E27FC236}">
                  <a16:creationId xmlns:a16="http://schemas.microsoft.com/office/drawing/2014/main" id="{333BA63C-D4B6-3450-9662-A8103F0C84E6}"/>
                </a:ext>
              </a:extLst>
            </p:cNvPr>
            <p:cNvSpPr/>
            <p:nvPr/>
          </p:nvSpPr>
          <p:spPr>
            <a:xfrm>
              <a:off x="6574410" y="4309251"/>
              <a:ext cx="1033272" cy="45720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Medical</a:t>
              </a:r>
              <a:br>
                <a:rPr lang="en-US" sz="1100">
                  <a:solidFill>
                    <a:schemeClr val="bg1"/>
                  </a:solidFill>
                </a:rPr>
              </a:br>
              <a:r>
                <a:rPr lang="en-US" sz="1100">
                  <a:solidFill>
                    <a:schemeClr val="bg1"/>
                  </a:solidFill>
                </a:rPr>
                <a:t>Photos</a:t>
              </a:r>
            </a:p>
          </p:txBody>
        </p:sp>
        <p:sp>
          <p:nvSpPr>
            <p:cNvPr id="28" name="Rectangle: Rounded Corners 27">
              <a:extLst>
                <a:ext uri="{FF2B5EF4-FFF2-40B4-BE49-F238E27FC236}">
                  <a16:creationId xmlns:a16="http://schemas.microsoft.com/office/drawing/2014/main" id="{6767C814-8721-7F88-095E-56D9C63FE605}"/>
                </a:ext>
              </a:extLst>
            </p:cNvPr>
            <p:cNvSpPr/>
            <p:nvPr/>
          </p:nvSpPr>
          <p:spPr>
            <a:xfrm>
              <a:off x="5995878" y="5044006"/>
              <a:ext cx="852874" cy="26819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pPr>
              <a:r>
                <a:rPr lang="en-US" sz="1100">
                  <a:solidFill>
                    <a:schemeClr val="bg1"/>
                  </a:solidFill>
                </a:rPr>
                <a:t>etc.</a:t>
              </a:r>
            </a:p>
          </p:txBody>
        </p:sp>
        <p:grpSp>
          <p:nvGrpSpPr>
            <p:cNvPr id="29" name="Group 28">
              <a:extLst>
                <a:ext uri="{FF2B5EF4-FFF2-40B4-BE49-F238E27FC236}">
                  <a16:creationId xmlns:a16="http://schemas.microsoft.com/office/drawing/2014/main" id="{F13A598C-A0C6-AA3E-3FA9-CD5626A79A88}"/>
                </a:ext>
              </a:extLst>
            </p:cNvPr>
            <p:cNvGrpSpPr/>
            <p:nvPr/>
          </p:nvGrpSpPr>
          <p:grpSpPr>
            <a:xfrm>
              <a:off x="1816510" y="4095395"/>
              <a:ext cx="2166027" cy="223382"/>
              <a:chOff x="1816510" y="4085869"/>
              <a:chExt cx="2166027" cy="618749"/>
            </a:xfrm>
          </p:grpSpPr>
          <p:cxnSp>
            <p:nvCxnSpPr>
              <p:cNvPr id="33" name="Straight Connector 32">
                <a:extLst>
                  <a:ext uri="{FF2B5EF4-FFF2-40B4-BE49-F238E27FC236}">
                    <a16:creationId xmlns:a16="http://schemas.microsoft.com/office/drawing/2014/main" id="{2B7749AD-FC84-AC3B-7F90-5EB71D09AA33}"/>
                  </a:ext>
                </a:extLst>
              </p:cNvPr>
              <p:cNvCxnSpPr>
                <a:cxnSpLocks/>
              </p:cNvCxnSpPr>
              <p:nvPr/>
            </p:nvCxnSpPr>
            <p:spPr>
              <a:xfrm flipH="1" flipV="1">
                <a:off x="1816510" y="4085869"/>
                <a:ext cx="1"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71F7367-E1DF-6556-0A44-C854D3B6FB04}"/>
                  </a:ext>
                </a:extLst>
              </p:cNvPr>
              <p:cNvCxnSpPr>
                <a:cxnSpLocks/>
              </p:cNvCxnSpPr>
              <p:nvPr/>
            </p:nvCxnSpPr>
            <p:spPr>
              <a:xfrm flipH="1" flipV="1">
                <a:off x="2899210" y="4085869"/>
                <a:ext cx="1252" cy="61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ED9D73-1F69-0926-03D9-5936C8D74FC6}"/>
                  </a:ext>
                </a:extLst>
              </p:cNvPr>
              <p:cNvCxnSpPr>
                <a:cxnSpLocks/>
              </p:cNvCxnSpPr>
              <p:nvPr/>
            </p:nvCxnSpPr>
            <p:spPr>
              <a:xfrm flipV="1">
                <a:off x="3982537" y="4085869"/>
                <a:ext cx="0" cy="60340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A06987EF-B48A-9F45-D73B-25045894B2D3}"/>
                </a:ext>
              </a:extLst>
            </p:cNvPr>
            <p:cNvCxnSpPr>
              <a:cxnSpLocks/>
              <a:stCxn id="25" idx="0"/>
            </p:cNvCxnSpPr>
            <p:nvPr/>
          </p:nvCxnSpPr>
          <p:spPr>
            <a:xfrm flipV="1">
              <a:off x="5786825" y="4093866"/>
              <a:ext cx="1" cy="215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083FB1-B3D1-5EBE-068F-87650B5D8B1C}"/>
                </a:ext>
              </a:extLst>
            </p:cNvPr>
            <p:cNvCxnSpPr>
              <a:cxnSpLocks/>
              <a:stCxn id="26" idx="0"/>
            </p:cNvCxnSpPr>
            <p:nvPr/>
          </p:nvCxnSpPr>
          <p:spPr>
            <a:xfrm flipV="1">
              <a:off x="7091046" y="4093866"/>
              <a:ext cx="0" cy="215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06AF06-21A1-F6F7-A1FB-0051976324C6}"/>
                </a:ext>
              </a:extLst>
            </p:cNvPr>
            <p:cNvCxnSpPr>
              <a:cxnSpLocks/>
              <a:stCxn id="28" idx="0"/>
            </p:cNvCxnSpPr>
            <p:nvPr/>
          </p:nvCxnSpPr>
          <p:spPr>
            <a:xfrm flipV="1">
              <a:off x="6422315" y="4093866"/>
              <a:ext cx="0" cy="9501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3" name="Footer Placeholder 42">
            <a:extLst>
              <a:ext uri="{FF2B5EF4-FFF2-40B4-BE49-F238E27FC236}">
                <a16:creationId xmlns:a16="http://schemas.microsoft.com/office/drawing/2014/main" id="{2076FF33-7549-EBE5-F9F9-4B8719F4D4D4}"/>
              </a:ext>
            </a:extLst>
          </p:cNvPr>
          <p:cNvSpPr>
            <a:spLocks noGrp="1"/>
          </p:cNvSpPr>
          <p:nvPr>
            <p:ph type="ftr" sz="quarter" idx="11"/>
          </p:nvPr>
        </p:nvSpPr>
        <p:spPr/>
        <p:txBody>
          <a:bodyPr/>
          <a:lstStyle/>
          <a:p>
            <a:r>
              <a:rPr lang="en-US"/>
              <a:t>Copyright DICOM® 2019     www.dicomstandard.org     #DICOMConference2019     #DICOM     </a:t>
            </a:r>
            <a:r>
              <a:rPr lang="en-US">
                <a:hlinkClick r:id="rId16">
                  <a:extLst>
                    <a:ext uri="{A12FA001-AC4F-418D-AE19-62706E023703}">
                      <ahyp:hlinkClr xmlns:ahyp="http://schemas.microsoft.com/office/drawing/2018/hyperlinkcolor" val="tx"/>
                    </a:ext>
                  </a:extLst>
                </a:hlinkClick>
              </a:rPr>
              <a:t>@The_DICOM_STD</a:t>
            </a:r>
            <a:endParaRPr lang="en-US"/>
          </a:p>
        </p:txBody>
      </p:sp>
      <p:sp>
        <p:nvSpPr>
          <p:cNvPr id="44" name="Slide Number Placeholder 43">
            <a:extLst>
              <a:ext uri="{FF2B5EF4-FFF2-40B4-BE49-F238E27FC236}">
                <a16:creationId xmlns:a16="http://schemas.microsoft.com/office/drawing/2014/main" id="{1B85176E-BA5A-528D-181F-5FE3A62D93A5}"/>
              </a:ext>
            </a:extLst>
          </p:cNvPr>
          <p:cNvSpPr>
            <a:spLocks noGrp="1"/>
          </p:cNvSpPr>
          <p:nvPr>
            <p:ph type="sldNum" sz="quarter" idx="4"/>
          </p:nvPr>
        </p:nvSpPr>
        <p:spPr/>
        <p:txBody>
          <a:bodyPr/>
          <a:lstStyle/>
          <a:p>
            <a:fld id="{D57F1E4F-1CFF-5643-939E-217C01CDF565}" type="slidenum">
              <a:rPr lang="en-US" smtClean="0"/>
              <a:pPr/>
              <a:t>8</a:t>
            </a:fld>
            <a:endParaRPr lang="en-US"/>
          </a:p>
        </p:txBody>
      </p:sp>
      <p:pic>
        <p:nvPicPr>
          <p:cNvPr id="45" name="Picture 44" descr="DICOM-Logo">
            <a:extLst>
              <a:ext uri="{FF2B5EF4-FFF2-40B4-BE49-F238E27FC236}">
                <a16:creationId xmlns:a16="http://schemas.microsoft.com/office/drawing/2014/main" id="{3805BA91-E913-61D0-4E4E-CA53F69C3BB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2942" y="3536075"/>
            <a:ext cx="1464496" cy="37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1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77FB0-6F71-8A25-9B3C-73C57259CE4A}"/>
              </a:ext>
            </a:extLst>
          </p:cNvPr>
          <p:cNvSpPr>
            <a:spLocks noGrp="1"/>
          </p:cNvSpPr>
          <p:nvPr>
            <p:ph type="title"/>
          </p:nvPr>
        </p:nvSpPr>
        <p:spPr/>
        <p:txBody>
          <a:bodyPr anchor="ctr">
            <a:normAutofit/>
          </a:bodyPr>
          <a:lstStyle/>
          <a:p>
            <a:pPr>
              <a:defRPr/>
            </a:pPr>
            <a:r>
              <a:rPr lang="en-US" sz="3100"/>
              <a:t>VNA: </a:t>
            </a:r>
            <a:r>
              <a:rPr lang="en-US"/>
              <a:t>Not All the Same </a:t>
            </a:r>
          </a:p>
        </p:txBody>
      </p:sp>
      <p:graphicFrame>
        <p:nvGraphicFramePr>
          <p:cNvPr id="7" name="Table 3">
            <a:extLst>
              <a:ext uri="{FF2B5EF4-FFF2-40B4-BE49-F238E27FC236}">
                <a16:creationId xmlns:a16="http://schemas.microsoft.com/office/drawing/2014/main" id="{22D97A1E-7201-8E46-5D88-699157B78D3F}"/>
              </a:ext>
            </a:extLst>
          </p:cNvPr>
          <p:cNvGraphicFramePr>
            <a:graphicFrameLocks noGrp="1"/>
          </p:cNvGraphicFramePr>
          <p:nvPr>
            <p:extLst>
              <p:ext uri="{D42A27DB-BD31-4B8C-83A1-F6EECF244321}">
                <p14:modId xmlns:p14="http://schemas.microsoft.com/office/powerpoint/2010/main" val="3009615954"/>
              </p:ext>
            </p:extLst>
          </p:nvPr>
        </p:nvGraphicFramePr>
        <p:xfrm>
          <a:off x="702258" y="3239005"/>
          <a:ext cx="2295973" cy="2223895"/>
        </p:xfrm>
        <a:graphic>
          <a:graphicData uri="http://schemas.openxmlformats.org/drawingml/2006/table">
            <a:tbl>
              <a:tblPr firstRow="1" bandRow="1">
                <a:tableStyleId>{2D5ABB26-0587-4C30-8999-92F81FD0307C}</a:tableStyleId>
              </a:tblPr>
              <a:tblGrid>
                <a:gridCol w="2295973">
                  <a:extLst>
                    <a:ext uri="{9D8B030D-6E8A-4147-A177-3AD203B41FA5}">
                      <a16:colId xmlns:a16="http://schemas.microsoft.com/office/drawing/2014/main" val="3589973629"/>
                    </a:ext>
                  </a:extLst>
                </a:gridCol>
              </a:tblGrid>
              <a:tr h="444779">
                <a:tc>
                  <a:txBody>
                    <a:bodyPr/>
                    <a:lstStyle/>
                    <a:p>
                      <a:pPr algn="ctr"/>
                      <a:r>
                        <a:rPr lang="en-US" sz="1800">
                          <a:solidFill>
                            <a:schemeClr val="accent2"/>
                          </a:solidFill>
                        </a:rPr>
                        <a:t>Quality Assurance</a:t>
                      </a:r>
                    </a:p>
                  </a:txBody>
                  <a:tcPr marL="0" marR="0" marT="0" marB="9144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47408321"/>
                  </a:ext>
                </a:extLst>
              </a:tr>
              <a:tr h="444779">
                <a:tc>
                  <a:txBody>
                    <a:bodyPr/>
                    <a:lstStyle/>
                    <a:p>
                      <a:pPr algn="ctr">
                        <a:lnSpc>
                          <a:spcPct val="150000"/>
                        </a:lnSpc>
                      </a:pPr>
                      <a:r>
                        <a:rPr lang="en-US" sz="1400"/>
                        <a:t>Validation</a:t>
                      </a:r>
                    </a:p>
                  </a:txBody>
                  <a:tcPr marL="0" marR="0" marT="0" marB="91440" anchor="ctr">
                    <a:lnT w="12700" cap="flat" cmpd="sng" algn="ctr">
                      <a:solidFill>
                        <a:schemeClr val="accent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56998477"/>
                  </a:ext>
                </a:extLst>
              </a:tr>
              <a:tr h="444779">
                <a:tc>
                  <a:txBody>
                    <a:bodyPr/>
                    <a:lstStyle/>
                    <a:p>
                      <a:pPr algn="ctr">
                        <a:lnSpc>
                          <a:spcPct val="150000"/>
                        </a:lnSpc>
                      </a:pPr>
                      <a:r>
                        <a:rPr lang="en-US" sz="1400"/>
                        <a:t>IOCM</a:t>
                      </a:r>
                    </a:p>
                  </a:txBody>
                  <a:tcPr marL="0" marR="0" marT="0" marB="9144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51973791"/>
                  </a:ext>
                </a:extLst>
              </a:tr>
              <a:tr h="444779">
                <a:tc>
                  <a:txBody>
                    <a:bodyPr/>
                    <a:lstStyle/>
                    <a:p>
                      <a:pPr algn="ctr">
                        <a:lnSpc>
                          <a:spcPct val="150000"/>
                        </a:lnSpc>
                      </a:pPr>
                      <a:r>
                        <a:rPr lang="en-US" sz="1400"/>
                        <a:t>Reporting</a:t>
                      </a:r>
                    </a:p>
                  </a:txBody>
                  <a:tcPr marL="0" marR="0" marT="0" marB="9144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73999565"/>
                  </a:ext>
                </a:extLst>
              </a:tr>
              <a:tr h="444779">
                <a:tc>
                  <a:txBody>
                    <a:bodyPr/>
                    <a:lstStyle/>
                    <a:p>
                      <a:pPr algn="ctr">
                        <a:lnSpc>
                          <a:spcPct val="150000"/>
                        </a:lnSpc>
                      </a:pPr>
                      <a:r>
                        <a:rPr lang="en-US" sz="1400"/>
                        <a:t>Recycle Bin</a:t>
                      </a:r>
                    </a:p>
                  </a:txBody>
                  <a:tcPr marL="0" marR="0" marT="0" marB="91440"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1680635"/>
                  </a:ext>
                </a:extLst>
              </a:tr>
            </a:tbl>
          </a:graphicData>
        </a:graphic>
      </p:graphicFrame>
      <p:graphicFrame>
        <p:nvGraphicFramePr>
          <p:cNvPr id="15" name="Table 14">
            <a:extLst>
              <a:ext uri="{FF2B5EF4-FFF2-40B4-BE49-F238E27FC236}">
                <a16:creationId xmlns:a16="http://schemas.microsoft.com/office/drawing/2014/main" id="{9D83B169-CE51-BD9D-03D2-4D9F5108B40C}"/>
              </a:ext>
            </a:extLst>
          </p:cNvPr>
          <p:cNvGraphicFramePr>
            <a:graphicFrameLocks noGrp="1"/>
          </p:cNvGraphicFramePr>
          <p:nvPr>
            <p:extLst>
              <p:ext uri="{D42A27DB-BD31-4B8C-83A1-F6EECF244321}">
                <p14:modId xmlns:p14="http://schemas.microsoft.com/office/powerpoint/2010/main" val="1683432008"/>
              </p:ext>
            </p:extLst>
          </p:nvPr>
        </p:nvGraphicFramePr>
        <p:xfrm>
          <a:off x="3311142" y="3239004"/>
          <a:ext cx="2295973" cy="2220768"/>
        </p:xfrm>
        <a:graphic>
          <a:graphicData uri="http://schemas.openxmlformats.org/drawingml/2006/table">
            <a:tbl>
              <a:tblPr firstRow="1" bandRow="1">
                <a:tableStyleId>{2D5ABB26-0587-4C30-8999-92F81FD0307C}</a:tableStyleId>
              </a:tblPr>
              <a:tblGrid>
                <a:gridCol w="2295973">
                  <a:extLst>
                    <a:ext uri="{9D8B030D-6E8A-4147-A177-3AD203B41FA5}">
                      <a16:colId xmlns:a16="http://schemas.microsoft.com/office/drawing/2014/main" val="3589973629"/>
                    </a:ext>
                  </a:extLst>
                </a:gridCol>
              </a:tblGrid>
              <a:tr h="437646">
                <a:tc>
                  <a:txBody>
                    <a:bodyPr/>
                    <a:lstStyle/>
                    <a:p>
                      <a:pPr marL="0" marR="0" lvl="0" indent="0" algn="ctr" defTabSz="457200" rtl="0" eaLnBrk="1" fontAlgn="auto" hangingPunct="1">
                        <a:lnSpc>
                          <a:spcPct val="100000"/>
                        </a:lnSpc>
                        <a:spcBef>
                          <a:spcPts val="0"/>
                        </a:spcBef>
                        <a:spcAft>
                          <a:spcPts val="0"/>
                        </a:spcAft>
                        <a:buFontTx/>
                        <a:buNone/>
                      </a:pPr>
                      <a:r>
                        <a:rPr lang="en-US" sz="1800" b="0" i="0" u="none" strike="noStrike" kern="1200" cap="none" spc="0" normalizeH="0" baseline="0">
                          <a:solidFill>
                            <a:schemeClr val="accent2">
                              <a:lumMod val="100000"/>
                            </a:schemeClr>
                          </a:solidFill>
                          <a:latin typeface="Gill Sans MT" panose="020B0502020104020203" pitchFamily="34" charset="0"/>
                          <a:ea typeface="+mn-ea"/>
                          <a:cs typeface="+mn-cs"/>
                          <a:sym typeface=""/>
                        </a:rPr>
                        <a:t>EMR Integration</a:t>
                      </a:r>
                    </a:p>
                  </a:txBody>
                  <a:tcPr marL="0" marR="0" marT="0" marB="91440" anchor="b">
                    <a:lnB w="12700" cap="flat" cmpd="sng" algn="ctr">
                      <a:solidFill>
                        <a:schemeClr val="accent2">
                          <a:lumMod val="100000"/>
                        </a:schemeClr>
                      </a:solidFill>
                      <a:prstDash val="solid"/>
                      <a:round/>
                      <a:headEnd type="none" w="med" len="med"/>
                      <a:tailEnd type="none" w="med" len="med"/>
                    </a:lnB>
                  </a:tcPr>
                </a:tc>
                <a:extLst>
                  <a:ext uri="{0D108BD9-81ED-4DB2-BD59-A6C34878D82A}">
                    <a16:rowId xmlns:a16="http://schemas.microsoft.com/office/drawing/2014/main" val="3547408321"/>
                  </a:ext>
                </a:extLst>
              </a:tr>
              <a:tr h="466725">
                <a:tc>
                  <a:txBody>
                    <a:bodyPr/>
                    <a:lstStyle/>
                    <a:p>
                      <a:pPr marL="0" marR="0" lvl="0" indent="0" algn="ctr" defTabSz="457200" rtl="0" eaLnBrk="1" fontAlgn="auto" hangingPunct="1">
                        <a:lnSpc>
                          <a:spcPct val="150000"/>
                        </a:lnSpc>
                        <a:spcBef>
                          <a:spcPts val="0"/>
                        </a:spcBef>
                        <a:spcAft>
                          <a:spcPts val="0"/>
                        </a:spcAft>
                        <a:buFontTx/>
                        <a:buNone/>
                      </a:pPr>
                      <a:r>
                        <a:rPr lang="en-US" sz="1400" b="0" i="0" u="none" strike="noStrike" kern="1200" cap="none" spc="0" normalizeH="0" baseline="0">
                          <a:solidFill>
                            <a:schemeClr val="tx1">
                              <a:lumMod val="100000"/>
                            </a:schemeClr>
                          </a:solidFill>
                          <a:latin typeface="Gill Sans MT" panose="020B0502020104020203" pitchFamily="34" charset="0"/>
                          <a:ea typeface="+mn-ea"/>
                          <a:cs typeface="+mn-cs"/>
                          <a:sym typeface=""/>
                        </a:rPr>
                        <a:t>Notification Services</a:t>
                      </a:r>
                    </a:p>
                  </a:txBody>
                  <a:tcPr marL="0" marR="0" marT="0" marB="91440" anchor="ctr">
                    <a:lnT w="12700" cap="flat" cmpd="sng" algn="ctr">
                      <a:solidFill>
                        <a:schemeClr val="accent2">
                          <a:lumMod val="100000"/>
                        </a:schemeClr>
                      </a:solidFill>
                      <a:prstDash val="solid"/>
                      <a:round/>
                      <a:headEnd type="none" w="med" len="med"/>
                      <a:tailEnd type="none" w="med" len="med"/>
                    </a:lnT>
                    <a:lnB w="12700" cap="flat" cmpd="sng" algn="ctr">
                      <a:solidFill>
                        <a:schemeClr val="tx2">
                          <a:lumMod val="100000"/>
                        </a:schemeClr>
                      </a:solidFill>
                      <a:prstDash val="solid"/>
                      <a:round/>
                      <a:headEnd type="none" w="med" len="med"/>
                      <a:tailEnd type="none" w="med" len="med"/>
                    </a:lnB>
                  </a:tcPr>
                </a:tc>
                <a:extLst>
                  <a:ext uri="{0D108BD9-81ED-4DB2-BD59-A6C34878D82A}">
                    <a16:rowId xmlns:a16="http://schemas.microsoft.com/office/drawing/2014/main" val="2656998477"/>
                  </a:ext>
                </a:extLst>
              </a:tr>
              <a:tr h="430572">
                <a:tc>
                  <a:txBody>
                    <a:bodyPr/>
                    <a:lstStyle/>
                    <a:p>
                      <a:pPr marL="0" marR="0" lvl="0" indent="0" algn="ctr" defTabSz="457200" rtl="0" eaLnBrk="1" fontAlgn="auto" hangingPunct="1">
                        <a:lnSpc>
                          <a:spcPct val="150000"/>
                        </a:lnSpc>
                        <a:spcBef>
                          <a:spcPts val="0"/>
                        </a:spcBef>
                        <a:spcAft>
                          <a:spcPts val="0"/>
                        </a:spcAft>
                        <a:buFontTx/>
                        <a:buNone/>
                      </a:pPr>
                      <a:r>
                        <a:rPr lang="en-US" sz="1400" b="0" i="0" u="none" strike="noStrike" kern="1200" cap="none" spc="0" normalizeH="0" baseline="0">
                          <a:solidFill>
                            <a:schemeClr val="tx1">
                              <a:lumMod val="100000"/>
                            </a:schemeClr>
                          </a:solidFill>
                          <a:latin typeface="Gill Sans MT" panose="020B0502020104020203" pitchFamily="34" charset="0"/>
                          <a:ea typeface="+mn-ea"/>
                          <a:cs typeface="+mn-cs"/>
                          <a:sym typeface=""/>
                        </a:rPr>
                        <a:t>PIX</a:t>
                      </a:r>
                    </a:p>
                  </a:txBody>
                  <a:tcPr marL="0" marR="0" marT="0" marB="91440" anchor="ctr">
                    <a:lnT w="12700" cap="flat" cmpd="sng" algn="ctr">
                      <a:solidFill>
                        <a:schemeClr val="tx2">
                          <a:lumMod val="100000"/>
                        </a:schemeClr>
                      </a:solidFill>
                      <a:prstDash val="solid"/>
                      <a:round/>
                      <a:headEnd type="none" w="med" len="med"/>
                      <a:tailEnd type="none" w="med" len="med"/>
                    </a:lnT>
                    <a:lnB w="12700" cap="flat" cmpd="sng" algn="ctr">
                      <a:solidFill>
                        <a:schemeClr val="tx2">
                          <a:lumMod val="100000"/>
                        </a:schemeClr>
                      </a:solidFill>
                      <a:prstDash val="solid"/>
                      <a:round/>
                      <a:headEnd type="none" w="med" len="med"/>
                      <a:tailEnd type="none" w="med" len="med"/>
                    </a:lnB>
                  </a:tcPr>
                </a:tc>
                <a:extLst>
                  <a:ext uri="{0D108BD9-81ED-4DB2-BD59-A6C34878D82A}">
                    <a16:rowId xmlns:a16="http://schemas.microsoft.com/office/drawing/2014/main" val="751973791"/>
                  </a:ext>
                </a:extLst>
              </a:tr>
              <a:tr h="455253">
                <a:tc>
                  <a:txBody>
                    <a:bodyPr/>
                    <a:lstStyle/>
                    <a:p>
                      <a:pPr marL="0" marR="0" lvl="0" indent="0" algn="ctr" defTabSz="457200" rtl="0" eaLnBrk="1" fontAlgn="auto" hangingPunct="1">
                        <a:lnSpc>
                          <a:spcPct val="150000"/>
                        </a:lnSpc>
                        <a:spcBef>
                          <a:spcPts val="0"/>
                        </a:spcBef>
                        <a:spcAft>
                          <a:spcPts val="0"/>
                        </a:spcAft>
                        <a:buFontTx/>
                        <a:buNone/>
                      </a:pPr>
                      <a:r>
                        <a:rPr lang="en-US" sz="1400" b="0" i="0" u="none" strike="noStrike" kern="1200" cap="none" spc="0" normalizeH="0" baseline="0">
                          <a:solidFill>
                            <a:schemeClr val="tx1">
                              <a:lumMod val="100000"/>
                            </a:schemeClr>
                          </a:solidFill>
                          <a:latin typeface="Gill Sans MT" panose="020B0502020104020203" pitchFamily="34" charset="0"/>
                          <a:ea typeface="+mn-ea"/>
                          <a:cs typeface="+mn-cs"/>
                          <a:sym typeface=""/>
                        </a:rPr>
                        <a:t>Image Viewers</a:t>
                      </a:r>
                    </a:p>
                  </a:txBody>
                  <a:tcPr marL="0" marR="0" marT="0" marB="91440" anchor="ctr">
                    <a:lnT w="12700" cap="flat" cmpd="sng" algn="ctr">
                      <a:solidFill>
                        <a:schemeClr val="tx2">
                          <a:lumMod val="100000"/>
                        </a:schemeClr>
                      </a:solidFill>
                      <a:prstDash val="solid"/>
                      <a:round/>
                      <a:headEnd type="none" w="med" len="med"/>
                      <a:tailEnd type="none" w="med" len="med"/>
                    </a:lnT>
                    <a:lnB w="12700" cap="flat" cmpd="sng" algn="ctr">
                      <a:solidFill>
                        <a:schemeClr val="tx2">
                          <a:lumMod val="100000"/>
                        </a:schemeClr>
                      </a:solidFill>
                      <a:prstDash val="solid"/>
                      <a:round/>
                      <a:headEnd type="none" w="med" len="med"/>
                      <a:tailEnd type="none" w="med" len="med"/>
                    </a:lnB>
                  </a:tcPr>
                </a:tc>
                <a:extLst>
                  <a:ext uri="{0D108BD9-81ED-4DB2-BD59-A6C34878D82A}">
                    <a16:rowId xmlns:a16="http://schemas.microsoft.com/office/drawing/2014/main" val="1773999565"/>
                  </a:ext>
                </a:extLst>
              </a:tr>
              <a:tr h="430572">
                <a:tc>
                  <a:txBody>
                    <a:bodyPr/>
                    <a:lstStyle/>
                    <a:p>
                      <a:pPr marL="0" marR="0" lvl="0" indent="0" algn="ctr" defTabSz="457200" rtl="0" eaLnBrk="1" fontAlgn="auto" hangingPunct="1">
                        <a:lnSpc>
                          <a:spcPct val="150000"/>
                        </a:lnSpc>
                        <a:spcBef>
                          <a:spcPts val="0"/>
                        </a:spcBef>
                        <a:spcAft>
                          <a:spcPts val="0"/>
                        </a:spcAft>
                        <a:buFontTx/>
                        <a:buNone/>
                      </a:pPr>
                      <a:r>
                        <a:rPr lang="en-US" sz="1400" b="0" i="0" u="none" strike="noStrike" kern="1200" cap="none" spc="0" normalizeH="0" baseline="0">
                          <a:solidFill>
                            <a:schemeClr val="tx1">
                              <a:lumMod val="100000"/>
                            </a:schemeClr>
                          </a:solidFill>
                          <a:latin typeface="Gill Sans MT" panose="020B0502020104020203" pitchFamily="34" charset="0"/>
                          <a:ea typeface="+mn-ea"/>
                          <a:cs typeface="+mn-cs"/>
                          <a:sym typeface=""/>
                        </a:rPr>
                        <a:t>Image Exchange</a:t>
                      </a:r>
                    </a:p>
                  </a:txBody>
                  <a:tcPr marL="0" marR="0" marT="0" marB="91440" anchor="ctr">
                    <a:lnT w="12700" cap="flat" cmpd="sng" algn="ctr">
                      <a:solidFill>
                        <a:schemeClr val="tx2">
                          <a:lumMod val="100000"/>
                        </a:schemeClr>
                      </a:solidFill>
                      <a:prstDash val="solid"/>
                      <a:round/>
                      <a:headEnd type="none" w="med" len="med"/>
                      <a:tailEnd type="none" w="med" len="med"/>
                    </a:lnT>
                  </a:tcPr>
                </a:tc>
                <a:extLst>
                  <a:ext uri="{0D108BD9-81ED-4DB2-BD59-A6C34878D82A}">
                    <a16:rowId xmlns:a16="http://schemas.microsoft.com/office/drawing/2014/main" val="1401059399"/>
                  </a:ext>
                </a:extLst>
              </a:tr>
            </a:tbl>
          </a:graphicData>
        </a:graphic>
      </p:graphicFrame>
      <p:graphicFrame>
        <p:nvGraphicFramePr>
          <p:cNvPr id="16" name="Table 15">
            <a:extLst>
              <a:ext uri="{FF2B5EF4-FFF2-40B4-BE49-F238E27FC236}">
                <a16:creationId xmlns:a16="http://schemas.microsoft.com/office/drawing/2014/main" id="{2B419742-237D-1133-62F2-DC14A84CAE58}"/>
              </a:ext>
            </a:extLst>
          </p:cNvPr>
          <p:cNvGraphicFramePr>
            <a:graphicFrameLocks noGrp="1"/>
          </p:cNvGraphicFramePr>
          <p:nvPr>
            <p:extLst>
              <p:ext uri="{D42A27DB-BD31-4B8C-83A1-F6EECF244321}">
                <p14:modId xmlns:p14="http://schemas.microsoft.com/office/powerpoint/2010/main" val="2708283577"/>
              </p:ext>
            </p:extLst>
          </p:nvPr>
        </p:nvGraphicFramePr>
        <p:xfrm>
          <a:off x="5920026" y="3239005"/>
          <a:ext cx="2295973" cy="2472981"/>
        </p:xfrm>
        <a:graphic>
          <a:graphicData uri="http://schemas.openxmlformats.org/drawingml/2006/table">
            <a:tbl>
              <a:tblPr firstRow="1" bandRow="1">
                <a:tableStyleId>{2D5ABB26-0587-4C30-8999-92F81FD0307C}</a:tableStyleId>
              </a:tblPr>
              <a:tblGrid>
                <a:gridCol w="2295973">
                  <a:extLst>
                    <a:ext uri="{9D8B030D-6E8A-4147-A177-3AD203B41FA5}">
                      <a16:colId xmlns:a16="http://schemas.microsoft.com/office/drawing/2014/main" val="3589973629"/>
                    </a:ext>
                  </a:extLst>
                </a:gridCol>
              </a:tblGrid>
              <a:tr h="444779">
                <a:tc>
                  <a:txBody>
                    <a:bodyPr/>
                    <a:lstStyle/>
                    <a:p>
                      <a:pPr algn="ctr"/>
                      <a:r>
                        <a:rPr lang="en-US" sz="1800">
                          <a:solidFill>
                            <a:schemeClr val="accent2"/>
                          </a:solidFill>
                        </a:rPr>
                        <a:t>Logical Data Handling</a:t>
                      </a:r>
                    </a:p>
                  </a:txBody>
                  <a:tcPr marL="0" marR="0" marT="0" marB="9144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47408321"/>
                  </a:ext>
                </a:extLst>
              </a:tr>
              <a:tr h="444779">
                <a:tc>
                  <a:txBody>
                    <a:bodyPr/>
                    <a:lstStyle/>
                    <a:p>
                      <a:pPr algn="ctr">
                        <a:lnSpc>
                          <a:spcPct val="150000"/>
                        </a:lnSpc>
                      </a:pPr>
                      <a:r>
                        <a:rPr lang="en-US" sz="1400"/>
                        <a:t>Data Pooling</a:t>
                      </a:r>
                    </a:p>
                  </a:txBody>
                  <a:tcPr marL="0" marR="0" marT="0" marB="91440" anchor="ctr">
                    <a:lnT w="12700" cap="flat" cmpd="sng" algn="ctr">
                      <a:solidFill>
                        <a:schemeClr val="accent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56998477"/>
                  </a:ext>
                </a:extLst>
              </a:tr>
              <a:tr h="444779">
                <a:tc>
                  <a:txBody>
                    <a:bodyPr/>
                    <a:lstStyle/>
                    <a:p>
                      <a:pPr algn="ctr">
                        <a:lnSpc>
                          <a:spcPct val="150000"/>
                        </a:lnSpc>
                      </a:pPr>
                      <a:r>
                        <a:rPr lang="en-US" sz="1400"/>
                        <a:t>Access Management</a:t>
                      </a:r>
                    </a:p>
                  </a:txBody>
                  <a:tcPr marL="0" marR="0" marT="0" marB="9144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51973791"/>
                  </a:ext>
                </a:extLst>
              </a:tr>
              <a:tr h="444779">
                <a:tc>
                  <a:txBody>
                    <a:bodyPr/>
                    <a:lstStyle/>
                    <a:p>
                      <a:pPr algn="ctr">
                        <a:lnSpc>
                          <a:spcPct val="150000"/>
                        </a:lnSpc>
                      </a:pPr>
                      <a:r>
                        <a:rPr lang="en-US" sz="1400"/>
                        <a:t>Data Privacy Services</a:t>
                      </a:r>
                    </a:p>
                  </a:txBody>
                  <a:tcPr marL="0" marR="0" marT="0" marB="9144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73999565"/>
                  </a:ext>
                </a:extLst>
              </a:tr>
              <a:tr h="444779">
                <a:tc>
                  <a:txBody>
                    <a:bodyPr/>
                    <a:lstStyle/>
                    <a:p>
                      <a:pPr algn="ctr">
                        <a:lnSpc>
                          <a:spcPct val="150000"/>
                        </a:lnSpc>
                      </a:pPr>
                      <a:r>
                        <a:rPr lang="en-US" sz="1400"/>
                        <a:t>Lifecycle Management</a:t>
                      </a:r>
                    </a:p>
                    <a:p>
                      <a:pPr algn="ctr">
                        <a:lnSpc>
                          <a:spcPct val="150000"/>
                        </a:lnSpc>
                      </a:pPr>
                      <a:endParaRPr lang="en-US" sz="1400"/>
                    </a:p>
                  </a:txBody>
                  <a:tcPr marL="0" marR="0" marT="0" marB="91440"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9810376"/>
                  </a:ext>
                </a:extLst>
              </a:tr>
            </a:tbl>
          </a:graphicData>
        </a:graphic>
      </p:graphicFrame>
      <p:graphicFrame>
        <p:nvGraphicFramePr>
          <p:cNvPr id="17" name="Table 16">
            <a:extLst>
              <a:ext uri="{FF2B5EF4-FFF2-40B4-BE49-F238E27FC236}">
                <a16:creationId xmlns:a16="http://schemas.microsoft.com/office/drawing/2014/main" id="{CEC926B6-5A76-6BFB-6360-50E3884E4A38}"/>
              </a:ext>
            </a:extLst>
          </p:cNvPr>
          <p:cNvGraphicFramePr>
            <a:graphicFrameLocks noGrp="1"/>
          </p:cNvGraphicFramePr>
          <p:nvPr>
            <p:extLst>
              <p:ext uri="{D42A27DB-BD31-4B8C-83A1-F6EECF244321}">
                <p14:modId xmlns:p14="http://schemas.microsoft.com/office/powerpoint/2010/main" val="2429775438"/>
              </p:ext>
            </p:extLst>
          </p:nvPr>
        </p:nvGraphicFramePr>
        <p:xfrm>
          <a:off x="8528909" y="3239005"/>
          <a:ext cx="2295973" cy="2223895"/>
        </p:xfrm>
        <a:graphic>
          <a:graphicData uri="http://schemas.openxmlformats.org/drawingml/2006/table">
            <a:tbl>
              <a:tblPr firstRow="1" bandRow="1">
                <a:tableStyleId>{2D5ABB26-0587-4C30-8999-92F81FD0307C}</a:tableStyleId>
              </a:tblPr>
              <a:tblGrid>
                <a:gridCol w="2295973">
                  <a:extLst>
                    <a:ext uri="{9D8B030D-6E8A-4147-A177-3AD203B41FA5}">
                      <a16:colId xmlns:a16="http://schemas.microsoft.com/office/drawing/2014/main" val="3589973629"/>
                    </a:ext>
                  </a:extLst>
                </a:gridCol>
              </a:tblGrid>
              <a:tr h="444779">
                <a:tc>
                  <a:txBody>
                    <a:bodyPr/>
                    <a:lstStyle/>
                    <a:p>
                      <a:pPr algn="ctr"/>
                      <a:r>
                        <a:rPr lang="en-US" sz="1800">
                          <a:solidFill>
                            <a:schemeClr val="accent2"/>
                          </a:solidFill>
                        </a:rPr>
                        <a:t>Data Format Support</a:t>
                      </a:r>
                    </a:p>
                  </a:txBody>
                  <a:tcPr marL="0" marR="0" marT="0" marB="91440" anchor="b">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47408321"/>
                  </a:ext>
                </a:extLst>
              </a:tr>
              <a:tr h="444779">
                <a:tc>
                  <a:txBody>
                    <a:bodyPr/>
                    <a:lstStyle/>
                    <a:p>
                      <a:pPr algn="ctr">
                        <a:lnSpc>
                          <a:spcPct val="150000"/>
                        </a:lnSpc>
                      </a:pPr>
                      <a:r>
                        <a:rPr lang="en-US" sz="1400"/>
                        <a:t>Non-DICOM objects</a:t>
                      </a:r>
                    </a:p>
                  </a:txBody>
                  <a:tcPr marL="0" marR="0" marT="0" marB="91440" anchor="ctr">
                    <a:lnT w="12700" cap="flat" cmpd="sng" algn="ctr">
                      <a:solidFill>
                        <a:schemeClr val="accent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56998477"/>
                  </a:ext>
                </a:extLst>
              </a:tr>
              <a:tr h="444779">
                <a:tc>
                  <a:txBody>
                    <a:bodyPr/>
                    <a:lstStyle/>
                    <a:p>
                      <a:pPr algn="ctr">
                        <a:lnSpc>
                          <a:spcPct val="150000"/>
                        </a:lnSpc>
                      </a:pPr>
                      <a:r>
                        <a:rPr lang="en-US" sz="1400"/>
                        <a:t>Documents</a:t>
                      </a:r>
                    </a:p>
                  </a:txBody>
                  <a:tcPr marL="0" marR="0" marT="0" marB="9144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51973791"/>
                  </a:ext>
                </a:extLst>
              </a:tr>
              <a:tr h="444779">
                <a:tc>
                  <a:txBody>
                    <a:bodyPr/>
                    <a:lstStyle/>
                    <a:p>
                      <a:pPr algn="ctr">
                        <a:lnSpc>
                          <a:spcPct val="150000"/>
                        </a:lnSpc>
                      </a:pPr>
                      <a:r>
                        <a:rPr lang="en-US" sz="1400"/>
                        <a:t>Videos</a:t>
                      </a:r>
                    </a:p>
                  </a:txBody>
                  <a:tcPr marL="0" marR="0" marT="0" marB="9144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73999565"/>
                  </a:ext>
                </a:extLst>
              </a:tr>
              <a:tr h="444779">
                <a:tc>
                  <a:txBody>
                    <a:bodyPr/>
                    <a:lstStyle/>
                    <a:p>
                      <a:pPr algn="ctr">
                        <a:lnSpc>
                          <a:spcPct val="150000"/>
                        </a:lnSpc>
                      </a:pPr>
                      <a:r>
                        <a:rPr lang="en-US" sz="1400"/>
                        <a:t>Migration Services</a:t>
                      </a:r>
                    </a:p>
                  </a:txBody>
                  <a:tcPr marL="0" marR="0" marT="0" marB="91440"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908985"/>
                  </a:ext>
                </a:extLst>
              </a:tr>
            </a:tbl>
          </a:graphicData>
        </a:graphic>
      </p:graphicFrame>
      <p:grpSp>
        <p:nvGrpSpPr>
          <p:cNvPr id="12" name="Group 11">
            <a:extLst>
              <a:ext uri="{FF2B5EF4-FFF2-40B4-BE49-F238E27FC236}">
                <a16:creationId xmlns:a16="http://schemas.microsoft.com/office/drawing/2014/main" id="{3D421BB0-9ADF-2E68-3551-FB4560D6B4B6}"/>
              </a:ext>
            </a:extLst>
          </p:cNvPr>
          <p:cNvGrpSpPr/>
          <p:nvPr/>
        </p:nvGrpSpPr>
        <p:grpSpPr>
          <a:xfrm>
            <a:off x="1462843" y="2355576"/>
            <a:ext cx="774801" cy="774801"/>
            <a:chOff x="2440330" y="2355576"/>
            <a:chExt cx="774801" cy="774801"/>
          </a:xfrm>
        </p:grpSpPr>
        <p:sp>
          <p:nvSpPr>
            <p:cNvPr id="8" name="Oval 7">
              <a:extLst>
                <a:ext uri="{FF2B5EF4-FFF2-40B4-BE49-F238E27FC236}">
                  <a16:creationId xmlns:a16="http://schemas.microsoft.com/office/drawing/2014/main" id="{C5E71199-5448-3D55-4A3B-193764DDE95F}"/>
                </a:ext>
              </a:extLst>
            </p:cNvPr>
            <p:cNvSpPr/>
            <p:nvPr/>
          </p:nvSpPr>
          <p:spPr>
            <a:xfrm>
              <a:off x="2440330" y="2355576"/>
              <a:ext cx="774801" cy="77480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endParaRPr lang="en-US" sz="900"/>
            </a:p>
          </p:txBody>
        </p:sp>
        <p:pic>
          <p:nvPicPr>
            <p:cNvPr id="4" name="Graphic 3">
              <a:extLst>
                <a:ext uri="{FF2B5EF4-FFF2-40B4-BE49-F238E27FC236}">
                  <a16:creationId xmlns:a16="http://schemas.microsoft.com/office/drawing/2014/main" id="{3CB03EF1-9034-0E9A-B543-0D521CF4F6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2201" y="2518973"/>
              <a:ext cx="456729" cy="456729"/>
            </a:xfrm>
            <a:prstGeom prst="rect">
              <a:avLst/>
            </a:prstGeom>
          </p:spPr>
        </p:pic>
      </p:grpSp>
      <p:grpSp>
        <p:nvGrpSpPr>
          <p:cNvPr id="13" name="Group 12">
            <a:extLst>
              <a:ext uri="{FF2B5EF4-FFF2-40B4-BE49-F238E27FC236}">
                <a16:creationId xmlns:a16="http://schemas.microsoft.com/office/drawing/2014/main" id="{DDF80526-F432-F40C-FAF0-0E8F3C92DE5F}"/>
              </a:ext>
            </a:extLst>
          </p:cNvPr>
          <p:cNvGrpSpPr/>
          <p:nvPr/>
        </p:nvGrpSpPr>
        <p:grpSpPr>
          <a:xfrm>
            <a:off x="4132534" y="2355576"/>
            <a:ext cx="774801" cy="774801"/>
            <a:chOff x="4621277" y="2355576"/>
            <a:chExt cx="774801" cy="774801"/>
          </a:xfrm>
        </p:grpSpPr>
        <p:sp>
          <p:nvSpPr>
            <p:cNvPr id="9" name="Oval 8">
              <a:extLst>
                <a:ext uri="{FF2B5EF4-FFF2-40B4-BE49-F238E27FC236}">
                  <a16:creationId xmlns:a16="http://schemas.microsoft.com/office/drawing/2014/main" id="{00B29618-B159-79E8-A8E3-AD805557882C}"/>
                </a:ext>
              </a:extLst>
            </p:cNvPr>
            <p:cNvSpPr/>
            <p:nvPr/>
          </p:nvSpPr>
          <p:spPr>
            <a:xfrm>
              <a:off x="4621277" y="2355576"/>
              <a:ext cx="774801" cy="77480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endParaRPr lang="en-US" sz="900"/>
            </a:p>
          </p:txBody>
        </p:sp>
        <p:pic>
          <p:nvPicPr>
            <p:cNvPr id="19" name="Graphic 18">
              <a:extLst>
                <a:ext uri="{FF2B5EF4-FFF2-40B4-BE49-F238E27FC236}">
                  <a16:creationId xmlns:a16="http://schemas.microsoft.com/office/drawing/2014/main" id="{231318C9-5D3D-B089-4B71-92F82AACF7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3377" y="2551463"/>
              <a:ext cx="406863" cy="406863"/>
            </a:xfrm>
            <a:prstGeom prst="rect">
              <a:avLst/>
            </a:prstGeom>
          </p:spPr>
        </p:pic>
      </p:grpSp>
      <p:grpSp>
        <p:nvGrpSpPr>
          <p:cNvPr id="14" name="Group 13">
            <a:extLst>
              <a:ext uri="{FF2B5EF4-FFF2-40B4-BE49-F238E27FC236}">
                <a16:creationId xmlns:a16="http://schemas.microsoft.com/office/drawing/2014/main" id="{08745500-161F-12B3-0BC1-793835386CB7}"/>
              </a:ext>
            </a:extLst>
          </p:cNvPr>
          <p:cNvGrpSpPr/>
          <p:nvPr/>
        </p:nvGrpSpPr>
        <p:grpSpPr>
          <a:xfrm>
            <a:off x="6680611" y="2355576"/>
            <a:ext cx="774801" cy="774801"/>
            <a:chOff x="6802225" y="2355576"/>
            <a:chExt cx="774801" cy="774801"/>
          </a:xfrm>
        </p:grpSpPr>
        <p:sp>
          <p:nvSpPr>
            <p:cNvPr id="10" name="Oval 9">
              <a:extLst>
                <a:ext uri="{FF2B5EF4-FFF2-40B4-BE49-F238E27FC236}">
                  <a16:creationId xmlns:a16="http://schemas.microsoft.com/office/drawing/2014/main" id="{496D3766-72E8-9281-1355-69165C85A1D0}"/>
                </a:ext>
              </a:extLst>
            </p:cNvPr>
            <p:cNvSpPr/>
            <p:nvPr/>
          </p:nvSpPr>
          <p:spPr>
            <a:xfrm>
              <a:off x="6802225" y="2355576"/>
              <a:ext cx="774801" cy="77480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endParaRPr lang="en-US" sz="900"/>
            </a:p>
          </p:txBody>
        </p:sp>
        <p:pic>
          <p:nvPicPr>
            <p:cNvPr id="25" name="Graphic 24">
              <a:extLst>
                <a:ext uri="{FF2B5EF4-FFF2-40B4-BE49-F238E27FC236}">
                  <a16:creationId xmlns:a16="http://schemas.microsoft.com/office/drawing/2014/main" id="{4AB0DEDC-0005-CC82-93A2-06CCB218BE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96860" y="2542016"/>
              <a:ext cx="411014" cy="411014"/>
            </a:xfrm>
            <a:prstGeom prst="rect">
              <a:avLst/>
            </a:prstGeom>
          </p:spPr>
        </p:pic>
      </p:grpSp>
      <p:grpSp>
        <p:nvGrpSpPr>
          <p:cNvPr id="18" name="Group 17">
            <a:extLst>
              <a:ext uri="{FF2B5EF4-FFF2-40B4-BE49-F238E27FC236}">
                <a16:creationId xmlns:a16="http://schemas.microsoft.com/office/drawing/2014/main" id="{EE7B22D0-2AFE-33EE-3449-D5540C25CC44}"/>
              </a:ext>
            </a:extLst>
          </p:cNvPr>
          <p:cNvGrpSpPr/>
          <p:nvPr/>
        </p:nvGrpSpPr>
        <p:grpSpPr>
          <a:xfrm>
            <a:off x="9289494" y="2355576"/>
            <a:ext cx="774801" cy="774801"/>
            <a:chOff x="8983172" y="2355576"/>
            <a:chExt cx="774801" cy="774801"/>
          </a:xfrm>
        </p:grpSpPr>
        <p:sp>
          <p:nvSpPr>
            <p:cNvPr id="11" name="Oval 10">
              <a:extLst>
                <a:ext uri="{FF2B5EF4-FFF2-40B4-BE49-F238E27FC236}">
                  <a16:creationId xmlns:a16="http://schemas.microsoft.com/office/drawing/2014/main" id="{BBA78A21-8C77-B7A2-A4A6-1492EEA71164}"/>
                </a:ext>
              </a:extLst>
            </p:cNvPr>
            <p:cNvSpPr/>
            <p:nvPr/>
          </p:nvSpPr>
          <p:spPr>
            <a:xfrm>
              <a:off x="8983172" y="2355576"/>
              <a:ext cx="774801" cy="77480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endParaRPr lang="en-US" sz="900"/>
            </a:p>
          </p:txBody>
        </p:sp>
        <p:pic>
          <p:nvPicPr>
            <p:cNvPr id="29" name="Graphic 28">
              <a:extLst>
                <a:ext uri="{FF2B5EF4-FFF2-40B4-BE49-F238E27FC236}">
                  <a16:creationId xmlns:a16="http://schemas.microsoft.com/office/drawing/2014/main" id="{2CA53301-EBC7-4472-693C-7BB650E67B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90824" y="2568361"/>
              <a:ext cx="354813" cy="354813"/>
            </a:xfrm>
            <a:prstGeom prst="rect">
              <a:avLst/>
            </a:prstGeom>
          </p:spPr>
        </p:pic>
      </p:grpSp>
      <p:sp>
        <p:nvSpPr>
          <p:cNvPr id="20" name="Footer Placeholder 19">
            <a:extLst>
              <a:ext uri="{FF2B5EF4-FFF2-40B4-BE49-F238E27FC236}">
                <a16:creationId xmlns:a16="http://schemas.microsoft.com/office/drawing/2014/main" id="{470C3C96-E9D0-791F-A000-450448CE1E12}"/>
              </a:ext>
            </a:extLst>
          </p:cNvPr>
          <p:cNvSpPr>
            <a:spLocks noGrp="1"/>
          </p:cNvSpPr>
          <p:nvPr>
            <p:ph type="ftr" sz="quarter" idx="11"/>
          </p:nvPr>
        </p:nvSpPr>
        <p:spPr/>
        <p:txBody>
          <a:bodyPr/>
          <a:lstStyle/>
          <a:p>
            <a:r>
              <a:rPr lang="en-US"/>
              <a:t>Copyright DICOM® 2019     www.dicomstandard.org     #DICOMConference2019     #DICOM     </a:t>
            </a:r>
            <a:r>
              <a:rPr lang="en-US">
                <a:hlinkClick r:id="rId11">
                  <a:extLst>
                    <a:ext uri="{A12FA001-AC4F-418D-AE19-62706E023703}">
                      <ahyp:hlinkClr xmlns:ahyp="http://schemas.microsoft.com/office/drawing/2018/hyperlinkcolor" val="tx"/>
                    </a:ext>
                  </a:extLst>
                </a:hlinkClick>
              </a:rPr>
              <a:t>@The_DICOM_STD</a:t>
            </a:r>
            <a:endParaRPr lang="en-US"/>
          </a:p>
        </p:txBody>
      </p:sp>
      <p:sp>
        <p:nvSpPr>
          <p:cNvPr id="21" name="Slide Number Placeholder 20">
            <a:extLst>
              <a:ext uri="{FF2B5EF4-FFF2-40B4-BE49-F238E27FC236}">
                <a16:creationId xmlns:a16="http://schemas.microsoft.com/office/drawing/2014/main" id="{850068AC-9EAF-48D7-CC1C-BFBBD8FA4D4E}"/>
              </a:ext>
            </a:extLst>
          </p:cNvPr>
          <p:cNvSpPr>
            <a:spLocks noGrp="1"/>
          </p:cNvSpPr>
          <p:nvPr>
            <p:ph type="sldNum" sz="quarter" idx="4"/>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2825603983"/>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3D3D3D"/>
      </a:dk2>
      <a:lt2>
        <a:srgbClr val="EBEBEB"/>
      </a:lt2>
      <a:accent1>
        <a:srgbClr val="1A3260"/>
      </a:accent1>
      <a:accent2>
        <a:srgbClr val="1371AA"/>
      </a:accent2>
      <a:accent3>
        <a:srgbClr val="60CBE7"/>
      </a:accent3>
      <a:accent4>
        <a:srgbClr val="EEEEEE"/>
      </a:accent4>
      <a:accent5>
        <a:srgbClr val="06847E"/>
      </a:accent5>
      <a:accent6>
        <a:srgbClr val="034E49"/>
      </a:accent6>
      <a:hlink>
        <a:srgbClr val="1371AA"/>
      </a:hlink>
      <a:folHlink>
        <a:srgbClr val="19325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B08A24BF07DA4D84C4DAE7E8DA25C9" ma:contentTypeVersion="17" ma:contentTypeDescription="Create a new document." ma:contentTypeScope="" ma:versionID="24f50b1e4abc046cebc89a1ea544de3e">
  <xsd:schema xmlns:xsd="http://www.w3.org/2001/XMLSchema" xmlns:xs="http://www.w3.org/2001/XMLSchema" xmlns:p="http://schemas.microsoft.com/office/2006/metadata/properties" xmlns:ns2="08e62e2e-62f1-4b88-8cf1-432aab3aa58f" xmlns:ns3="486c1cc4-0cc5-42a3-a01e-b9e025673abc" targetNamespace="http://schemas.microsoft.com/office/2006/metadata/properties" ma:root="true" ma:fieldsID="75d5b9cd3ffb84502ebb6b795fd23e04" ns2:_="" ns3:_="">
    <xsd:import namespace="08e62e2e-62f1-4b88-8cf1-432aab3aa58f"/>
    <xsd:import namespace="486c1cc4-0cc5-42a3-a01e-b9e025673a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e62e2e-62f1-4b88-8cf1-432aab3aa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926a90d-46de-4e11-973c-5c97377635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6c1cc4-0cc5-42a3-a01e-b9e025673a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e0a68c6-dd48-49e9-b8d8-4e421edbb73d}" ma:internalName="TaxCatchAll" ma:showField="CatchAllData" ma:web="486c1cc4-0cc5-42a3-a01e-b9e025673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e62e2e-62f1-4b88-8cf1-432aab3aa58f">
      <Terms xmlns="http://schemas.microsoft.com/office/infopath/2007/PartnerControls"/>
    </lcf76f155ced4ddcb4097134ff3c332f>
    <TaxCatchAll xmlns="486c1cc4-0cc5-42a3-a01e-b9e025673a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1D02B0-8C58-4DF4-9142-06CE79BCE0E8}"/>
</file>

<file path=customXml/itemProps2.xml><?xml version="1.0" encoding="utf-8"?>
<ds:datastoreItem xmlns:ds="http://schemas.openxmlformats.org/officeDocument/2006/customXml" ds:itemID="{60A93A0A-113A-4CDF-9F8C-65C2267DDB85}">
  <ds:schemaRefs>
    <ds:schemaRef ds:uri="http://www.w3.org/XML/1998/namespace"/>
    <ds:schemaRef ds:uri="http://schemas.microsoft.com/office/2006/documentManagement/types"/>
    <ds:schemaRef ds:uri="http://purl.org/dc/dcmitype/"/>
    <ds:schemaRef ds:uri="6edc9cda-c3d2-4254-80d2-f64e142d3ee3"/>
    <ds:schemaRef ds:uri="http://purl.org/dc/terms/"/>
    <ds:schemaRef ds:uri="http://purl.org/dc/elements/1.1/"/>
    <ds:schemaRef ds:uri="http://schemas.microsoft.com/office/infopath/2007/PartnerControls"/>
    <ds:schemaRef ds:uri="419a1087-48ca-4928-901a-e9cac34b52b3"/>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D1C35B5-C6BC-4DE0-AC0F-77C865045CE6}">
  <ds:schemaRefs>
    <ds:schemaRef ds:uri="http://schemas.microsoft.com/sharepoint/v3/contenttype/forms"/>
  </ds:schemaRefs>
</ds:datastoreItem>
</file>

<file path=docMetadata/LabelInfo.xml><?xml version="1.0" encoding="utf-8"?>
<clbl:labelList xmlns:clbl="http://schemas.microsoft.com/office/2020/mipLabelMetadata">
  <clbl:label id="{a25fff9c-3f63-4fb2-9a8a-d9bdd0321f9a}" enabled="0" method="" siteId="{a25fff9c-3f63-4fb2-9a8a-d9bdd0321f9a}" removed="1"/>
</clbl:labelList>
</file>

<file path=docProps/app.xml><?xml version="1.0" encoding="utf-8"?>
<Properties xmlns="http://schemas.openxmlformats.org/officeDocument/2006/extended-properties" xmlns:vt="http://schemas.openxmlformats.org/officeDocument/2006/docPropsVTypes">
  <Template>Dividend</Template>
  <TotalTime>58</TotalTime>
  <Words>4102</Words>
  <Application>Microsoft Office PowerPoint</Application>
  <PresentationFormat>Custom</PresentationFormat>
  <Paragraphs>700</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Gill Sans MT</vt:lpstr>
      <vt:lpstr>Segoe UI</vt:lpstr>
      <vt:lpstr>Wingdings 2</vt:lpstr>
      <vt:lpstr>Dividend</vt:lpstr>
      <vt:lpstr>DICOM Educational Conference Chennai, India</vt:lpstr>
      <vt:lpstr>Agenda </vt:lpstr>
      <vt:lpstr>Mayo Clinic Overview </vt:lpstr>
      <vt:lpstr>Who We Are and What We’re About </vt:lpstr>
      <vt:lpstr>Baselining a Vender Neutral Archive and Enterprise Imaging</vt:lpstr>
      <vt:lpstr>What is a VNA Anyway?</vt:lpstr>
      <vt:lpstr>What is a VNA Anyway?</vt:lpstr>
      <vt:lpstr>What is a VNA Anyway?</vt:lpstr>
      <vt:lpstr>VNA: Not All the Same </vt:lpstr>
      <vt:lpstr>Revolutionary Milestones in Medical Imaging</vt:lpstr>
      <vt:lpstr>VNA: In an Imaging Ecosystem </vt:lpstr>
      <vt:lpstr>VNA: In an Imaging Ecosystem </vt:lpstr>
      <vt:lpstr>Practical Considerations Before Implementing a VNA</vt:lpstr>
      <vt:lpstr>VNA and Enterprise Imaging </vt:lpstr>
      <vt:lpstr>VNA: In an Imaging Ecosystem </vt:lpstr>
      <vt:lpstr>Enterprise Imaging</vt:lpstr>
      <vt:lpstr>Emerging Areas of Enterprise Imaging </vt:lpstr>
      <vt:lpstr>Emerging Areas of Enterprise Imaging</vt:lpstr>
      <vt:lpstr>Cloud Integrations</vt:lpstr>
      <vt:lpstr>Extending to a Hybrid Cloud Architecture</vt:lpstr>
      <vt:lpstr>Extending to a Hybrid Cloud Architecture</vt:lpstr>
      <vt:lpstr>Enabling Cloud Extensions</vt:lpstr>
      <vt:lpstr>Digital Pathology </vt:lpstr>
      <vt:lpstr>Case Study: Digital Pathology</vt:lpstr>
      <vt:lpstr>Applied “Foundations for Success” to Digital Pathology</vt:lpstr>
      <vt:lpstr>Our Digital Pathology Approach Mirrors Traditional Clinical Imaging</vt:lpstr>
      <vt:lpstr>Working Towards Standardization</vt:lpstr>
      <vt:lpstr>Longitudinal Patient Record </vt:lpstr>
      <vt:lpstr>THE PATIENT’S HEALTH JOURNEY</vt:lpstr>
      <vt:lpstr>Providing Context to Consumers</vt:lpstr>
      <vt:lpstr>Providing Context to Consumers</vt:lpstr>
      <vt:lpstr>Conclusions</vt:lpstr>
      <vt:lpstr>DICOM Educational Conference Chennai, India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DICOM Educational Conference Brisbane, Australia</dc:title>
  <dc:creator>Lynn Lear</dc:creator>
  <cp:lastModifiedBy>Charboneau, Nicholas T., M.S.</cp:lastModifiedBy>
  <cp:revision>2</cp:revision>
  <cp:lastPrinted>2023-09-29T14:59:55Z</cp:lastPrinted>
  <dcterms:created xsi:type="dcterms:W3CDTF">2018-06-26T03:42:10Z</dcterms:created>
  <dcterms:modified xsi:type="dcterms:W3CDTF">2023-10-09T14:18:28Z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0x01010002C563AFCF62BB4DA13913734B75F85C</vt:lpwstr>
  </property>
  <property fmtid="{D5CDD505-2E9C-101B-9397-08002B2CF9AE}" pid="3" name="MediaServiceImageTags">
    <vt:lpwstr/>
  </property>
</Properties>
</file>