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88825"/>
  <p:notesSz cx="6950075" cy="9236075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Lato Light"/>
      <p:regular r:id="rId28"/>
      <p:bold r:id="rId29"/>
      <p:italic r:id="rId30"/>
      <p:boldItalic r:id="rId31"/>
    </p:embeddedFont>
    <p:embeddedFont>
      <p:font typeface="Quattrocento Sans"/>
      <p:regular r:id="rId32"/>
      <p:bold r:id="rId33"/>
      <p:italic r:id="rId34"/>
      <p:boldItalic r:id="rId35"/>
    </p:embeddedFont>
    <p:embeddedFont>
      <p:font typeface="Gill Sans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Montserrat-italic.fntdata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customXml" Target="../customXml/item2.xml"/><Relationship Id="rId21" Type="http://schemas.openxmlformats.org/officeDocument/2006/relationships/font" Target="fonts/MontserratSemiBold-bold.fntdata"/><Relationship Id="rId34" Type="http://schemas.openxmlformats.org/officeDocument/2006/relationships/font" Target="fonts/QuattrocentoSans-italic.fntdata"/><Relationship Id="rId25" Type="http://schemas.openxmlformats.org/officeDocument/2006/relationships/font" Target="fonts/Montserrat-bold.fntdata"/><Relationship Id="rId7" Type="http://schemas.openxmlformats.org/officeDocument/2006/relationships/slide" Target="slides/slide2.xml"/><Relationship Id="rId33" Type="http://schemas.openxmlformats.org/officeDocument/2006/relationships/font" Target="fonts/QuattrocentoSans-bold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customXml" Target="../customXml/item1.xml"/><Relationship Id="rId20" Type="http://schemas.openxmlformats.org/officeDocument/2006/relationships/font" Target="fonts/MontserratSemiBold-regular.fntdata"/><Relationship Id="rId2" Type="http://schemas.openxmlformats.org/officeDocument/2006/relationships/viewProps" Target="viewProps.xml"/><Relationship Id="rId29" Type="http://schemas.openxmlformats.org/officeDocument/2006/relationships/font" Target="fonts/LatoLight-bold.fntdata"/><Relationship Id="rId16" Type="http://schemas.openxmlformats.org/officeDocument/2006/relationships/slide" Target="slides/slide11.xml"/><Relationship Id="rId24" Type="http://schemas.openxmlformats.org/officeDocument/2006/relationships/font" Target="fonts/Montserrat-regular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font" Target="fonts/QuattrocentoSans-regular.fntdata"/><Relationship Id="rId37" Type="http://schemas.openxmlformats.org/officeDocument/2006/relationships/font" Target="fonts/GillSans-bold.fntdata"/><Relationship Id="rId23" Type="http://schemas.openxmlformats.org/officeDocument/2006/relationships/font" Target="fonts/MontserratSemiBold-boldItalic.fntdata"/><Relationship Id="rId28" Type="http://schemas.openxmlformats.org/officeDocument/2006/relationships/font" Target="fonts/LatoLight-regular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font" Target="fonts/GillSans-regular.fntdata"/><Relationship Id="rId31" Type="http://schemas.openxmlformats.org/officeDocument/2006/relationships/font" Target="fonts/LatoLight-boldItalic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font" Target="fonts/MontserratSemiBold-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Montserrat-boldItalic.fntdata"/><Relationship Id="rId30" Type="http://schemas.openxmlformats.org/officeDocument/2006/relationships/font" Target="fonts/LatoLight-italic.fntdata"/><Relationship Id="rId35" Type="http://schemas.openxmlformats.org/officeDocument/2006/relationships/font" Target="fonts/QuattrocentoSans-boldItalic.fntdata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presProps" Target="presProps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478c246a34_1_102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2478c246a34_1_102:notes"/>
          <p:cNvSpPr/>
          <p:nvPr>
            <p:ph idx="2" type="sldImg"/>
          </p:nvPr>
        </p:nvSpPr>
        <p:spPr>
          <a:xfrm>
            <a:off x="396875" y="692150"/>
            <a:ext cx="61563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478a20d00a_0_8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2478a20d00a_0_8:notes"/>
          <p:cNvSpPr/>
          <p:nvPr>
            <p:ph idx="2" type="sldImg"/>
          </p:nvPr>
        </p:nvSpPr>
        <p:spPr>
          <a:xfrm>
            <a:off x="396875" y="692150"/>
            <a:ext cx="61563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Clr>
                <a:srgbClr val="1371AA"/>
              </a:buClr>
              <a:buSzPts val="1656"/>
              <a:buFont typeface="Noto Sans Symbols"/>
              <a:buChar char="◼"/>
            </a:pPr>
            <a:r>
              <a:rPr lang="en-US" sz="1799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The clinical data repository built using  </a:t>
            </a:r>
            <a:r>
              <a:rPr i="1" lang="en-US" sz="1799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openEHR+DICOM</a:t>
            </a:r>
            <a:r>
              <a:rPr lang="en-US" sz="1799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 enables Artificial intelligence, machine learning, to improve </a:t>
            </a:r>
            <a:r>
              <a:rPr i="1" lang="en-US" sz="1799">
                <a:solidFill>
                  <a:srgbClr val="9F2B68"/>
                </a:solidFill>
                <a:latin typeface="Gill Sans"/>
                <a:ea typeface="Gill Sans"/>
                <a:cs typeface="Gill Sans"/>
                <a:sym typeface="Gill Sans"/>
              </a:rPr>
              <a:t>patient outcomes</a:t>
            </a:r>
            <a:r>
              <a:rPr lang="en-US" sz="1799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 and streamline healthcare processes</a:t>
            </a:r>
            <a:endParaRPr sz="1799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337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71AA"/>
              </a:buClr>
              <a:buSzPts val="1656"/>
              <a:buFont typeface="Noto Sans Symbols"/>
              <a:buChar char="◼"/>
            </a:pPr>
            <a:r>
              <a:rPr lang="en-US" sz="1799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Driving innovation across biomedical discovery, diagnosis, prognosis, treatment and prevention</a:t>
            </a:r>
            <a:endParaRPr sz="1799">
              <a:solidFill>
                <a:srgbClr val="3D3D3D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Clr>
                <a:srgbClr val="1371AA"/>
              </a:buClr>
              <a:buSzPts val="1656"/>
              <a:buFont typeface="Noto Sans Symbols"/>
              <a:buChar char="◼"/>
            </a:pPr>
            <a:r>
              <a:rPr lang="en-US" sz="1799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Additionally, by utilizing big data and predictive analytics, now it is feasible to gain new </a:t>
            </a:r>
            <a:r>
              <a:rPr i="1" lang="en-US" sz="1799">
                <a:solidFill>
                  <a:srgbClr val="9F2B68"/>
                </a:solidFill>
                <a:latin typeface="Gill Sans"/>
                <a:ea typeface="Gill Sans"/>
                <a:cs typeface="Gill Sans"/>
                <a:sym typeface="Gill Sans"/>
              </a:rPr>
              <a:t>insights into patient health</a:t>
            </a:r>
            <a:r>
              <a:rPr lang="en-US" sz="1799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 and inform decision-making processes</a:t>
            </a:r>
            <a:endParaRPr sz="105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5:notes"/>
          <p:cNvSpPr/>
          <p:nvPr>
            <p:ph idx="2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478c246a34_1_36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g2478c246a34_1_36:notes"/>
          <p:cNvSpPr/>
          <p:nvPr>
            <p:ph idx="2" type="sldImg"/>
          </p:nvPr>
        </p:nvSpPr>
        <p:spPr>
          <a:xfrm>
            <a:off x="396875" y="692150"/>
            <a:ext cx="61563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478c246a34_1_25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g2478c246a34_1_25:notes"/>
          <p:cNvSpPr/>
          <p:nvPr>
            <p:ph idx="2" type="sldImg"/>
          </p:nvPr>
        </p:nvSpPr>
        <p:spPr>
          <a:xfrm>
            <a:off x="396875" y="692150"/>
            <a:ext cx="61563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:notes"/>
          <p:cNvSpPr/>
          <p:nvPr>
            <p:ph idx="2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78c246a34_1_120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2478c246a34_1_120:notes"/>
          <p:cNvSpPr/>
          <p:nvPr>
            <p:ph idx="2" type="sldImg"/>
          </p:nvPr>
        </p:nvSpPr>
        <p:spPr>
          <a:xfrm>
            <a:off x="396875" y="692150"/>
            <a:ext cx="61563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78a20d00a_0_79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2478a20d00a_0_79:notes"/>
          <p:cNvSpPr/>
          <p:nvPr>
            <p:ph idx="2" type="sldImg"/>
          </p:nvPr>
        </p:nvSpPr>
        <p:spPr>
          <a:xfrm>
            <a:off x="396875" y="692150"/>
            <a:ext cx="61563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78a20d00a_0_34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2478a20d00a_0_34:notes"/>
          <p:cNvSpPr/>
          <p:nvPr>
            <p:ph idx="2" type="sldImg"/>
          </p:nvPr>
        </p:nvSpPr>
        <p:spPr>
          <a:xfrm>
            <a:off x="396875" y="692150"/>
            <a:ext cx="61563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78c246a34_0_7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2478c246a34_0_7:notes"/>
          <p:cNvSpPr/>
          <p:nvPr>
            <p:ph idx="2" type="sldImg"/>
          </p:nvPr>
        </p:nvSpPr>
        <p:spPr>
          <a:xfrm>
            <a:off x="396875" y="692150"/>
            <a:ext cx="61563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8620ce1228_0_0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28620ce1228_0_0:notes"/>
          <p:cNvSpPr/>
          <p:nvPr>
            <p:ph idx="2" type="sldImg"/>
          </p:nvPr>
        </p:nvSpPr>
        <p:spPr>
          <a:xfrm>
            <a:off x="396875" y="692150"/>
            <a:ext cx="61563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795dbedc8_0_1:notes"/>
          <p:cNvSpPr/>
          <p:nvPr>
            <p:ph idx="2" type="sldImg"/>
          </p:nvPr>
        </p:nvSpPr>
        <p:spPr>
          <a:xfrm>
            <a:off x="396875" y="692150"/>
            <a:ext cx="61563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4795dbedc8_0_1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24795dbedc8_0_1:notes"/>
          <p:cNvSpPr txBox="1"/>
          <p:nvPr>
            <p:ph idx="12" type="sldNum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478c246a34_1_92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2478c246a34_1_92:notes"/>
          <p:cNvSpPr/>
          <p:nvPr>
            <p:ph idx="2" type="sldImg"/>
          </p:nvPr>
        </p:nvSpPr>
        <p:spPr>
          <a:xfrm>
            <a:off x="396875" y="692150"/>
            <a:ext cx="6156300" cy="346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/>
          <p:nvPr/>
        </p:nvSpPr>
        <p:spPr>
          <a:xfrm flipH="1" rot="10800000">
            <a:off x="194872" y="3252865"/>
            <a:ext cx="11216797" cy="3605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 txBox="1"/>
          <p:nvPr>
            <p:ph type="ctrTitle"/>
          </p:nvPr>
        </p:nvSpPr>
        <p:spPr>
          <a:xfrm>
            <a:off x="764499" y="845215"/>
            <a:ext cx="10230786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99"/>
              <a:buFont typeface="Gill Sans"/>
              <a:buNone/>
              <a:defRPr sz="3599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764499" y="2320230"/>
            <a:ext cx="1023078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764499" y="6114074"/>
            <a:ext cx="7016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47155" y="423958"/>
            <a:ext cx="2848130" cy="61290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"/>
          <p:cNvSpPr txBox="1"/>
          <p:nvPr/>
        </p:nvSpPr>
        <p:spPr>
          <a:xfrm>
            <a:off x="957775" y="3582649"/>
            <a:ext cx="10037509" cy="22003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None/>
            </a:pPr>
            <a:r>
              <a:rPr b="1" lang="en-US" sz="2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Multi-modal Clinical Data repository (CDR) using openEHR and DICOM</a:t>
            </a:r>
            <a:endParaRPr sz="1400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r">
              <a:spcBef>
                <a:spcPts val="940"/>
              </a:spcBef>
              <a:spcAft>
                <a:spcPts val="0"/>
              </a:spcAft>
              <a:buClr>
                <a:srgbClr val="4590B8"/>
              </a:buClr>
              <a:buSzPts val="1564"/>
              <a:buFont typeface="Noto Sans Symbols"/>
              <a:buNone/>
            </a:pPr>
            <a:r>
              <a:rPr lang="en-US" sz="17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Karkinos Healthcare</a:t>
            </a:r>
            <a:endParaRPr/>
          </a:p>
          <a:p>
            <a:pPr indent="0" lvl="0" marL="0" marR="0" rtl="0" algn="r">
              <a:spcBef>
                <a:spcPts val="940"/>
              </a:spcBef>
              <a:spcAft>
                <a:spcPts val="0"/>
              </a:spcAft>
              <a:buClr>
                <a:srgbClr val="4590B8"/>
              </a:buClr>
              <a:buSzPts val="1564"/>
              <a:buFont typeface="Noto Sans Symbols"/>
              <a:buNone/>
            </a:pPr>
            <a:r>
              <a:t/>
            </a:r>
            <a:endParaRPr sz="1700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920"/>
              </a:spcBef>
              <a:spcAft>
                <a:spcPts val="0"/>
              </a:spcAft>
              <a:buClr>
                <a:srgbClr val="4590B8"/>
              </a:buClr>
              <a:buSzPts val="1472"/>
              <a:buFont typeface="Noto Sans Symbols"/>
              <a:buNone/>
            </a:pPr>
            <a:r>
              <a:rPr lang="en-US"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Anand Jahagirdar</a:t>
            </a:r>
            <a:r>
              <a:rPr lang="en-US" sz="16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/>
          </a:p>
          <a:p>
            <a:pPr indent="0" lvl="0" marL="0" marR="0" rtl="0" algn="r">
              <a:spcBef>
                <a:spcPts val="920"/>
              </a:spcBef>
              <a:spcAft>
                <a:spcPts val="0"/>
              </a:spcAft>
              <a:buClr>
                <a:srgbClr val="4590B8"/>
              </a:buClr>
              <a:buSzPts val="1472"/>
              <a:buFont typeface="Noto Sans Symbols"/>
              <a:buNone/>
            </a:pPr>
            <a:r>
              <a:rPr i="1" lang="en-US"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Principal software architect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>
            <a:off x="581041" y="0"/>
            <a:ext cx="10830628" cy="22906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996696" y="702156"/>
            <a:ext cx="982818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" type="body"/>
          </p:nvPr>
        </p:nvSpPr>
        <p:spPr>
          <a:xfrm>
            <a:off x="581041" y="2596896"/>
            <a:ext cx="10243841" cy="3191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581041" y="0"/>
            <a:ext cx="10830628" cy="1655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941832" y="378800"/>
            <a:ext cx="10085832" cy="928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574982" y="2109132"/>
            <a:ext cx="4837173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181345" y="2109132"/>
            <a:ext cx="4837175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"/>
          <p:cNvSpPr txBox="1"/>
          <p:nvPr>
            <p:ph idx="11" type="ftr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1" name="Google Shape;41;p4"/>
          <p:cNvCxnSpPr/>
          <p:nvPr/>
        </p:nvCxnSpPr>
        <p:spPr>
          <a:xfrm>
            <a:off x="5788152" y="2109132"/>
            <a:ext cx="0" cy="3633047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581041" y="378801"/>
            <a:ext cx="10243841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ill Sans"/>
              <a:buNone/>
              <a:defRPr sz="28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581041" y="1746504"/>
            <a:ext cx="10243841" cy="4041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581041" y="0"/>
            <a:ext cx="10830628" cy="1655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 txBox="1"/>
          <p:nvPr>
            <p:ph type="title"/>
          </p:nvPr>
        </p:nvSpPr>
        <p:spPr>
          <a:xfrm>
            <a:off x="941832" y="378800"/>
            <a:ext cx="10085832" cy="928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574982" y="2670048"/>
            <a:ext cx="4837173" cy="3072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6181345" y="2670048"/>
            <a:ext cx="4837175" cy="3072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ctr">
              <a:spcBef>
                <a:spcPts val="0"/>
              </a:spcBef>
              <a:buNone/>
              <a:defRPr b="0" i="0" sz="9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" name="Google Shape;54;p6"/>
          <p:cNvCxnSpPr/>
          <p:nvPr/>
        </p:nvCxnSpPr>
        <p:spPr>
          <a:xfrm>
            <a:off x="5788152" y="1935396"/>
            <a:ext cx="0" cy="3806783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6"/>
          <p:cNvSpPr txBox="1"/>
          <p:nvPr>
            <p:ph idx="3" type="body"/>
          </p:nvPr>
        </p:nvSpPr>
        <p:spPr>
          <a:xfrm>
            <a:off x="569565" y="1935396"/>
            <a:ext cx="4837173" cy="5360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3"/>
              <a:buNone/>
              <a:defRPr b="0" sz="2199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39"/>
              <a:buNone/>
              <a:defRPr b="1" sz="1999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5"/>
              <a:buNone/>
              <a:defRPr b="1" sz="1799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6" name="Google Shape;56;p6"/>
          <p:cNvSpPr txBox="1"/>
          <p:nvPr>
            <p:ph idx="4" type="body"/>
          </p:nvPr>
        </p:nvSpPr>
        <p:spPr>
          <a:xfrm>
            <a:off x="6174837" y="1935396"/>
            <a:ext cx="4837173" cy="5360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3"/>
              <a:buNone/>
              <a:defRPr b="0" sz="2199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39"/>
              <a:buNone/>
              <a:defRPr b="1" sz="1999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5"/>
              <a:buNone/>
              <a:defRPr b="1" sz="1799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64499" y="477778"/>
            <a:ext cx="1026076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ill Sans"/>
              <a:buNone/>
              <a:defRPr b="0" i="0" sz="32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64499" y="1924192"/>
            <a:ext cx="10260767" cy="3822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697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5"/>
              <a:buFont typeface="Noto Sans Symbols"/>
              <a:buChar char="◼"/>
              <a:defRPr b="0" i="0" sz="1799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1"/>
          <p:cNvSpPr/>
          <p:nvPr/>
        </p:nvSpPr>
        <p:spPr>
          <a:xfrm>
            <a:off x="11411669" y="0"/>
            <a:ext cx="777155" cy="6858000"/>
          </a:xfrm>
          <a:prstGeom prst="rect">
            <a:avLst/>
          </a:prstGeom>
          <a:solidFill>
            <a:srgbClr val="1325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 txBox="1"/>
          <p:nvPr/>
        </p:nvSpPr>
        <p:spPr>
          <a:xfrm rot="5400000">
            <a:off x="9710112" y="2276347"/>
            <a:ext cx="41646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DICOM CONFERENCE 2023</a:t>
            </a:r>
            <a:endParaRPr/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64499" y="6086009"/>
            <a:ext cx="1957557" cy="42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0" y="0"/>
            <a:ext cx="194638" cy="228600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0" y="2286000"/>
            <a:ext cx="194638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0" y="4572000"/>
            <a:ext cx="194638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5.png"/><Relationship Id="rId4" Type="http://schemas.openxmlformats.org/officeDocument/2006/relationships/hyperlink" Target="https://journals.plos.org/plosone/article?id=10.1371/journal.pone.0030783" TargetMode="External"/><Relationship Id="rId9" Type="http://schemas.openxmlformats.org/officeDocument/2006/relationships/image" Target="../media/image61.png"/><Relationship Id="rId5" Type="http://schemas.openxmlformats.org/officeDocument/2006/relationships/hyperlink" Target="https://www.dclunie.com/papers/FDA_WSI_2020_Clunie.pdf" TargetMode="External"/><Relationship Id="rId6" Type="http://schemas.openxmlformats.org/officeDocument/2006/relationships/image" Target="../media/image49.png"/><Relationship Id="rId7" Type="http://schemas.openxmlformats.org/officeDocument/2006/relationships/image" Target="../media/image48.png"/><Relationship Id="rId8" Type="http://schemas.openxmlformats.org/officeDocument/2006/relationships/image" Target="../media/image56.png"/><Relationship Id="rId11" Type="http://schemas.openxmlformats.org/officeDocument/2006/relationships/image" Target="../media/image62.png"/><Relationship Id="rId10" Type="http://schemas.openxmlformats.org/officeDocument/2006/relationships/image" Target="../media/image58.png"/><Relationship Id="rId13" Type="http://schemas.openxmlformats.org/officeDocument/2006/relationships/image" Target="../media/image68.png"/><Relationship Id="rId12" Type="http://schemas.openxmlformats.org/officeDocument/2006/relationships/image" Target="../media/image6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7.png"/><Relationship Id="rId4" Type="http://schemas.openxmlformats.org/officeDocument/2006/relationships/image" Target="../media/image64.png"/><Relationship Id="rId5" Type="http://schemas.openxmlformats.org/officeDocument/2006/relationships/image" Target="../media/image75.png"/><Relationship Id="rId6" Type="http://schemas.openxmlformats.org/officeDocument/2006/relationships/image" Target="../media/image7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0.png"/><Relationship Id="rId4" Type="http://schemas.openxmlformats.org/officeDocument/2006/relationships/hyperlink" Target="mailto:anand.jahagirdar@karkinos.in" TargetMode="External"/><Relationship Id="rId5" Type="http://schemas.openxmlformats.org/officeDocument/2006/relationships/hyperlink" Target="http://www.karkinos.in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Anand.Jahagirdar@karkinos.in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10" Type="http://schemas.openxmlformats.org/officeDocument/2006/relationships/image" Target="../media/image9.png"/><Relationship Id="rId9" Type="http://schemas.openxmlformats.org/officeDocument/2006/relationships/image" Target="../media/image8.png"/><Relationship Id="rId5" Type="http://schemas.openxmlformats.org/officeDocument/2006/relationships/image" Target="../media/image26.png"/><Relationship Id="rId6" Type="http://schemas.openxmlformats.org/officeDocument/2006/relationships/image" Target="../media/image35.png"/><Relationship Id="rId7" Type="http://schemas.openxmlformats.org/officeDocument/2006/relationships/image" Target="../media/image13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43.png"/><Relationship Id="rId22" Type="http://schemas.openxmlformats.org/officeDocument/2006/relationships/image" Target="../media/image33.png"/><Relationship Id="rId21" Type="http://schemas.openxmlformats.org/officeDocument/2006/relationships/image" Target="../media/image41.png"/><Relationship Id="rId24" Type="http://schemas.openxmlformats.org/officeDocument/2006/relationships/image" Target="../media/image36.png"/><Relationship Id="rId23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Relationship Id="rId26" Type="http://schemas.openxmlformats.org/officeDocument/2006/relationships/image" Target="../media/image37.png"/><Relationship Id="rId25" Type="http://schemas.openxmlformats.org/officeDocument/2006/relationships/image" Target="../media/image28.png"/><Relationship Id="rId28" Type="http://schemas.openxmlformats.org/officeDocument/2006/relationships/image" Target="../media/image38.png"/><Relationship Id="rId27" Type="http://schemas.openxmlformats.org/officeDocument/2006/relationships/image" Target="../media/image4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29" Type="http://schemas.openxmlformats.org/officeDocument/2006/relationships/image" Target="../media/image45.png"/><Relationship Id="rId7" Type="http://schemas.openxmlformats.org/officeDocument/2006/relationships/image" Target="../media/image18.jpg"/><Relationship Id="rId8" Type="http://schemas.openxmlformats.org/officeDocument/2006/relationships/image" Target="../media/image11.png"/><Relationship Id="rId31" Type="http://schemas.openxmlformats.org/officeDocument/2006/relationships/image" Target="../media/image44.png"/><Relationship Id="rId30" Type="http://schemas.openxmlformats.org/officeDocument/2006/relationships/image" Target="../media/image47.png"/><Relationship Id="rId11" Type="http://schemas.openxmlformats.org/officeDocument/2006/relationships/image" Target="../media/image24.png"/><Relationship Id="rId10" Type="http://schemas.openxmlformats.org/officeDocument/2006/relationships/image" Target="../media/image21.png"/><Relationship Id="rId13" Type="http://schemas.openxmlformats.org/officeDocument/2006/relationships/image" Target="../media/image25.jpg"/><Relationship Id="rId12" Type="http://schemas.openxmlformats.org/officeDocument/2006/relationships/image" Target="../media/image27.png"/><Relationship Id="rId15" Type="http://schemas.openxmlformats.org/officeDocument/2006/relationships/image" Target="../media/image30.png"/><Relationship Id="rId14" Type="http://schemas.openxmlformats.org/officeDocument/2006/relationships/image" Target="../media/image19.png"/><Relationship Id="rId17" Type="http://schemas.openxmlformats.org/officeDocument/2006/relationships/image" Target="../media/image22.png"/><Relationship Id="rId16" Type="http://schemas.openxmlformats.org/officeDocument/2006/relationships/image" Target="../media/image31.png"/><Relationship Id="rId19" Type="http://schemas.openxmlformats.org/officeDocument/2006/relationships/image" Target="../media/image23.png"/><Relationship Id="rId18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6.png"/><Relationship Id="rId4" Type="http://schemas.openxmlformats.org/officeDocument/2006/relationships/hyperlink" Target="https://specifications.openehr.org/releases/QUERY/latest/AQL.html#_openehr_path_syntax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4.png"/><Relationship Id="rId4" Type="http://schemas.openxmlformats.org/officeDocument/2006/relationships/image" Target="../media/image46.png"/><Relationship Id="rId9" Type="http://schemas.openxmlformats.org/officeDocument/2006/relationships/image" Target="../media/image57.png"/><Relationship Id="rId5" Type="http://schemas.openxmlformats.org/officeDocument/2006/relationships/image" Target="../media/image60.png"/><Relationship Id="rId6" Type="http://schemas.openxmlformats.org/officeDocument/2006/relationships/image" Target="../media/image51.png"/><Relationship Id="rId7" Type="http://schemas.openxmlformats.org/officeDocument/2006/relationships/image" Target="../media/image63.png"/><Relationship Id="rId8" Type="http://schemas.openxmlformats.org/officeDocument/2006/relationships/image" Target="../media/image53.png"/><Relationship Id="rId10" Type="http://schemas.openxmlformats.org/officeDocument/2006/relationships/image" Target="../media/image5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ctrTitle"/>
          </p:nvPr>
        </p:nvSpPr>
        <p:spPr>
          <a:xfrm>
            <a:off x="764499" y="845215"/>
            <a:ext cx="10230786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ill Sans"/>
              <a:buNone/>
            </a:pPr>
            <a:r>
              <a:rPr lang="en-US" sz="2800"/>
              <a:t>DICOM Educational Conference</a:t>
            </a:r>
            <a:br>
              <a:rPr lang="en-US" sz="2800"/>
            </a:br>
            <a:r>
              <a:rPr i="1" lang="en-US" sz="2800"/>
              <a:t>Chennai, India</a:t>
            </a:r>
            <a:endParaRPr i="1" sz="2800"/>
          </a:p>
        </p:txBody>
      </p:sp>
      <p:sp>
        <p:nvSpPr>
          <p:cNvPr id="62" name="Google Shape;62;p7"/>
          <p:cNvSpPr txBox="1"/>
          <p:nvPr>
            <p:ph idx="1" type="subTitle"/>
          </p:nvPr>
        </p:nvSpPr>
        <p:spPr>
          <a:xfrm>
            <a:off x="764499" y="2320230"/>
            <a:ext cx="1023078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88"/>
              <a:buNone/>
            </a:pPr>
            <a:r>
              <a:rPr b="1" lang="en-US" sz="1400"/>
              <a:t>OCTOBER 9-11, 2023</a:t>
            </a:r>
            <a:endParaRPr b="1" sz="1400"/>
          </a:p>
        </p:txBody>
      </p:sp>
      <p:sp>
        <p:nvSpPr>
          <p:cNvPr id="63" name="Google Shape;63;p7"/>
          <p:cNvSpPr txBox="1"/>
          <p:nvPr>
            <p:ph idx="11" type="ftr"/>
          </p:nvPr>
        </p:nvSpPr>
        <p:spPr>
          <a:xfrm>
            <a:off x="764499" y="6114074"/>
            <a:ext cx="7016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COPYRIGHT DICOM® 2023     WWW.DICOMSTANDARD.ORG     #DICOMCONFERENCE2023     #DICOM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6"/>
          <p:cNvSpPr txBox="1"/>
          <p:nvPr>
            <p:ph type="title"/>
          </p:nvPr>
        </p:nvSpPr>
        <p:spPr>
          <a:xfrm>
            <a:off x="941832" y="378800"/>
            <a:ext cx="100857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rPr lang="en-US"/>
              <a:t>Digital pathology: DICOM encoding of WSI (Whole slide image)</a:t>
            </a:r>
            <a:endParaRPr/>
          </a:p>
        </p:txBody>
      </p:sp>
      <p:sp>
        <p:nvSpPr>
          <p:cNvPr id="342" name="Google Shape;342;p16"/>
          <p:cNvSpPr txBox="1"/>
          <p:nvPr>
            <p:ph idx="2" type="body"/>
          </p:nvPr>
        </p:nvSpPr>
        <p:spPr>
          <a:xfrm>
            <a:off x="618750" y="2678700"/>
            <a:ext cx="4837200" cy="30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US"/>
              <a:t>A digital slide is typically represented as a multiresolution image pyramid</a:t>
            </a:r>
            <a:endParaRPr/>
          </a:p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US"/>
              <a:t>Each resolution level is a separate instance of the </a:t>
            </a:r>
            <a:r>
              <a:rPr i="1" lang="en-US">
                <a:solidFill>
                  <a:srgbClr val="9F2B68"/>
                </a:solidFill>
              </a:rPr>
              <a:t>VL Whole Slide Microscopy Image IOD</a:t>
            </a:r>
            <a:endParaRPr i="1">
              <a:solidFill>
                <a:srgbClr val="9F2B68"/>
              </a:solidFill>
            </a:endParaRPr>
          </a:p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US"/>
              <a:t>Encoded as a separate DICOM data set - a multiframe image instance with encapsulated Pixel Data element</a:t>
            </a:r>
            <a:endParaRPr/>
          </a:p>
          <a:p>
            <a:pPr indent="-333756" lvl="0" marL="457200" rtl="0" algn="l">
              <a:lnSpc>
                <a:spcPct val="93359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US"/>
              <a:t>Information of patient, study, series, specimen, and container mapped to openEHR archetype : </a:t>
            </a:r>
            <a:r>
              <a:rPr i="1" lang="en-US">
                <a:solidFill>
                  <a:srgbClr val="9F2B68"/>
                </a:solidFill>
              </a:rPr>
              <a:t>Laboratory test results</a:t>
            </a:r>
            <a:endParaRPr i="1">
              <a:solidFill>
                <a:srgbClr val="9F2B68"/>
              </a:solidFill>
            </a:endParaRPr>
          </a:p>
        </p:txBody>
      </p:sp>
      <p:sp>
        <p:nvSpPr>
          <p:cNvPr id="343" name="Google Shape;343;p16"/>
          <p:cNvSpPr txBox="1"/>
          <p:nvPr>
            <p:ph idx="12" type="sldNum"/>
          </p:nvPr>
        </p:nvSpPr>
        <p:spPr>
          <a:xfrm>
            <a:off x="11411669" y="6114073"/>
            <a:ext cx="7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4" name="Google Shape;344;p16"/>
          <p:cNvSpPr txBox="1"/>
          <p:nvPr>
            <p:ph idx="11" type="ftr"/>
          </p:nvPr>
        </p:nvSpPr>
        <p:spPr>
          <a:xfrm>
            <a:off x="3112441" y="6114074"/>
            <a:ext cx="701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DICOM® 2023     WWW.DICOMSTANDARD.ORG     #DICOMCONFERENCE2023     #DICOM    </a:t>
            </a:r>
            <a:endParaRPr/>
          </a:p>
        </p:txBody>
      </p:sp>
      <p:pic>
        <p:nvPicPr>
          <p:cNvPr id="345" name="Google Shape;34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7825" y="2207900"/>
            <a:ext cx="4837199" cy="3627907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6"/>
          <p:cNvSpPr txBox="1"/>
          <p:nvPr/>
        </p:nvSpPr>
        <p:spPr>
          <a:xfrm>
            <a:off x="513200" y="6472500"/>
            <a:ext cx="483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900">
                <a:solidFill>
                  <a:schemeClr val="dk2"/>
                </a:solidFill>
                <a:uFill>
                  <a:noFill/>
                </a:uFill>
                <a:latin typeface="Gill Sans"/>
                <a:ea typeface="Gill Sans"/>
                <a:cs typeface="Gill Sans"/>
                <a:sym typeface="Gill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https://journals.plos.org/plosone/article?id=10.1371/journal.pone.0030783</a:t>
            </a:r>
            <a:endParaRPr sz="9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900">
                <a:solidFill>
                  <a:schemeClr val="dk2"/>
                </a:solidFill>
                <a:uFill>
                  <a:noFill/>
                </a:uFill>
                <a:latin typeface="Gill Sans"/>
                <a:ea typeface="Gill Sans"/>
                <a:cs typeface="Gill Sans"/>
                <a:sym typeface="Gill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https://www.dclunie.com/papers/FDA_WSI_2020_Clunie.pdf</a:t>
            </a:r>
            <a:endParaRPr/>
          </a:p>
        </p:txBody>
      </p:sp>
      <p:pic>
        <p:nvPicPr>
          <p:cNvPr id="347" name="Google Shape;34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6147" y="1903325"/>
            <a:ext cx="590454" cy="3776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tabase outline" id="348" name="Google Shape;348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12241" y="2515434"/>
            <a:ext cx="375009" cy="3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cument with solid fill" id="349" name="Google Shape;349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78481" y="2502608"/>
            <a:ext cx="394291" cy="382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0" name="Google Shape;350;p16"/>
          <p:cNvGrpSpPr/>
          <p:nvPr/>
        </p:nvGrpSpPr>
        <p:grpSpPr>
          <a:xfrm>
            <a:off x="1777208" y="2520234"/>
            <a:ext cx="548179" cy="354098"/>
            <a:chOff x="417425" y="2350952"/>
            <a:chExt cx="2100301" cy="1127700"/>
          </a:xfrm>
        </p:grpSpPr>
        <p:sp>
          <p:nvSpPr>
            <p:cNvPr id="351" name="Google Shape;351;p16"/>
            <p:cNvSpPr/>
            <p:nvPr/>
          </p:nvSpPr>
          <p:spPr>
            <a:xfrm>
              <a:off x="417425" y="2350952"/>
              <a:ext cx="1488300" cy="1127700"/>
            </a:xfrm>
            <a:prstGeom prst="rect">
              <a:avLst/>
            </a:prstGeom>
            <a:solidFill>
              <a:srgbClr val="FFFFFF">
                <a:alpha val="97650"/>
              </a:srgbClr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1910526" y="2353775"/>
              <a:ext cx="607200" cy="1124700"/>
            </a:xfrm>
            <a:prstGeom prst="rect">
              <a:avLst/>
            </a:prstGeom>
            <a:solidFill>
              <a:srgbClr val="FFFFFF">
                <a:alpha val="97650"/>
              </a:srgbClr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1982860" y="2452693"/>
              <a:ext cx="465300" cy="356100"/>
            </a:xfrm>
            <a:prstGeom prst="rect">
              <a:avLst/>
            </a:prstGeom>
            <a:gradFill>
              <a:gsLst>
                <a:gs pos="0">
                  <a:srgbClr val="FAFAFA"/>
                </a:gs>
                <a:gs pos="12000">
                  <a:srgbClr val="D8D8D8"/>
                </a:gs>
                <a:gs pos="100000">
                  <a:srgbClr val="FFFFFF"/>
                </a:gs>
              </a:gsLst>
              <a:lin ang="5400012" scaled="0"/>
            </a:gra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4" name="Google Shape;354;p16"/>
            <p:cNvGrpSpPr/>
            <p:nvPr/>
          </p:nvGrpSpPr>
          <p:grpSpPr>
            <a:xfrm>
              <a:off x="557024" y="2452607"/>
              <a:ext cx="310115" cy="354345"/>
              <a:chOff x="961539" y="1140642"/>
              <a:chExt cx="282900" cy="315900"/>
            </a:xfrm>
          </p:grpSpPr>
          <p:sp>
            <p:nvSpPr>
              <p:cNvPr id="355" name="Google Shape;355;p16"/>
              <p:cNvSpPr/>
              <p:nvPr/>
            </p:nvSpPr>
            <p:spPr>
              <a:xfrm>
                <a:off x="961539" y="1140642"/>
                <a:ext cx="282900" cy="315900"/>
              </a:xfrm>
              <a:prstGeom prst="parallelogram">
                <a:avLst>
                  <a:gd fmla="val 51535" name="adj"/>
                </a:avLst>
              </a:prstGeom>
              <a:solidFill>
                <a:srgbClr val="FFFFFF"/>
              </a:solidFill>
              <a:ln cap="flat" cmpd="sng" w="12700">
                <a:solidFill>
                  <a:srgbClr val="7C2B7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16"/>
              <p:cNvSpPr/>
              <p:nvPr/>
            </p:nvSpPr>
            <p:spPr>
              <a:xfrm>
                <a:off x="1062009" y="1237684"/>
                <a:ext cx="81660" cy="121401"/>
              </a:xfrm>
              <a:custGeom>
                <a:rect b="b" l="l" r="r" t="t"/>
                <a:pathLst>
                  <a:path extrusionOk="0" h="379377" w="329938">
                    <a:moveTo>
                      <a:pt x="18853" y="150828"/>
                    </a:moveTo>
                    <a:lnTo>
                      <a:pt x="18853" y="150828"/>
                    </a:lnTo>
                    <a:cubicBezTo>
                      <a:pt x="34564" y="122548"/>
                      <a:pt x="41807" y="87480"/>
                      <a:pt x="65987" y="65987"/>
                    </a:cubicBezTo>
                    <a:cubicBezTo>
                      <a:pt x="75671" y="57379"/>
                      <a:pt x="90915" y="73284"/>
                      <a:pt x="103695" y="75414"/>
                    </a:cubicBezTo>
                    <a:cubicBezTo>
                      <a:pt x="128684" y="79579"/>
                      <a:pt x="153971" y="81699"/>
                      <a:pt x="179109" y="84841"/>
                    </a:cubicBezTo>
                    <a:cubicBezTo>
                      <a:pt x="188536" y="87983"/>
                      <a:pt x="198868" y="99380"/>
                      <a:pt x="207389" y="94268"/>
                    </a:cubicBezTo>
                    <a:cubicBezTo>
                      <a:pt x="218947" y="87333"/>
                      <a:pt x="244685" y="1237"/>
                      <a:pt x="245097" y="0"/>
                    </a:cubicBezTo>
                    <a:cubicBezTo>
                      <a:pt x="254524" y="3142"/>
                      <a:pt x="265291" y="3650"/>
                      <a:pt x="273377" y="9426"/>
                    </a:cubicBezTo>
                    <a:cubicBezTo>
                      <a:pt x="318666" y="41775"/>
                      <a:pt x="312697" y="51973"/>
                      <a:pt x="329938" y="103694"/>
                    </a:cubicBezTo>
                    <a:cubicBezTo>
                      <a:pt x="326796" y="157113"/>
                      <a:pt x="332119" y="211713"/>
                      <a:pt x="320511" y="263950"/>
                    </a:cubicBezTo>
                    <a:cubicBezTo>
                      <a:pt x="318355" y="273650"/>
                      <a:pt x="302032" y="271743"/>
                      <a:pt x="292231" y="273377"/>
                    </a:cubicBezTo>
                    <a:cubicBezTo>
                      <a:pt x="264163" y="278055"/>
                      <a:pt x="235670" y="279662"/>
                      <a:pt x="207389" y="282804"/>
                    </a:cubicBezTo>
                    <a:cubicBezTo>
                      <a:pt x="133372" y="307475"/>
                      <a:pt x="234622" y="265348"/>
                      <a:pt x="150829" y="377072"/>
                    </a:cubicBezTo>
                    <a:cubicBezTo>
                      <a:pt x="144867" y="385022"/>
                      <a:pt x="132188" y="370055"/>
                      <a:pt x="122548" y="367645"/>
                    </a:cubicBezTo>
                    <a:cubicBezTo>
                      <a:pt x="19703" y="341933"/>
                      <a:pt x="139654" y="382308"/>
                      <a:pt x="0" y="329938"/>
                    </a:cubicBezTo>
                    <a:cubicBezTo>
                      <a:pt x="3142" y="289088"/>
                      <a:pt x="-4354" y="245972"/>
                      <a:pt x="9426" y="207389"/>
                    </a:cubicBezTo>
                    <a:cubicBezTo>
                      <a:pt x="13784" y="195188"/>
                      <a:pt x="47134" y="210918"/>
                      <a:pt x="47134" y="197962"/>
                    </a:cubicBezTo>
                    <a:cubicBezTo>
                      <a:pt x="47134" y="164570"/>
                      <a:pt x="23567" y="158684"/>
                      <a:pt x="18853" y="150828"/>
                    </a:cubicBezTo>
                    <a:close/>
                  </a:path>
                </a:pathLst>
              </a:custGeom>
              <a:gradFill>
                <a:gsLst>
                  <a:gs pos="0">
                    <a:srgbClr val="9F2B68">
                      <a:alpha val="78431"/>
                    </a:srgbClr>
                  </a:gs>
                  <a:gs pos="52999">
                    <a:srgbClr val="7C2B7C">
                      <a:alpha val="62352"/>
                    </a:srgbClr>
                  </a:gs>
                  <a:gs pos="100000">
                    <a:srgbClr val="00008B">
                      <a:alpha val="65490"/>
                    </a:srgbClr>
                  </a:gs>
                </a:gsLst>
                <a:path path="circle">
                  <a:fillToRect l="100%" t="100%"/>
                </a:path>
                <a:tileRect b="-100%" r="-100%"/>
              </a:gra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16"/>
              <p:cNvSpPr/>
              <p:nvPr/>
            </p:nvSpPr>
            <p:spPr>
              <a:xfrm>
                <a:off x="1080614" y="1140642"/>
                <a:ext cx="163800" cy="60900"/>
              </a:xfrm>
              <a:prstGeom prst="parallelogram">
                <a:avLst>
                  <a:gd fmla="val 40654" name="adj"/>
                </a:avLst>
              </a:prstGeom>
              <a:solidFill>
                <a:srgbClr val="FFFFFF"/>
              </a:solidFill>
              <a:ln cap="flat" cmpd="sng" w="12700">
                <a:solidFill>
                  <a:srgbClr val="7C2B7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" name="Google Shape;358;p16"/>
            <p:cNvGrpSpPr/>
            <p:nvPr/>
          </p:nvGrpSpPr>
          <p:grpSpPr>
            <a:xfrm>
              <a:off x="807599" y="2455431"/>
              <a:ext cx="310115" cy="354345"/>
              <a:chOff x="961539" y="1140642"/>
              <a:chExt cx="282900" cy="315900"/>
            </a:xfrm>
          </p:grpSpPr>
          <p:sp>
            <p:nvSpPr>
              <p:cNvPr id="359" name="Google Shape;359;p16"/>
              <p:cNvSpPr/>
              <p:nvPr/>
            </p:nvSpPr>
            <p:spPr>
              <a:xfrm>
                <a:off x="961539" y="1140642"/>
                <a:ext cx="282900" cy="315900"/>
              </a:xfrm>
              <a:prstGeom prst="parallelogram">
                <a:avLst>
                  <a:gd fmla="val 51535" name="adj"/>
                </a:avLst>
              </a:prstGeom>
              <a:solidFill>
                <a:srgbClr val="FFFFFF"/>
              </a:solidFill>
              <a:ln cap="flat" cmpd="sng" w="12700">
                <a:solidFill>
                  <a:srgbClr val="7C2B7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16"/>
              <p:cNvSpPr/>
              <p:nvPr/>
            </p:nvSpPr>
            <p:spPr>
              <a:xfrm>
                <a:off x="1062009" y="1237684"/>
                <a:ext cx="81660" cy="121401"/>
              </a:xfrm>
              <a:custGeom>
                <a:rect b="b" l="l" r="r" t="t"/>
                <a:pathLst>
                  <a:path extrusionOk="0" h="379377" w="329938">
                    <a:moveTo>
                      <a:pt x="18853" y="150828"/>
                    </a:moveTo>
                    <a:lnTo>
                      <a:pt x="18853" y="150828"/>
                    </a:lnTo>
                    <a:cubicBezTo>
                      <a:pt x="34564" y="122548"/>
                      <a:pt x="41807" y="87480"/>
                      <a:pt x="65987" y="65987"/>
                    </a:cubicBezTo>
                    <a:cubicBezTo>
                      <a:pt x="75671" y="57379"/>
                      <a:pt x="90915" y="73284"/>
                      <a:pt x="103695" y="75414"/>
                    </a:cubicBezTo>
                    <a:cubicBezTo>
                      <a:pt x="128684" y="79579"/>
                      <a:pt x="153971" y="81699"/>
                      <a:pt x="179109" y="84841"/>
                    </a:cubicBezTo>
                    <a:cubicBezTo>
                      <a:pt x="188536" y="87983"/>
                      <a:pt x="198868" y="99380"/>
                      <a:pt x="207389" y="94268"/>
                    </a:cubicBezTo>
                    <a:cubicBezTo>
                      <a:pt x="218947" y="87333"/>
                      <a:pt x="244685" y="1237"/>
                      <a:pt x="245097" y="0"/>
                    </a:cubicBezTo>
                    <a:cubicBezTo>
                      <a:pt x="254524" y="3142"/>
                      <a:pt x="265291" y="3650"/>
                      <a:pt x="273377" y="9426"/>
                    </a:cubicBezTo>
                    <a:cubicBezTo>
                      <a:pt x="318666" y="41775"/>
                      <a:pt x="312697" y="51973"/>
                      <a:pt x="329938" y="103694"/>
                    </a:cubicBezTo>
                    <a:cubicBezTo>
                      <a:pt x="326796" y="157113"/>
                      <a:pt x="332119" y="211713"/>
                      <a:pt x="320511" y="263950"/>
                    </a:cubicBezTo>
                    <a:cubicBezTo>
                      <a:pt x="318355" y="273650"/>
                      <a:pt x="302032" y="271743"/>
                      <a:pt x="292231" y="273377"/>
                    </a:cubicBezTo>
                    <a:cubicBezTo>
                      <a:pt x="264163" y="278055"/>
                      <a:pt x="235670" y="279662"/>
                      <a:pt x="207389" y="282804"/>
                    </a:cubicBezTo>
                    <a:cubicBezTo>
                      <a:pt x="133372" y="307475"/>
                      <a:pt x="234622" y="265348"/>
                      <a:pt x="150829" y="377072"/>
                    </a:cubicBezTo>
                    <a:cubicBezTo>
                      <a:pt x="144867" y="385022"/>
                      <a:pt x="132188" y="370055"/>
                      <a:pt x="122548" y="367645"/>
                    </a:cubicBezTo>
                    <a:cubicBezTo>
                      <a:pt x="19703" y="341933"/>
                      <a:pt x="139654" y="382308"/>
                      <a:pt x="0" y="329938"/>
                    </a:cubicBezTo>
                    <a:cubicBezTo>
                      <a:pt x="3142" y="289088"/>
                      <a:pt x="-4354" y="245972"/>
                      <a:pt x="9426" y="207389"/>
                    </a:cubicBezTo>
                    <a:cubicBezTo>
                      <a:pt x="13784" y="195188"/>
                      <a:pt x="47134" y="210918"/>
                      <a:pt x="47134" y="197962"/>
                    </a:cubicBezTo>
                    <a:cubicBezTo>
                      <a:pt x="47134" y="164570"/>
                      <a:pt x="23567" y="158684"/>
                      <a:pt x="18853" y="150828"/>
                    </a:cubicBezTo>
                    <a:close/>
                  </a:path>
                </a:pathLst>
              </a:custGeom>
              <a:gradFill>
                <a:gsLst>
                  <a:gs pos="0">
                    <a:srgbClr val="9F2B68">
                      <a:alpha val="78431"/>
                    </a:srgbClr>
                  </a:gs>
                  <a:gs pos="52999">
                    <a:srgbClr val="7C2B7C">
                      <a:alpha val="62352"/>
                    </a:srgbClr>
                  </a:gs>
                  <a:gs pos="100000">
                    <a:srgbClr val="00008B">
                      <a:alpha val="65490"/>
                    </a:srgbClr>
                  </a:gs>
                </a:gsLst>
                <a:path path="circle">
                  <a:fillToRect l="100%" t="100%"/>
                </a:path>
                <a:tileRect b="-100%" r="-100%"/>
              </a:gra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16"/>
              <p:cNvSpPr/>
              <p:nvPr/>
            </p:nvSpPr>
            <p:spPr>
              <a:xfrm>
                <a:off x="1080614" y="1140642"/>
                <a:ext cx="163800" cy="60900"/>
              </a:xfrm>
              <a:prstGeom prst="parallelogram">
                <a:avLst>
                  <a:gd fmla="val 40654" name="adj"/>
                </a:avLst>
              </a:prstGeom>
              <a:solidFill>
                <a:srgbClr val="FFFFFF"/>
              </a:solidFill>
              <a:ln cap="flat" cmpd="sng" w="12700">
                <a:solidFill>
                  <a:srgbClr val="7C2B7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2" name="Google Shape;362;p16"/>
            <p:cNvGrpSpPr/>
            <p:nvPr/>
          </p:nvGrpSpPr>
          <p:grpSpPr>
            <a:xfrm>
              <a:off x="472418" y="2945751"/>
              <a:ext cx="310115" cy="354345"/>
              <a:chOff x="961539" y="1140642"/>
              <a:chExt cx="282900" cy="315900"/>
            </a:xfrm>
          </p:grpSpPr>
          <p:sp>
            <p:nvSpPr>
              <p:cNvPr id="363" name="Google Shape;363;p16"/>
              <p:cNvSpPr/>
              <p:nvPr/>
            </p:nvSpPr>
            <p:spPr>
              <a:xfrm>
                <a:off x="961539" y="1140642"/>
                <a:ext cx="282900" cy="315900"/>
              </a:xfrm>
              <a:prstGeom prst="parallelogram">
                <a:avLst>
                  <a:gd fmla="val 51535" name="adj"/>
                </a:avLst>
              </a:prstGeom>
              <a:solidFill>
                <a:srgbClr val="FFFFFF"/>
              </a:solidFill>
              <a:ln cap="flat" cmpd="sng" w="12700">
                <a:solidFill>
                  <a:srgbClr val="7C2B7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16"/>
              <p:cNvSpPr/>
              <p:nvPr/>
            </p:nvSpPr>
            <p:spPr>
              <a:xfrm>
                <a:off x="1062009" y="1237684"/>
                <a:ext cx="81660" cy="121401"/>
              </a:xfrm>
              <a:custGeom>
                <a:rect b="b" l="l" r="r" t="t"/>
                <a:pathLst>
                  <a:path extrusionOk="0" h="379377" w="329938">
                    <a:moveTo>
                      <a:pt x="18853" y="150828"/>
                    </a:moveTo>
                    <a:lnTo>
                      <a:pt x="18853" y="150828"/>
                    </a:lnTo>
                    <a:cubicBezTo>
                      <a:pt x="34564" y="122548"/>
                      <a:pt x="41807" y="87480"/>
                      <a:pt x="65987" y="65987"/>
                    </a:cubicBezTo>
                    <a:cubicBezTo>
                      <a:pt x="75671" y="57379"/>
                      <a:pt x="90915" y="73284"/>
                      <a:pt x="103695" y="75414"/>
                    </a:cubicBezTo>
                    <a:cubicBezTo>
                      <a:pt x="128684" y="79579"/>
                      <a:pt x="153971" y="81699"/>
                      <a:pt x="179109" y="84841"/>
                    </a:cubicBezTo>
                    <a:cubicBezTo>
                      <a:pt x="188536" y="87983"/>
                      <a:pt x="198868" y="99380"/>
                      <a:pt x="207389" y="94268"/>
                    </a:cubicBezTo>
                    <a:cubicBezTo>
                      <a:pt x="218947" y="87333"/>
                      <a:pt x="244685" y="1237"/>
                      <a:pt x="245097" y="0"/>
                    </a:cubicBezTo>
                    <a:cubicBezTo>
                      <a:pt x="254524" y="3142"/>
                      <a:pt x="265291" y="3650"/>
                      <a:pt x="273377" y="9426"/>
                    </a:cubicBezTo>
                    <a:cubicBezTo>
                      <a:pt x="318666" y="41775"/>
                      <a:pt x="312697" y="51973"/>
                      <a:pt x="329938" y="103694"/>
                    </a:cubicBezTo>
                    <a:cubicBezTo>
                      <a:pt x="326796" y="157113"/>
                      <a:pt x="332119" y="211713"/>
                      <a:pt x="320511" y="263950"/>
                    </a:cubicBezTo>
                    <a:cubicBezTo>
                      <a:pt x="318355" y="273650"/>
                      <a:pt x="302032" y="271743"/>
                      <a:pt x="292231" y="273377"/>
                    </a:cubicBezTo>
                    <a:cubicBezTo>
                      <a:pt x="264163" y="278055"/>
                      <a:pt x="235670" y="279662"/>
                      <a:pt x="207389" y="282804"/>
                    </a:cubicBezTo>
                    <a:cubicBezTo>
                      <a:pt x="133372" y="307475"/>
                      <a:pt x="234622" y="265348"/>
                      <a:pt x="150829" y="377072"/>
                    </a:cubicBezTo>
                    <a:cubicBezTo>
                      <a:pt x="144867" y="385022"/>
                      <a:pt x="132188" y="370055"/>
                      <a:pt x="122548" y="367645"/>
                    </a:cubicBezTo>
                    <a:cubicBezTo>
                      <a:pt x="19703" y="341933"/>
                      <a:pt x="139654" y="382308"/>
                      <a:pt x="0" y="329938"/>
                    </a:cubicBezTo>
                    <a:cubicBezTo>
                      <a:pt x="3142" y="289088"/>
                      <a:pt x="-4354" y="245972"/>
                      <a:pt x="9426" y="207389"/>
                    </a:cubicBezTo>
                    <a:cubicBezTo>
                      <a:pt x="13784" y="195188"/>
                      <a:pt x="47134" y="210918"/>
                      <a:pt x="47134" y="197962"/>
                    </a:cubicBezTo>
                    <a:cubicBezTo>
                      <a:pt x="47134" y="164570"/>
                      <a:pt x="23567" y="158684"/>
                      <a:pt x="18853" y="150828"/>
                    </a:cubicBezTo>
                    <a:close/>
                  </a:path>
                </a:pathLst>
              </a:custGeom>
              <a:gradFill>
                <a:gsLst>
                  <a:gs pos="0">
                    <a:srgbClr val="9F2B68">
                      <a:alpha val="78431"/>
                    </a:srgbClr>
                  </a:gs>
                  <a:gs pos="52999">
                    <a:srgbClr val="7C2B7C">
                      <a:alpha val="62352"/>
                    </a:srgbClr>
                  </a:gs>
                  <a:gs pos="100000">
                    <a:srgbClr val="00008B">
                      <a:alpha val="65490"/>
                    </a:srgbClr>
                  </a:gs>
                </a:gsLst>
                <a:path path="circle">
                  <a:fillToRect l="100%" t="100%"/>
                </a:path>
                <a:tileRect b="-100%" r="-100%"/>
              </a:gra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16"/>
              <p:cNvSpPr/>
              <p:nvPr/>
            </p:nvSpPr>
            <p:spPr>
              <a:xfrm>
                <a:off x="1080614" y="1140642"/>
                <a:ext cx="163800" cy="60900"/>
              </a:xfrm>
              <a:prstGeom prst="parallelogram">
                <a:avLst>
                  <a:gd fmla="val 40654" name="adj"/>
                </a:avLst>
              </a:prstGeom>
              <a:solidFill>
                <a:srgbClr val="FFFFFF"/>
              </a:solidFill>
              <a:ln cap="flat" cmpd="sng" w="12700">
                <a:solidFill>
                  <a:srgbClr val="7C2B7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" name="Google Shape;366;p16"/>
            <p:cNvGrpSpPr/>
            <p:nvPr/>
          </p:nvGrpSpPr>
          <p:grpSpPr>
            <a:xfrm>
              <a:off x="722992" y="2948576"/>
              <a:ext cx="310115" cy="354345"/>
              <a:chOff x="961539" y="1140642"/>
              <a:chExt cx="282900" cy="315900"/>
            </a:xfrm>
          </p:grpSpPr>
          <p:sp>
            <p:nvSpPr>
              <p:cNvPr id="367" name="Google Shape;367;p16"/>
              <p:cNvSpPr/>
              <p:nvPr/>
            </p:nvSpPr>
            <p:spPr>
              <a:xfrm>
                <a:off x="961539" y="1140642"/>
                <a:ext cx="282900" cy="315900"/>
              </a:xfrm>
              <a:prstGeom prst="parallelogram">
                <a:avLst>
                  <a:gd fmla="val 51535" name="adj"/>
                </a:avLst>
              </a:prstGeom>
              <a:solidFill>
                <a:srgbClr val="FFFFFF"/>
              </a:solidFill>
              <a:ln cap="flat" cmpd="sng" w="12700">
                <a:solidFill>
                  <a:srgbClr val="7C2B7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16"/>
              <p:cNvSpPr/>
              <p:nvPr/>
            </p:nvSpPr>
            <p:spPr>
              <a:xfrm>
                <a:off x="1062009" y="1237684"/>
                <a:ext cx="81660" cy="121401"/>
              </a:xfrm>
              <a:custGeom>
                <a:rect b="b" l="l" r="r" t="t"/>
                <a:pathLst>
                  <a:path extrusionOk="0" h="379377" w="329938">
                    <a:moveTo>
                      <a:pt x="18853" y="150828"/>
                    </a:moveTo>
                    <a:lnTo>
                      <a:pt x="18853" y="150828"/>
                    </a:lnTo>
                    <a:cubicBezTo>
                      <a:pt x="34564" y="122548"/>
                      <a:pt x="41807" y="87480"/>
                      <a:pt x="65987" y="65987"/>
                    </a:cubicBezTo>
                    <a:cubicBezTo>
                      <a:pt x="75671" y="57379"/>
                      <a:pt x="90915" y="73284"/>
                      <a:pt x="103695" y="75414"/>
                    </a:cubicBezTo>
                    <a:cubicBezTo>
                      <a:pt x="128684" y="79579"/>
                      <a:pt x="153971" y="81699"/>
                      <a:pt x="179109" y="84841"/>
                    </a:cubicBezTo>
                    <a:cubicBezTo>
                      <a:pt x="188536" y="87983"/>
                      <a:pt x="198868" y="99380"/>
                      <a:pt x="207389" y="94268"/>
                    </a:cubicBezTo>
                    <a:cubicBezTo>
                      <a:pt x="218947" y="87333"/>
                      <a:pt x="244685" y="1237"/>
                      <a:pt x="245097" y="0"/>
                    </a:cubicBezTo>
                    <a:cubicBezTo>
                      <a:pt x="254524" y="3142"/>
                      <a:pt x="265291" y="3650"/>
                      <a:pt x="273377" y="9426"/>
                    </a:cubicBezTo>
                    <a:cubicBezTo>
                      <a:pt x="318666" y="41775"/>
                      <a:pt x="312697" y="51973"/>
                      <a:pt x="329938" y="103694"/>
                    </a:cubicBezTo>
                    <a:cubicBezTo>
                      <a:pt x="326796" y="157113"/>
                      <a:pt x="332119" y="211713"/>
                      <a:pt x="320511" y="263950"/>
                    </a:cubicBezTo>
                    <a:cubicBezTo>
                      <a:pt x="318355" y="273650"/>
                      <a:pt x="302032" y="271743"/>
                      <a:pt x="292231" y="273377"/>
                    </a:cubicBezTo>
                    <a:cubicBezTo>
                      <a:pt x="264163" y="278055"/>
                      <a:pt x="235670" y="279662"/>
                      <a:pt x="207389" y="282804"/>
                    </a:cubicBezTo>
                    <a:cubicBezTo>
                      <a:pt x="133372" y="307475"/>
                      <a:pt x="234622" y="265348"/>
                      <a:pt x="150829" y="377072"/>
                    </a:cubicBezTo>
                    <a:cubicBezTo>
                      <a:pt x="144867" y="385022"/>
                      <a:pt x="132188" y="370055"/>
                      <a:pt x="122548" y="367645"/>
                    </a:cubicBezTo>
                    <a:cubicBezTo>
                      <a:pt x="19703" y="341933"/>
                      <a:pt x="139654" y="382308"/>
                      <a:pt x="0" y="329938"/>
                    </a:cubicBezTo>
                    <a:cubicBezTo>
                      <a:pt x="3142" y="289088"/>
                      <a:pt x="-4354" y="245972"/>
                      <a:pt x="9426" y="207389"/>
                    </a:cubicBezTo>
                    <a:cubicBezTo>
                      <a:pt x="13784" y="195188"/>
                      <a:pt x="47134" y="210918"/>
                      <a:pt x="47134" y="197962"/>
                    </a:cubicBezTo>
                    <a:cubicBezTo>
                      <a:pt x="47134" y="164570"/>
                      <a:pt x="23567" y="158684"/>
                      <a:pt x="18853" y="150828"/>
                    </a:cubicBezTo>
                    <a:close/>
                  </a:path>
                </a:pathLst>
              </a:custGeom>
              <a:gradFill>
                <a:gsLst>
                  <a:gs pos="0">
                    <a:srgbClr val="9F2B68">
                      <a:alpha val="78431"/>
                    </a:srgbClr>
                  </a:gs>
                  <a:gs pos="52999">
                    <a:srgbClr val="7C2B7C">
                      <a:alpha val="62352"/>
                    </a:srgbClr>
                  </a:gs>
                  <a:gs pos="100000">
                    <a:srgbClr val="00008B">
                      <a:alpha val="65490"/>
                    </a:srgbClr>
                  </a:gs>
                </a:gsLst>
                <a:path path="circle">
                  <a:fillToRect l="100%" t="100%"/>
                </a:path>
                <a:tileRect b="-100%" r="-100%"/>
              </a:gra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6"/>
              <p:cNvSpPr/>
              <p:nvPr/>
            </p:nvSpPr>
            <p:spPr>
              <a:xfrm>
                <a:off x="1080614" y="1140642"/>
                <a:ext cx="163800" cy="60900"/>
              </a:xfrm>
              <a:prstGeom prst="parallelogram">
                <a:avLst>
                  <a:gd fmla="val 40654" name="adj"/>
                </a:avLst>
              </a:prstGeom>
              <a:solidFill>
                <a:srgbClr val="FFFFFF"/>
              </a:solidFill>
              <a:ln cap="flat" cmpd="sng" w="12700">
                <a:solidFill>
                  <a:srgbClr val="7C2B7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" name="Google Shape;370;p16"/>
            <p:cNvGrpSpPr/>
            <p:nvPr/>
          </p:nvGrpSpPr>
          <p:grpSpPr>
            <a:xfrm>
              <a:off x="973566" y="2951400"/>
              <a:ext cx="310115" cy="354345"/>
              <a:chOff x="961539" y="1140642"/>
              <a:chExt cx="282900" cy="315900"/>
            </a:xfrm>
          </p:grpSpPr>
          <p:sp>
            <p:nvSpPr>
              <p:cNvPr id="371" name="Google Shape;371;p16"/>
              <p:cNvSpPr/>
              <p:nvPr/>
            </p:nvSpPr>
            <p:spPr>
              <a:xfrm>
                <a:off x="961539" y="1140642"/>
                <a:ext cx="282900" cy="315900"/>
              </a:xfrm>
              <a:prstGeom prst="parallelogram">
                <a:avLst>
                  <a:gd fmla="val 51535" name="adj"/>
                </a:avLst>
              </a:prstGeom>
              <a:solidFill>
                <a:srgbClr val="FFFFFF"/>
              </a:solidFill>
              <a:ln cap="flat" cmpd="sng" w="12700">
                <a:solidFill>
                  <a:srgbClr val="7C2B7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6"/>
              <p:cNvSpPr/>
              <p:nvPr/>
            </p:nvSpPr>
            <p:spPr>
              <a:xfrm>
                <a:off x="1062009" y="1237684"/>
                <a:ext cx="81660" cy="121401"/>
              </a:xfrm>
              <a:custGeom>
                <a:rect b="b" l="l" r="r" t="t"/>
                <a:pathLst>
                  <a:path extrusionOk="0" h="379377" w="329938">
                    <a:moveTo>
                      <a:pt x="18853" y="150828"/>
                    </a:moveTo>
                    <a:lnTo>
                      <a:pt x="18853" y="150828"/>
                    </a:lnTo>
                    <a:cubicBezTo>
                      <a:pt x="34564" y="122548"/>
                      <a:pt x="41807" y="87480"/>
                      <a:pt x="65987" y="65987"/>
                    </a:cubicBezTo>
                    <a:cubicBezTo>
                      <a:pt x="75671" y="57379"/>
                      <a:pt x="90915" y="73284"/>
                      <a:pt x="103695" y="75414"/>
                    </a:cubicBezTo>
                    <a:cubicBezTo>
                      <a:pt x="128684" y="79579"/>
                      <a:pt x="153971" y="81699"/>
                      <a:pt x="179109" y="84841"/>
                    </a:cubicBezTo>
                    <a:cubicBezTo>
                      <a:pt x="188536" y="87983"/>
                      <a:pt x="198868" y="99380"/>
                      <a:pt x="207389" y="94268"/>
                    </a:cubicBezTo>
                    <a:cubicBezTo>
                      <a:pt x="218947" y="87333"/>
                      <a:pt x="244685" y="1237"/>
                      <a:pt x="245097" y="0"/>
                    </a:cubicBezTo>
                    <a:cubicBezTo>
                      <a:pt x="254524" y="3142"/>
                      <a:pt x="265291" y="3650"/>
                      <a:pt x="273377" y="9426"/>
                    </a:cubicBezTo>
                    <a:cubicBezTo>
                      <a:pt x="318666" y="41775"/>
                      <a:pt x="312697" y="51973"/>
                      <a:pt x="329938" y="103694"/>
                    </a:cubicBezTo>
                    <a:cubicBezTo>
                      <a:pt x="326796" y="157113"/>
                      <a:pt x="332119" y="211713"/>
                      <a:pt x="320511" y="263950"/>
                    </a:cubicBezTo>
                    <a:cubicBezTo>
                      <a:pt x="318355" y="273650"/>
                      <a:pt x="302032" y="271743"/>
                      <a:pt x="292231" y="273377"/>
                    </a:cubicBezTo>
                    <a:cubicBezTo>
                      <a:pt x="264163" y="278055"/>
                      <a:pt x="235670" y="279662"/>
                      <a:pt x="207389" y="282804"/>
                    </a:cubicBezTo>
                    <a:cubicBezTo>
                      <a:pt x="133372" y="307475"/>
                      <a:pt x="234622" y="265348"/>
                      <a:pt x="150829" y="377072"/>
                    </a:cubicBezTo>
                    <a:cubicBezTo>
                      <a:pt x="144867" y="385022"/>
                      <a:pt x="132188" y="370055"/>
                      <a:pt x="122548" y="367645"/>
                    </a:cubicBezTo>
                    <a:cubicBezTo>
                      <a:pt x="19703" y="341933"/>
                      <a:pt x="139654" y="382308"/>
                      <a:pt x="0" y="329938"/>
                    </a:cubicBezTo>
                    <a:cubicBezTo>
                      <a:pt x="3142" y="289088"/>
                      <a:pt x="-4354" y="245972"/>
                      <a:pt x="9426" y="207389"/>
                    </a:cubicBezTo>
                    <a:cubicBezTo>
                      <a:pt x="13784" y="195188"/>
                      <a:pt x="47134" y="210918"/>
                      <a:pt x="47134" y="197962"/>
                    </a:cubicBezTo>
                    <a:cubicBezTo>
                      <a:pt x="47134" y="164570"/>
                      <a:pt x="23567" y="158684"/>
                      <a:pt x="18853" y="150828"/>
                    </a:cubicBezTo>
                    <a:close/>
                  </a:path>
                </a:pathLst>
              </a:custGeom>
              <a:gradFill>
                <a:gsLst>
                  <a:gs pos="0">
                    <a:srgbClr val="9F2B68">
                      <a:alpha val="78431"/>
                    </a:srgbClr>
                  </a:gs>
                  <a:gs pos="52999">
                    <a:srgbClr val="7C2B7C">
                      <a:alpha val="62352"/>
                    </a:srgbClr>
                  </a:gs>
                  <a:gs pos="100000">
                    <a:srgbClr val="00008B">
                      <a:alpha val="65490"/>
                    </a:srgbClr>
                  </a:gs>
                </a:gsLst>
                <a:path path="circle">
                  <a:fillToRect l="100%" t="100%"/>
                </a:path>
                <a:tileRect b="-100%" r="-100%"/>
              </a:gra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6"/>
              <p:cNvSpPr/>
              <p:nvPr/>
            </p:nvSpPr>
            <p:spPr>
              <a:xfrm>
                <a:off x="1080614" y="1140642"/>
                <a:ext cx="163800" cy="60900"/>
              </a:xfrm>
              <a:prstGeom prst="parallelogram">
                <a:avLst>
                  <a:gd fmla="val 40654" name="adj"/>
                </a:avLst>
              </a:prstGeom>
              <a:solidFill>
                <a:srgbClr val="FFFFFF"/>
              </a:solidFill>
              <a:ln cap="flat" cmpd="sng" w="12700">
                <a:solidFill>
                  <a:srgbClr val="7C2B7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4" name="Google Shape;374;p16"/>
            <p:cNvGrpSpPr/>
            <p:nvPr/>
          </p:nvGrpSpPr>
          <p:grpSpPr>
            <a:xfrm>
              <a:off x="1224140" y="2954224"/>
              <a:ext cx="310115" cy="354345"/>
              <a:chOff x="961539" y="1140642"/>
              <a:chExt cx="282900" cy="315900"/>
            </a:xfrm>
          </p:grpSpPr>
          <p:sp>
            <p:nvSpPr>
              <p:cNvPr id="375" name="Google Shape;375;p16"/>
              <p:cNvSpPr/>
              <p:nvPr/>
            </p:nvSpPr>
            <p:spPr>
              <a:xfrm>
                <a:off x="961539" y="1140642"/>
                <a:ext cx="282900" cy="315900"/>
              </a:xfrm>
              <a:prstGeom prst="parallelogram">
                <a:avLst>
                  <a:gd fmla="val 51535" name="adj"/>
                </a:avLst>
              </a:prstGeom>
              <a:solidFill>
                <a:srgbClr val="FFFFFF"/>
              </a:solidFill>
              <a:ln cap="flat" cmpd="sng" w="12700">
                <a:solidFill>
                  <a:srgbClr val="7C2B7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16"/>
              <p:cNvSpPr/>
              <p:nvPr/>
            </p:nvSpPr>
            <p:spPr>
              <a:xfrm>
                <a:off x="1062009" y="1237684"/>
                <a:ext cx="81660" cy="121401"/>
              </a:xfrm>
              <a:custGeom>
                <a:rect b="b" l="l" r="r" t="t"/>
                <a:pathLst>
                  <a:path extrusionOk="0" h="379377" w="329938">
                    <a:moveTo>
                      <a:pt x="18853" y="150828"/>
                    </a:moveTo>
                    <a:lnTo>
                      <a:pt x="18853" y="150828"/>
                    </a:lnTo>
                    <a:cubicBezTo>
                      <a:pt x="34564" y="122548"/>
                      <a:pt x="41807" y="87480"/>
                      <a:pt x="65987" y="65987"/>
                    </a:cubicBezTo>
                    <a:cubicBezTo>
                      <a:pt x="75671" y="57379"/>
                      <a:pt x="90915" y="73284"/>
                      <a:pt x="103695" y="75414"/>
                    </a:cubicBezTo>
                    <a:cubicBezTo>
                      <a:pt x="128684" y="79579"/>
                      <a:pt x="153971" y="81699"/>
                      <a:pt x="179109" y="84841"/>
                    </a:cubicBezTo>
                    <a:cubicBezTo>
                      <a:pt x="188536" y="87983"/>
                      <a:pt x="198868" y="99380"/>
                      <a:pt x="207389" y="94268"/>
                    </a:cubicBezTo>
                    <a:cubicBezTo>
                      <a:pt x="218947" y="87333"/>
                      <a:pt x="244685" y="1237"/>
                      <a:pt x="245097" y="0"/>
                    </a:cubicBezTo>
                    <a:cubicBezTo>
                      <a:pt x="254524" y="3142"/>
                      <a:pt x="265291" y="3650"/>
                      <a:pt x="273377" y="9426"/>
                    </a:cubicBezTo>
                    <a:cubicBezTo>
                      <a:pt x="318666" y="41775"/>
                      <a:pt x="312697" y="51973"/>
                      <a:pt x="329938" y="103694"/>
                    </a:cubicBezTo>
                    <a:cubicBezTo>
                      <a:pt x="326796" y="157113"/>
                      <a:pt x="332119" y="211713"/>
                      <a:pt x="320511" y="263950"/>
                    </a:cubicBezTo>
                    <a:cubicBezTo>
                      <a:pt x="318355" y="273650"/>
                      <a:pt x="302032" y="271743"/>
                      <a:pt x="292231" y="273377"/>
                    </a:cubicBezTo>
                    <a:cubicBezTo>
                      <a:pt x="264163" y="278055"/>
                      <a:pt x="235670" y="279662"/>
                      <a:pt x="207389" y="282804"/>
                    </a:cubicBezTo>
                    <a:cubicBezTo>
                      <a:pt x="133372" y="307475"/>
                      <a:pt x="234622" y="265348"/>
                      <a:pt x="150829" y="377072"/>
                    </a:cubicBezTo>
                    <a:cubicBezTo>
                      <a:pt x="144867" y="385022"/>
                      <a:pt x="132188" y="370055"/>
                      <a:pt x="122548" y="367645"/>
                    </a:cubicBezTo>
                    <a:cubicBezTo>
                      <a:pt x="19703" y="341933"/>
                      <a:pt x="139654" y="382308"/>
                      <a:pt x="0" y="329938"/>
                    </a:cubicBezTo>
                    <a:cubicBezTo>
                      <a:pt x="3142" y="289088"/>
                      <a:pt x="-4354" y="245972"/>
                      <a:pt x="9426" y="207389"/>
                    </a:cubicBezTo>
                    <a:cubicBezTo>
                      <a:pt x="13784" y="195188"/>
                      <a:pt x="47134" y="210918"/>
                      <a:pt x="47134" y="197962"/>
                    </a:cubicBezTo>
                    <a:cubicBezTo>
                      <a:pt x="47134" y="164570"/>
                      <a:pt x="23567" y="158684"/>
                      <a:pt x="18853" y="150828"/>
                    </a:cubicBezTo>
                    <a:close/>
                  </a:path>
                </a:pathLst>
              </a:custGeom>
              <a:gradFill>
                <a:gsLst>
                  <a:gs pos="0">
                    <a:srgbClr val="9F2B68">
                      <a:alpha val="78431"/>
                    </a:srgbClr>
                  </a:gs>
                  <a:gs pos="52999">
                    <a:srgbClr val="7C2B7C">
                      <a:alpha val="62352"/>
                    </a:srgbClr>
                  </a:gs>
                  <a:gs pos="100000">
                    <a:srgbClr val="00008B">
                      <a:alpha val="65490"/>
                    </a:srgbClr>
                  </a:gs>
                </a:gsLst>
                <a:path path="circle">
                  <a:fillToRect l="100%" t="100%"/>
                </a:path>
                <a:tileRect b="-100%" r="-100%"/>
              </a:gra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16"/>
              <p:cNvSpPr/>
              <p:nvPr/>
            </p:nvSpPr>
            <p:spPr>
              <a:xfrm>
                <a:off x="1080614" y="1140642"/>
                <a:ext cx="163800" cy="60900"/>
              </a:xfrm>
              <a:prstGeom prst="parallelogram">
                <a:avLst>
                  <a:gd fmla="val 40654" name="adj"/>
                </a:avLst>
              </a:prstGeom>
              <a:solidFill>
                <a:srgbClr val="FFFFFF"/>
              </a:solidFill>
              <a:ln cap="flat" cmpd="sng" w="12700">
                <a:solidFill>
                  <a:srgbClr val="7C2B7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" name="Google Shape;378;p16"/>
            <p:cNvGrpSpPr/>
            <p:nvPr/>
          </p:nvGrpSpPr>
          <p:grpSpPr>
            <a:xfrm>
              <a:off x="1058150" y="2456186"/>
              <a:ext cx="310115" cy="354345"/>
              <a:chOff x="961539" y="1140642"/>
              <a:chExt cx="282900" cy="315900"/>
            </a:xfrm>
          </p:grpSpPr>
          <p:sp>
            <p:nvSpPr>
              <p:cNvPr id="379" name="Google Shape;379;p16"/>
              <p:cNvSpPr/>
              <p:nvPr/>
            </p:nvSpPr>
            <p:spPr>
              <a:xfrm>
                <a:off x="961539" y="1140642"/>
                <a:ext cx="282900" cy="315900"/>
              </a:xfrm>
              <a:prstGeom prst="parallelogram">
                <a:avLst>
                  <a:gd fmla="val 51535" name="adj"/>
                </a:avLst>
              </a:prstGeom>
              <a:solidFill>
                <a:srgbClr val="FFFFFF"/>
              </a:solidFill>
              <a:ln cap="flat" cmpd="sng" w="12700">
                <a:solidFill>
                  <a:srgbClr val="7C2B7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16"/>
              <p:cNvSpPr/>
              <p:nvPr/>
            </p:nvSpPr>
            <p:spPr>
              <a:xfrm>
                <a:off x="1062009" y="1237684"/>
                <a:ext cx="81660" cy="121401"/>
              </a:xfrm>
              <a:custGeom>
                <a:rect b="b" l="l" r="r" t="t"/>
                <a:pathLst>
                  <a:path extrusionOk="0" h="379377" w="329938">
                    <a:moveTo>
                      <a:pt x="18853" y="150828"/>
                    </a:moveTo>
                    <a:lnTo>
                      <a:pt x="18853" y="150828"/>
                    </a:lnTo>
                    <a:cubicBezTo>
                      <a:pt x="34564" y="122548"/>
                      <a:pt x="41807" y="87480"/>
                      <a:pt x="65987" y="65987"/>
                    </a:cubicBezTo>
                    <a:cubicBezTo>
                      <a:pt x="75671" y="57379"/>
                      <a:pt x="90915" y="73284"/>
                      <a:pt x="103695" y="75414"/>
                    </a:cubicBezTo>
                    <a:cubicBezTo>
                      <a:pt x="128684" y="79579"/>
                      <a:pt x="153971" y="81699"/>
                      <a:pt x="179109" y="84841"/>
                    </a:cubicBezTo>
                    <a:cubicBezTo>
                      <a:pt x="188536" y="87983"/>
                      <a:pt x="198868" y="99380"/>
                      <a:pt x="207389" y="94268"/>
                    </a:cubicBezTo>
                    <a:cubicBezTo>
                      <a:pt x="218947" y="87333"/>
                      <a:pt x="244685" y="1237"/>
                      <a:pt x="245097" y="0"/>
                    </a:cubicBezTo>
                    <a:cubicBezTo>
                      <a:pt x="254524" y="3142"/>
                      <a:pt x="265291" y="3650"/>
                      <a:pt x="273377" y="9426"/>
                    </a:cubicBezTo>
                    <a:cubicBezTo>
                      <a:pt x="318666" y="41775"/>
                      <a:pt x="312697" y="51973"/>
                      <a:pt x="329938" y="103694"/>
                    </a:cubicBezTo>
                    <a:cubicBezTo>
                      <a:pt x="326796" y="157113"/>
                      <a:pt x="332119" y="211713"/>
                      <a:pt x="320511" y="263950"/>
                    </a:cubicBezTo>
                    <a:cubicBezTo>
                      <a:pt x="318355" y="273650"/>
                      <a:pt x="302032" y="271743"/>
                      <a:pt x="292231" y="273377"/>
                    </a:cubicBezTo>
                    <a:cubicBezTo>
                      <a:pt x="264163" y="278055"/>
                      <a:pt x="235670" y="279662"/>
                      <a:pt x="207389" y="282804"/>
                    </a:cubicBezTo>
                    <a:cubicBezTo>
                      <a:pt x="133372" y="307475"/>
                      <a:pt x="234622" y="265348"/>
                      <a:pt x="150829" y="377072"/>
                    </a:cubicBezTo>
                    <a:cubicBezTo>
                      <a:pt x="144867" y="385022"/>
                      <a:pt x="132188" y="370055"/>
                      <a:pt x="122548" y="367645"/>
                    </a:cubicBezTo>
                    <a:cubicBezTo>
                      <a:pt x="19703" y="341933"/>
                      <a:pt x="139654" y="382308"/>
                      <a:pt x="0" y="329938"/>
                    </a:cubicBezTo>
                    <a:cubicBezTo>
                      <a:pt x="3142" y="289088"/>
                      <a:pt x="-4354" y="245972"/>
                      <a:pt x="9426" y="207389"/>
                    </a:cubicBezTo>
                    <a:cubicBezTo>
                      <a:pt x="13784" y="195188"/>
                      <a:pt x="47134" y="210918"/>
                      <a:pt x="47134" y="197962"/>
                    </a:cubicBezTo>
                    <a:cubicBezTo>
                      <a:pt x="47134" y="164570"/>
                      <a:pt x="23567" y="158684"/>
                      <a:pt x="18853" y="150828"/>
                    </a:cubicBezTo>
                    <a:close/>
                  </a:path>
                </a:pathLst>
              </a:custGeom>
              <a:gradFill>
                <a:gsLst>
                  <a:gs pos="0">
                    <a:srgbClr val="9F2B68">
                      <a:alpha val="78431"/>
                    </a:srgbClr>
                  </a:gs>
                  <a:gs pos="52999">
                    <a:srgbClr val="7C2B7C">
                      <a:alpha val="62352"/>
                    </a:srgbClr>
                  </a:gs>
                  <a:gs pos="100000">
                    <a:srgbClr val="00008B">
                      <a:alpha val="65490"/>
                    </a:srgbClr>
                  </a:gs>
                </a:gsLst>
                <a:path path="circle">
                  <a:fillToRect l="100%" t="100%"/>
                </a:path>
                <a:tileRect b="-100%" r="-100%"/>
              </a:gra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16"/>
              <p:cNvSpPr/>
              <p:nvPr/>
            </p:nvSpPr>
            <p:spPr>
              <a:xfrm>
                <a:off x="1080614" y="1140642"/>
                <a:ext cx="163800" cy="60900"/>
              </a:xfrm>
              <a:prstGeom prst="parallelogram">
                <a:avLst>
                  <a:gd fmla="val 40654" name="adj"/>
                </a:avLst>
              </a:prstGeom>
              <a:solidFill>
                <a:srgbClr val="FFFFFF"/>
              </a:solidFill>
              <a:ln cap="flat" cmpd="sng" w="12700">
                <a:solidFill>
                  <a:srgbClr val="7C2B7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" name="Google Shape;382;p16"/>
            <p:cNvGrpSpPr/>
            <p:nvPr/>
          </p:nvGrpSpPr>
          <p:grpSpPr>
            <a:xfrm>
              <a:off x="1308724" y="2459011"/>
              <a:ext cx="310115" cy="354345"/>
              <a:chOff x="961539" y="1140642"/>
              <a:chExt cx="282900" cy="315900"/>
            </a:xfrm>
          </p:grpSpPr>
          <p:sp>
            <p:nvSpPr>
              <p:cNvPr id="383" name="Google Shape;383;p16"/>
              <p:cNvSpPr/>
              <p:nvPr/>
            </p:nvSpPr>
            <p:spPr>
              <a:xfrm>
                <a:off x="961539" y="1140642"/>
                <a:ext cx="282900" cy="315900"/>
              </a:xfrm>
              <a:prstGeom prst="parallelogram">
                <a:avLst>
                  <a:gd fmla="val 51535" name="adj"/>
                </a:avLst>
              </a:prstGeom>
              <a:solidFill>
                <a:srgbClr val="FFFFFF"/>
              </a:solidFill>
              <a:ln cap="flat" cmpd="sng" w="12700">
                <a:solidFill>
                  <a:srgbClr val="7C2B7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16"/>
              <p:cNvSpPr/>
              <p:nvPr/>
            </p:nvSpPr>
            <p:spPr>
              <a:xfrm>
                <a:off x="1062009" y="1237684"/>
                <a:ext cx="81660" cy="121401"/>
              </a:xfrm>
              <a:custGeom>
                <a:rect b="b" l="l" r="r" t="t"/>
                <a:pathLst>
                  <a:path extrusionOk="0" h="379377" w="329938">
                    <a:moveTo>
                      <a:pt x="18853" y="150828"/>
                    </a:moveTo>
                    <a:lnTo>
                      <a:pt x="18853" y="150828"/>
                    </a:lnTo>
                    <a:cubicBezTo>
                      <a:pt x="34564" y="122548"/>
                      <a:pt x="41807" y="87480"/>
                      <a:pt x="65987" y="65987"/>
                    </a:cubicBezTo>
                    <a:cubicBezTo>
                      <a:pt x="75671" y="57379"/>
                      <a:pt x="90915" y="73284"/>
                      <a:pt x="103695" y="75414"/>
                    </a:cubicBezTo>
                    <a:cubicBezTo>
                      <a:pt x="128684" y="79579"/>
                      <a:pt x="153971" y="81699"/>
                      <a:pt x="179109" y="84841"/>
                    </a:cubicBezTo>
                    <a:cubicBezTo>
                      <a:pt x="188536" y="87983"/>
                      <a:pt x="198868" y="99380"/>
                      <a:pt x="207389" y="94268"/>
                    </a:cubicBezTo>
                    <a:cubicBezTo>
                      <a:pt x="218947" y="87333"/>
                      <a:pt x="244685" y="1237"/>
                      <a:pt x="245097" y="0"/>
                    </a:cubicBezTo>
                    <a:cubicBezTo>
                      <a:pt x="254524" y="3142"/>
                      <a:pt x="265291" y="3650"/>
                      <a:pt x="273377" y="9426"/>
                    </a:cubicBezTo>
                    <a:cubicBezTo>
                      <a:pt x="318666" y="41775"/>
                      <a:pt x="312697" y="51973"/>
                      <a:pt x="329938" y="103694"/>
                    </a:cubicBezTo>
                    <a:cubicBezTo>
                      <a:pt x="326796" y="157113"/>
                      <a:pt x="332119" y="211713"/>
                      <a:pt x="320511" y="263950"/>
                    </a:cubicBezTo>
                    <a:cubicBezTo>
                      <a:pt x="318355" y="273650"/>
                      <a:pt x="302032" y="271743"/>
                      <a:pt x="292231" y="273377"/>
                    </a:cubicBezTo>
                    <a:cubicBezTo>
                      <a:pt x="264163" y="278055"/>
                      <a:pt x="235670" y="279662"/>
                      <a:pt x="207389" y="282804"/>
                    </a:cubicBezTo>
                    <a:cubicBezTo>
                      <a:pt x="133372" y="307475"/>
                      <a:pt x="234622" y="265348"/>
                      <a:pt x="150829" y="377072"/>
                    </a:cubicBezTo>
                    <a:cubicBezTo>
                      <a:pt x="144867" y="385022"/>
                      <a:pt x="132188" y="370055"/>
                      <a:pt x="122548" y="367645"/>
                    </a:cubicBezTo>
                    <a:cubicBezTo>
                      <a:pt x="19703" y="341933"/>
                      <a:pt x="139654" y="382308"/>
                      <a:pt x="0" y="329938"/>
                    </a:cubicBezTo>
                    <a:cubicBezTo>
                      <a:pt x="3142" y="289088"/>
                      <a:pt x="-4354" y="245972"/>
                      <a:pt x="9426" y="207389"/>
                    </a:cubicBezTo>
                    <a:cubicBezTo>
                      <a:pt x="13784" y="195188"/>
                      <a:pt x="47134" y="210918"/>
                      <a:pt x="47134" y="197962"/>
                    </a:cubicBezTo>
                    <a:cubicBezTo>
                      <a:pt x="47134" y="164570"/>
                      <a:pt x="23567" y="158684"/>
                      <a:pt x="18853" y="150828"/>
                    </a:cubicBezTo>
                    <a:close/>
                  </a:path>
                </a:pathLst>
              </a:custGeom>
              <a:gradFill>
                <a:gsLst>
                  <a:gs pos="0">
                    <a:srgbClr val="9F2B68">
                      <a:alpha val="78431"/>
                    </a:srgbClr>
                  </a:gs>
                  <a:gs pos="52999">
                    <a:srgbClr val="7C2B7C">
                      <a:alpha val="62352"/>
                    </a:srgbClr>
                  </a:gs>
                  <a:gs pos="100000">
                    <a:srgbClr val="00008B">
                      <a:alpha val="65490"/>
                    </a:srgbClr>
                  </a:gs>
                </a:gsLst>
                <a:path path="circle">
                  <a:fillToRect l="100%" t="100%"/>
                </a:path>
                <a:tileRect b="-100%" r="-100%"/>
              </a:gra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16"/>
              <p:cNvSpPr/>
              <p:nvPr/>
            </p:nvSpPr>
            <p:spPr>
              <a:xfrm>
                <a:off x="1080614" y="1140642"/>
                <a:ext cx="163800" cy="60900"/>
              </a:xfrm>
              <a:prstGeom prst="parallelogram">
                <a:avLst>
                  <a:gd fmla="val 40654" name="adj"/>
                </a:avLst>
              </a:prstGeom>
              <a:solidFill>
                <a:srgbClr val="FFFFFF"/>
              </a:solidFill>
              <a:ln cap="flat" cmpd="sng" w="12700">
                <a:solidFill>
                  <a:srgbClr val="7C2B7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6" name="Google Shape;386;p16"/>
            <p:cNvGrpSpPr/>
            <p:nvPr/>
          </p:nvGrpSpPr>
          <p:grpSpPr>
            <a:xfrm>
              <a:off x="1474714" y="2957046"/>
              <a:ext cx="310115" cy="354345"/>
              <a:chOff x="961539" y="1140642"/>
              <a:chExt cx="282900" cy="315900"/>
            </a:xfrm>
          </p:grpSpPr>
          <p:sp>
            <p:nvSpPr>
              <p:cNvPr id="387" name="Google Shape;387;p16"/>
              <p:cNvSpPr/>
              <p:nvPr/>
            </p:nvSpPr>
            <p:spPr>
              <a:xfrm>
                <a:off x="961539" y="1140642"/>
                <a:ext cx="282900" cy="315900"/>
              </a:xfrm>
              <a:prstGeom prst="parallelogram">
                <a:avLst>
                  <a:gd fmla="val 51535" name="adj"/>
                </a:avLst>
              </a:prstGeom>
              <a:solidFill>
                <a:srgbClr val="FFFFFF"/>
              </a:solidFill>
              <a:ln cap="flat" cmpd="sng" w="12700">
                <a:solidFill>
                  <a:srgbClr val="7C2B7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16"/>
              <p:cNvSpPr/>
              <p:nvPr/>
            </p:nvSpPr>
            <p:spPr>
              <a:xfrm>
                <a:off x="1062009" y="1237684"/>
                <a:ext cx="81660" cy="121401"/>
              </a:xfrm>
              <a:custGeom>
                <a:rect b="b" l="l" r="r" t="t"/>
                <a:pathLst>
                  <a:path extrusionOk="0" h="379377" w="329938">
                    <a:moveTo>
                      <a:pt x="18853" y="150828"/>
                    </a:moveTo>
                    <a:lnTo>
                      <a:pt x="18853" y="150828"/>
                    </a:lnTo>
                    <a:cubicBezTo>
                      <a:pt x="34564" y="122548"/>
                      <a:pt x="41807" y="87480"/>
                      <a:pt x="65987" y="65987"/>
                    </a:cubicBezTo>
                    <a:cubicBezTo>
                      <a:pt x="75671" y="57379"/>
                      <a:pt x="90915" y="73284"/>
                      <a:pt x="103695" y="75414"/>
                    </a:cubicBezTo>
                    <a:cubicBezTo>
                      <a:pt x="128684" y="79579"/>
                      <a:pt x="153971" y="81699"/>
                      <a:pt x="179109" y="84841"/>
                    </a:cubicBezTo>
                    <a:cubicBezTo>
                      <a:pt x="188536" y="87983"/>
                      <a:pt x="198868" y="99380"/>
                      <a:pt x="207389" y="94268"/>
                    </a:cubicBezTo>
                    <a:cubicBezTo>
                      <a:pt x="218947" y="87333"/>
                      <a:pt x="244685" y="1237"/>
                      <a:pt x="245097" y="0"/>
                    </a:cubicBezTo>
                    <a:cubicBezTo>
                      <a:pt x="254524" y="3142"/>
                      <a:pt x="265291" y="3650"/>
                      <a:pt x="273377" y="9426"/>
                    </a:cubicBezTo>
                    <a:cubicBezTo>
                      <a:pt x="318666" y="41775"/>
                      <a:pt x="312697" y="51973"/>
                      <a:pt x="329938" y="103694"/>
                    </a:cubicBezTo>
                    <a:cubicBezTo>
                      <a:pt x="326796" y="157113"/>
                      <a:pt x="332119" y="211713"/>
                      <a:pt x="320511" y="263950"/>
                    </a:cubicBezTo>
                    <a:cubicBezTo>
                      <a:pt x="318355" y="273650"/>
                      <a:pt x="302032" y="271743"/>
                      <a:pt x="292231" y="273377"/>
                    </a:cubicBezTo>
                    <a:cubicBezTo>
                      <a:pt x="264163" y="278055"/>
                      <a:pt x="235670" y="279662"/>
                      <a:pt x="207389" y="282804"/>
                    </a:cubicBezTo>
                    <a:cubicBezTo>
                      <a:pt x="133372" y="307475"/>
                      <a:pt x="234622" y="265348"/>
                      <a:pt x="150829" y="377072"/>
                    </a:cubicBezTo>
                    <a:cubicBezTo>
                      <a:pt x="144867" y="385022"/>
                      <a:pt x="132188" y="370055"/>
                      <a:pt x="122548" y="367645"/>
                    </a:cubicBezTo>
                    <a:cubicBezTo>
                      <a:pt x="19703" y="341933"/>
                      <a:pt x="139654" y="382308"/>
                      <a:pt x="0" y="329938"/>
                    </a:cubicBezTo>
                    <a:cubicBezTo>
                      <a:pt x="3142" y="289088"/>
                      <a:pt x="-4354" y="245972"/>
                      <a:pt x="9426" y="207389"/>
                    </a:cubicBezTo>
                    <a:cubicBezTo>
                      <a:pt x="13784" y="195188"/>
                      <a:pt x="47134" y="210918"/>
                      <a:pt x="47134" y="197962"/>
                    </a:cubicBezTo>
                    <a:cubicBezTo>
                      <a:pt x="47134" y="164570"/>
                      <a:pt x="23567" y="158684"/>
                      <a:pt x="18853" y="150828"/>
                    </a:cubicBezTo>
                    <a:close/>
                  </a:path>
                </a:pathLst>
              </a:custGeom>
              <a:gradFill>
                <a:gsLst>
                  <a:gs pos="0">
                    <a:srgbClr val="9F2B68">
                      <a:alpha val="78431"/>
                    </a:srgbClr>
                  </a:gs>
                  <a:gs pos="52999">
                    <a:srgbClr val="7C2B7C">
                      <a:alpha val="62352"/>
                    </a:srgbClr>
                  </a:gs>
                  <a:gs pos="100000">
                    <a:srgbClr val="00008B">
                      <a:alpha val="65490"/>
                    </a:srgbClr>
                  </a:gs>
                </a:gsLst>
                <a:path path="circle">
                  <a:fillToRect l="100%" t="100%"/>
                </a:path>
                <a:tileRect b="-100%" r="-100%"/>
              </a:gra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6"/>
              <p:cNvSpPr/>
              <p:nvPr/>
            </p:nvSpPr>
            <p:spPr>
              <a:xfrm>
                <a:off x="1080614" y="1140642"/>
                <a:ext cx="163800" cy="60900"/>
              </a:xfrm>
              <a:prstGeom prst="parallelogram">
                <a:avLst>
                  <a:gd fmla="val 40654" name="adj"/>
                </a:avLst>
              </a:prstGeom>
              <a:solidFill>
                <a:srgbClr val="FFFFFF"/>
              </a:solidFill>
              <a:ln cap="flat" cmpd="sng" w="12700">
                <a:solidFill>
                  <a:srgbClr val="7C2B7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0" name="Google Shape;390;p16"/>
            <p:cNvGrpSpPr/>
            <p:nvPr/>
          </p:nvGrpSpPr>
          <p:grpSpPr>
            <a:xfrm>
              <a:off x="1523793" y="2451164"/>
              <a:ext cx="310115" cy="354345"/>
              <a:chOff x="961539" y="1140642"/>
              <a:chExt cx="282900" cy="315900"/>
            </a:xfrm>
          </p:grpSpPr>
          <p:sp>
            <p:nvSpPr>
              <p:cNvPr id="391" name="Google Shape;391;p16"/>
              <p:cNvSpPr/>
              <p:nvPr/>
            </p:nvSpPr>
            <p:spPr>
              <a:xfrm>
                <a:off x="961539" y="1140642"/>
                <a:ext cx="282900" cy="315900"/>
              </a:xfrm>
              <a:prstGeom prst="parallelogram">
                <a:avLst>
                  <a:gd fmla="val 51535" name="adj"/>
                </a:avLst>
              </a:prstGeom>
              <a:solidFill>
                <a:srgbClr val="FFFFFF"/>
              </a:solidFill>
              <a:ln cap="flat" cmpd="sng" w="12700">
                <a:solidFill>
                  <a:srgbClr val="7C2B7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16"/>
              <p:cNvSpPr/>
              <p:nvPr/>
            </p:nvSpPr>
            <p:spPr>
              <a:xfrm>
                <a:off x="1062009" y="1237684"/>
                <a:ext cx="81660" cy="121401"/>
              </a:xfrm>
              <a:custGeom>
                <a:rect b="b" l="l" r="r" t="t"/>
                <a:pathLst>
                  <a:path extrusionOk="0" h="379377" w="329938">
                    <a:moveTo>
                      <a:pt x="18853" y="150828"/>
                    </a:moveTo>
                    <a:lnTo>
                      <a:pt x="18853" y="150828"/>
                    </a:lnTo>
                    <a:cubicBezTo>
                      <a:pt x="34564" y="122548"/>
                      <a:pt x="41807" y="87480"/>
                      <a:pt x="65987" y="65987"/>
                    </a:cubicBezTo>
                    <a:cubicBezTo>
                      <a:pt x="75671" y="57379"/>
                      <a:pt x="90915" y="73284"/>
                      <a:pt x="103695" y="75414"/>
                    </a:cubicBezTo>
                    <a:cubicBezTo>
                      <a:pt x="128684" y="79579"/>
                      <a:pt x="153971" y="81699"/>
                      <a:pt x="179109" y="84841"/>
                    </a:cubicBezTo>
                    <a:cubicBezTo>
                      <a:pt x="188536" y="87983"/>
                      <a:pt x="198868" y="99380"/>
                      <a:pt x="207389" y="94268"/>
                    </a:cubicBezTo>
                    <a:cubicBezTo>
                      <a:pt x="218947" y="87333"/>
                      <a:pt x="244685" y="1237"/>
                      <a:pt x="245097" y="0"/>
                    </a:cubicBezTo>
                    <a:cubicBezTo>
                      <a:pt x="254524" y="3142"/>
                      <a:pt x="265291" y="3650"/>
                      <a:pt x="273377" y="9426"/>
                    </a:cubicBezTo>
                    <a:cubicBezTo>
                      <a:pt x="318666" y="41775"/>
                      <a:pt x="312697" y="51973"/>
                      <a:pt x="329938" y="103694"/>
                    </a:cubicBezTo>
                    <a:cubicBezTo>
                      <a:pt x="326796" y="157113"/>
                      <a:pt x="332119" y="211713"/>
                      <a:pt x="320511" y="263950"/>
                    </a:cubicBezTo>
                    <a:cubicBezTo>
                      <a:pt x="318355" y="273650"/>
                      <a:pt x="302032" y="271743"/>
                      <a:pt x="292231" y="273377"/>
                    </a:cubicBezTo>
                    <a:cubicBezTo>
                      <a:pt x="264163" y="278055"/>
                      <a:pt x="235670" y="279662"/>
                      <a:pt x="207389" y="282804"/>
                    </a:cubicBezTo>
                    <a:cubicBezTo>
                      <a:pt x="133372" y="307475"/>
                      <a:pt x="234622" y="265348"/>
                      <a:pt x="150829" y="377072"/>
                    </a:cubicBezTo>
                    <a:cubicBezTo>
                      <a:pt x="144867" y="385022"/>
                      <a:pt x="132188" y="370055"/>
                      <a:pt x="122548" y="367645"/>
                    </a:cubicBezTo>
                    <a:cubicBezTo>
                      <a:pt x="19703" y="341933"/>
                      <a:pt x="139654" y="382308"/>
                      <a:pt x="0" y="329938"/>
                    </a:cubicBezTo>
                    <a:cubicBezTo>
                      <a:pt x="3142" y="289088"/>
                      <a:pt x="-4354" y="245972"/>
                      <a:pt x="9426" y="207389"/>
                    </a:cubicBezTo>
                    <a:cubicBezTo>
                      <a:pt x="13784" y="195188"/>
                      <a:pt x="47134" y="210918"/>
                      <a:pt x="47134" y="197962"/>
                    </a:cubicBezTo>
                    <a:cubicBezTo>
                      <a:pt x="47134" y="164570"/>
                      <a:pt x="23567" y="158684"/>
                      <a:pt x="18853" y="150828"/>
                    </a:cubicBezTo>
                    <a:close/>
                  </a:path>
                </a:pathLst>
              </a:custGeom>
              <a:gradFill>
                <a:gsLst>
                  <a:gs pos="0">
                    <a:srgbClr val="9F2B68">
                      <a:alpha val="78431"/>
                    </a:srgbClr>
                  </a:gs>
                  <a:gs pos="52999">
                    <a:srgbClr val="7C2B7C">
                      <a:alpha val="62352"/>
                    </a:srgbClr>
                  </a:gs>
                  <a:gs pos="100000">
                    <a:srgbClr val="00008B">
                      <a:alpha val="65490"/>
                    </a:srgbClr>
                  </a:gs>
                </a:gsLst>
                <a:path path="circle">
                  <a:fillToRect l="100%" t="100%"/>
                </a:path>
                <a:tileRect b="-100%" r="-100%"/>
              </a:gra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16"/>
              <p:cNvSpPr/>
              <p:nvPr/>
            </p:nvSpPr>
            <p:spPr>
              <a:xfrm>
                <a:off x="1080614" y="1140642"/>
                <a:ext cx="163800" cy="60900"/>
              </a:xfrm>
              <a:prstGeom prst="parallelogram">
                <a:avLst>
                  <a:gd fmla="val 40654" name="adj"/>
                </a:avLst>
              </a:prstGeom>
              <a:solidFill>
                <a:srgbClr val="FFFFFF"/>
              </a:solidFill>
              <a:ln cap="flat" cmpd="sng" w="12700">
                <a:solidFill>
                  <a:srgbClr val="7C2B7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4" name="Google Shape;394;p16"/>
          <p:cNvSpPr/>
          <p:nvPr/>
        </p:nvSpPr>
        <p:spPr>
          <a:xfrm>
            <a:off x="1088924" y="2503247"/>
            <a:ext cx="351900" cy="411300"/>
          </a:xfrm>
          <a:prstGeom prst="parallelogram">
            <a:avLst>
              <a:gd fmla="val 51535" name="adj"/>
            </a:avLst>
          </a:prstGeom>
          <a:solidFill>
            <a:srgbClr val="FFFFFF"/>
          </a:solidFill>
          <a:ln cap="flat" cmpd="sng" w="19050">
            <a:solidFill>
              <a:srgbClr val="7C2B7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6"/>
          <p:cNvSpPr/>
          <p:nvPr/>
        </p:nvSpPr>
        <p:spPr>
          <a:xfrm>
            <a:off x="1207885" y="2629620"/>
            <a:ext cx="101456" cy="158390"/>
          </a:xfrm>
          <a:custGeom>
            <a:rect b="b" l="l" r="r" t="t"/>
            <a:pathLst>
              <a:path extrusionOk="0" h="379377" w="329938">
                <a:moveTo>
                  <a:pt x="18853" y="150828"/>
                </a:moveTo>
                <a:lnTo>
                  <a:pt x="18853" y="150828"/>
                </a:lnTo>
                <a:cubicBezTo>
                  <a:pt x="34564" y="122548"/>
                  <a:pt x="41807" y="87480"/>
                  <a:pt x="65987" y="65987"/>
                </a:cubicBezTo>
                <a:cubicBezTo>
                  <a:pt x="75671" y="57379"/>
                  <a:pt x="90915" y="73284"/>
                  <a:pt x="103695" y="75414"/>
                </a:cubicBezTo>
                <a:cubicBezTo>
                  <a:pt x="128684" y="79579"/>
                  <a:pt x="153971" y="81699"/>
                  <a:pt x="179109" y="84841"/>
                </a:cubicBezTo>
                <a:cubicBezTo>
                  <a:pt x="188536" y="87983"/>
                  <a:pt x="198868" y="99380"/>
                  <a:pt x="207389" y="94268"/>
                </a:cubicBezTo>
                <a:cubicBezTo>
                  <a:pt x="218947" y="87333"/>
                  <a:pt x="244685" y="1237"/>
                  <a:pt x="245097" y="0"/>
                </a:cubicBezTo>
                <a:cubicBezTo>
                  <a:pt x="254524" y="3142"/>
                  <a:pt x="265291" y="3650"/>
                  <a:pt x="273377" y="9426"/>
                </a:cubicBezTo>
                <a:cubicBezTo>
                  <a:pt x="318666" y="41775"/>
                  <a:pt x="312697" y="51973"/>
                  <a:pt x="329938" y="103694"/>
                </a:cubicBezTo>
                <a:cubicBezTo>
                  <a:pt x="326796" y="157113"/>
                  <a:pt x="332119" y="211713"/>
                  <a:pt x="320511" y="263950"/>
                </a:cubicBezTo>
                <a:cubicBezTo>
                  <a:pt x="318355" y="273650"/>
                  <a:pt x="302032" y="271743"/>
                  <a:pt x="292231" y="273377"/>
                </a:cubicBezTo>
                <a:cubicBezTo>
                  <a:pt x="264163" y="278055"/>
                  <a:pt x="235670" y="279662"/>
                  <a:pt x="207389" y="282804"/>
                </a:cubicBezTo>
                <a:cubicBezTo>
                  <a:pt x="133372" y="307475"/>
                  <a:pt x="234622" y="265348"/>
                  <a:pt x="150829" y="377072"/>
                </a:cubicBezTo>
                <a:cubicBezTo>
                  <a:pt x="144867" y="385022"/>
                  <a:pt x="132188" y="370055"/>
                  <a:pt x="122548" y="367645"/>
                </a:cubicBezTo>
                <a:cubicBezTo>
                  <a:pt x="19703" y="341933"/>
                  <a:pt x="139654" y="382308"/>
                  <a:pt x="0" y="329938"/>
                </a:cubicBezTo>
                <a:cubicBezTo>
                  <a:pt x="3142" y="289088"/>
                  <a:pt x="-4354" y="245972"/>
                  <a:pt x="9426" y="207389"/>
                </a:cubicBezTo>
                <a:cubicBezTo>
                  <a:pt x="13784" y="195188"/>
                  <a:pt x="47134" y="210918"/>
                  <a:pt x="47134" y="197962"/>
                </a:cubicBezTo>
                <a:cubicBezTo>
                  <a:pt x="47134" y="164570"/>
                  <a:pt x="23567" y="158684"/>
                  <a:pt x="18853" y="150828"/>
                </a:cubicBezTo>
                <a:close/>
              </a:path>
            </a:pathLst>
          </a:custGeom>
          <a:gradFill>
            <a:gsLst>
              <a:gs pos="0">
                <a:srgbClr val="9F2B68">
                  <a:alpha val="78431"/>
                </a:srgbClr>
              </a:gs>
              <a:gs pos="52999">
                <a:srgbClr val="7C2B7C">
                  <a:alpha val="62352"/>
                </a:srgbClr>
              </a:gs>
              <a:gs pos="100000">
                <a:srgbClr val="00008B">
                  <a:alpha val="65490"/>
                </a:srgbClr>
              </a:gs>
            </a:gsLst>
            <a:path path="circle">
              <a:fillToRect l="100%" t="100%"/>
            </a:path>
            <a:tileRect b="-100%" r="-10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6"/>
          <p:cNvSpPr/>
          <p:nvPr/>
        </p:nvSpPr>
        <p:spPr>
          <a:xfrm>
            <a:off x="1237043" y="2502269"/>
            <a:ext cx="203400" cy="79200"/>
          </a:xfrm>
          <a:prstGeom prst="parallelogram">
            <a:avLst>
              <a:gd fmla="val 40654" name="adj"/>
            </a:avLst>
          </a:prstGeom>
          <a:solidFill>
            <a:srgbClr val="7C2B7C"/>
          </a:solidFill>
          <a:ln cap="flat" cmpd="sng" w="19050">
            <a:solidFill>
              <a:srgbClr val="7C2B7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atabase outline" id="397" name="Google Shape;397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95411" y="2510596"/>
            <a:ext cx="375009" cy="3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uter outline" id="398" name="Google Shape;398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09251" y="2447529"/>
            <a:ext cx="590450" cy="544522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16"/>
          <p:cNvSpPr/>
          <p:nvPr/>
        </p:nvSpPr>
        <p:spPr>
          <a:xfrm rot="5080456">
            <a:off x="3352380" y="2602453"/>
            <a:ext cx="97754" cy="163836"/>
          </a:xfrm>
          <a:custGeom>
            <a:rect b="b" l="l" r="r" t="t"/>
            <a:pathLst>
              <a:path extrusionOk="0" h="379377" w="329938">
                <a:moveTo>
                  <a:pt x="18853" y="150828"/>
                </a:moveTo>
                <a:lnTo>
                  <a:pt x="18853" y="150828"/>
                </a:lnTo>
                <a:cubicBezTo>
                  <a:pt x="34564" y="122548"/>
                  <a:pt x="41807" y="87480"/>
                  <a:pt x="65987" y="65987"/>
                </a:cubicBezTo>
                <a:cubicBezTo>
                  <a:pt x="75671" y="57379"/>
                  <a:pt x="90915" y="73284"/>
                  <a:pt x="103695" y="75414"/>
                </a:cubicBezTo>
                <a:cubicBezTo>
                  <a:pt x="128684" y="79579"/>
                  <a:pt x="153971" y="81699"/>
                  <a:pt x="179109" y="84841"/>
                </a:cubicBezTo>
                <a:cubicBezTo>
                  <a:pt x="188536" y="87983"/>
                  <a:pt x="198868" y="99380"/>
                  <a:pt x="207389" y="94268"/>
                </a:cubicBezTo>
                <a:cubicBezTo>
                  <a:pt x="218947" y="87333"/>
                  <a:pt x="244685" y="1237"/>
                  <a:pt x="245097" y="0"/>
                </a:cubicBezTo>
                <a:cubicBezTo>
                  <a:pt x="254524" y="3142"/>
                  <a:pt x="265291" y="3650"/>
                  <a:pt x="273377" y="9426"/>
                </a:cubicBezTo>
                <a:cubicBezTo>
                  <a:pt x="318666" y="41775"/>
                  <a:pt x="312697" y="51973"/>
                  <a:pt x="329938" y="103694"/>
                </a:cubicBezTo>
                <a:cubicBezTo>
                  <a:pt x="326796" y="157113"/>
                  <a:pt x="332119" y="211713"/>
                  <a:pt x="320511" y="263950"/>
                </a:cubicBezTo>
                <a:cubicBezTo>
                  <a:pt x="318355" y="273650"/>
                  <a:pt x="302032" y="271743"/>
                  <a:pt x="292231" y="273377"/>
                </a:cubicBezTo>
                <a:cubicBezTo>
                  <a:pt x="264163" y="278055"/>
                  <a:pt x="235670" y="279662"/>
                  <a:pt x="207389" y="282804"/>
                </a:cubicBezTo>
                <a:cubicBezTo>
                  <a:pt x="133372" y="307475"/>
                  <a:pt x="234622" y="265348"/>
                  <a:pt x="150829" y="377072"/>
                </a:cubicBezTo>
                <a:cubicBezTo>
                  <a:pt x="144867" y="385022"/>
                  <a:pt x="132188" y="370055"/>
                  <a:pt x="122548" y="367645"/>
                </a:cubicBezTo>
                <a:cubicBezTo>
                  <a:pt x="19703" y="341933"/>
                  <a:pt x="139654" y="382308"/>
                  <a:pt x="0" y="329938"/>
                </a:cubicBezTo>
                <a:cubicBezTo>
                  <a:pt x="3142" y="289088"/>
                  <a:pt x="-4354" y="245972"/>
                  <a:pt x="9426" y="207389"/>
                </a:cubicBezTo>
                <a:cubicBezTo>
                  <a:pt x="13784" y="195188"/>
                  <a:pt x="47134" y="210918"/>
                  <a:pt x="47134" y="197962"/>
                </a:cubicBezTo>
                <a:cubicBezTo>
                  <a:pt x="47134" y="164570"/>
                  <a:pt x="23567" y="158684"/>
                  <a:pt x="18853" y="150828"/>
                </a:cubicBezTo>
                <a:close/>
              </a:path>
            </a:pathLst>
          </a:custGeom>
          <a:gradFill>
            <a:gsLst>
              <a:gs pos="0">
                <a:srgbClr val="9F2B68">
                  <a:alpha val="78431"/>
                </a:srgbClr>
              </a:gs>
              <a:gs pos="52999">
                <a:srgbClr val="7C2B7C">
                  <a:alpha val="62352"/>
                </a:srgbClr>
              </a:gs>
              <a:gs pos="100000">
                <a:srgbClr val="00008B">
                  <a:alpha val="65490"/>
                </a:srgbClr>
              </a:gs>
            </a:gsLst>
            <a:path path="circle">
              <a:fillToRect l="100%" t="100%"/>
            </a:path>
            <a:tileRect b="-100%" r="-10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octor female with solid fill" id="400" name="Google Shape;400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>
            <a:off x="2836998" y="2456809"/>
            <a:ext cx="451880" cy="4378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1" name="Google Shape;401;p16"/>
          <p:cNvGrpSpPr/>
          <p:nvPr/>
        </p:nvGrpSpPr>
        <p:grpSpPr>
          <a:xfrm>
            <a:off x="4541098" y="2725001"/>
            <a:ext cx="273133" cy="165816"/>
            <a:chOff x="8059893" y="3269381"/>
            <a:chExt cx="541500" cy="339300"/>
          </a:xfrm>
        </p:grpSpPr>
        <p:sp>
          <p:nvSpPr>
            <p:cNvPr id="402" name="Google Shape;402;p16"/>
            <p:cNvSpPr/>
            <p:nvPr/>
          </p:nvSpPr>
          <p:spPr>
            <a:xfrm>
              <a:off x="8059893" y="3269381"/>
              <a:ext cx="541500" cy="33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25400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 rot="5075583">
              <a:off x="8252306" y="3272137"/>
              <a:ext cx="201333" cy="323896"/>
            </a:xfrm>
            <a:custGeom>
              <a:rect b="b" l="l" r="r" t="t"/>
              <a:pathLst>
                <a:path extrusionOk="0" h="379377" w="329938">
                  <a:moveTo>
                    <a:pt x="18853" y="150828"/>
                  </a:moveTo>
                  <a:lnTo>
                    <a:pt x="18853" y="150828"/>
                  </a:lnTo>
                  <a:cubicBezTo>
                    <a:pt x="34564" y="122548"/>
                    <a:pt x="41807" y="87480"/>
                    <a:pt x="65987" y="65987"/>
                  </a:cubicBezTo>
                  <a:cubicBezTo>
                    <a:pt x="75671" y="57379"/>
                    <a:pt x="90915" y="73284"/>
                    <a:pt x="103695" y="75414"/>
                  </a:cubicBezTo>
                  <a:cubicBezTo>
                    <a:pt x="128684" y="79579"/>
                    <a:pt x="153971" y="81699"/>
                    <a:pt x="179109" y="84841"/>
                  </a:cubicBezTo>
                  <a:cubicBezTo>
                    <a:pt x="188536" y="87983"/>
                    <a:pt x="198868" y="99380"/>
                    <a:pt x="207389" y="94268"/>
                  </a:cubicBezTo>
                  <a:cubicBezTo>
                    <a:pt x="218947" y="87333"/>
                    <a:pt x="244685" y="1237"/>
                    <a:pt x="245097" y="0"/>
                  </a:cubicBezTo>
                  <a:cubicBezTo>
                    <a:pt x="254524" y="3142"/>
                    <a:pt x="265291" y="3650"/>
                    <a:pt x="273377" y="9426"/>
                  </a:cubicBezTo>
                  <a:cubicBezTo>
                    <a:pt x="318666" y="41775"/>
                    <a:pt x="312697" y="51973"/>
                    <a:pt x="329938" y="103694"/>
                  </a:cubicBezTo>
                  <a:cubicBezTo>
                    <a:pt x="326796" y="157113"/>
                    <a:pt x="332119" y="211713"/>
                    <a:pt x="320511" y="263950"/>
                  </a:cubicBezTo>
                  <a:cubicBezTo>
                    <a:pt x="318355" y="273650"/>
                    <a:pt x="302032" y="271743"/>
                    <a:pt x="292231" y="273377"/>
                  </a:cubicBezTo>
                  <a:cubicBezTo>
                    <a:pt x="264163" y="278055"/>
                    <a:pt x="235670" y="279662"/>
                    <a:pt x="207389" y="282804"/>
                  </a:cubicBezTo>
                  <a:cubicBezTo>
                    <a:pt x="133372" y="307475"/>
                    <a:pt x="234622" y="265348"/>
                    <a:pt x="150829" y="377072"/>
                  </a:cubicBezTo>
                  <a:cubicBezTo>
                    <a:pt x="144867" y="385022"/>
                    <a:pt x="132188" y="370055"/>
                    <a:pt x="122548" y="367645"/>
                  </a:cubicBezTo>
                  <a:cubicBezTo>
                    <a:pt x="19703" y="341933"/>
                    <a:pt x="139654" y="382308"/>
                    <a:pt x="0" y="329938"/>
                  </a:cubicBezTo>
                  <a:cubicBezTo>
                    <a:pt x="3142" y="289088"/>
                    <a:pt x="-4354" y="245972"/>
                    <a:pt x="9426" y="207389"/>
                  </a:cubicBezTo>
                  <a:cubicBezTo>
                    <a:pt x="13784" y="195188"/>
                    <a:pt x="47134" y="210918"/>
                    <a:pt x="47134" y="197962"/>
                  </a:cubicBezTo>
                  <a:cubicBezTo>
                    <a:pt x="47134" y="164570"/>
                    <a:pt x="23567" y="158684"/>
                    <a:pt x="18853" y="150828"/>
                  </a:cubicBezTo>
                  <a:close/>
                </a:path>
              </a:pathLst>
            </a:custGeom>
            <a:gradFill>
              <a:gsLst>
                <a:gs pos="0">
                  <a:srgbClr val="9F2B68">
                    <a:alpha val="78431"/>
                  </a:srgbClr>
                </a:gs>
                <a:gs pos="52999">
                  <a:srgbClr val="7C2B7C">
                    <a:alpha val="62352"/>
                  </a:srgbClr>
                </a:gs>
                <a:gs pos="100000">
                  <a:srgbClr val="00008B">
                    <a:alpha val="6549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p16"/>
          <p:cNvGrpSpPr/>
          <p:nvPr/>
        </p:nvGrpSpPr>
        <p:grpSpPr>
          <a:xfrm>
            <a:off x="4516145" y="2747247"/>
            <a:ext cx="273133" cy="165816"/>
            <a:chOff x="8059893" y="3269381"/>
            <a:chExt cx="541500" cy="339300"/>
          </a:xfrm>
        </p:grpSpPr>
        <p:sp>
          <p:nvSpPr>
            <p:cNvPr id="405" name="Google Shape;405;p16"/>
            <p:cNvSpPr/>
            <p:nvPr/>
          </p:nvSpPr>
          <p:spPr>
            <a:xfrm>
              <a:off x="8059893" y="3269381"/>
              <a:ext cx="541500" cy="33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25400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 rot="5075583">
              <a:off x="8252306" y="3272137"/>
              <a:ext cx="201333" cy="323896"/>
            </a:xfrm>
            <a:custGeom>
              <a:rect b="b" l="l" r="r" t="t"/>
              <a:pathLst>
                <a:path extrusionOk="0" h="379377" w="329938">
                  <a:moveTo>
                    <a:pt x="18853" y="150828"/>
                  </a:moveTo>
                  <a:lnTo>
                    <a:pt x="18853" y="150828"/>
                  </a:lnTo>
                  <a:cubicBezTo>
                    <a:pt x="34564" y="122548"/>
                    <a:pt x="41807" y="87480"/>
                    <a:pt x="65987" y="65987"/>
                  </a:cubicBezTo>
                  <a:cubicBezTo>
                    <a:pt x="75671" y="57379"/>
                    <a:pt x="90915" y="73284"/>
                    <a:pt x="103695" y="75414"/>
                  </a:cubicBezTo>
                  <a:cubicBezTo>
                    <a:pt x="128684" y="79579"/>
                    <a:pt x="153971" y="81699"/>
                    <a:pt x="179109" y="84841"/>
                  </a:cubicBezTo>
                  <a:cubicBezTo>
                    <a:pt x="188536" y="87983"/>
                    <a:pt x="198868" y="99380"/>
                    <a:pt x="207389" y="94268"/>
                  </a:cubicBezTo>
                  <a:cubicBezTo>
                    <a:pt x="218947" y="87333"/>
                    <a:pt x="244685" y="1237"/>
                    <a:pt x="245097" y="0"/>
                  </a:cubicBezTo>
                  <a:cubicBezTo>
                    <a:pt x="254524" y="3142"/>
                    <a:pt x="265291" y="3650"/>
                    <a:pt x="273377" y="9426"/>
                  </a:cubicBezTo>
                  <a:cubicBezTo>
                    <a:pt x="318666" y="41775"/>
                    <a:pt x="312697" y="51973"/>
                    <a:pt x="329938" y="103694"/>
                  </a:cubicBezTo>
                  <a:cubicBezTo>
                    <a:pt x="326796" y="157113"/>
                    <a:pt x="332119" y="211713"/>
                    <a:pt x="320511" y="263950"/>
                  </a:cubicBezTo>
                  <a:cubicBezTo>
                    <a:pt x="318355" y="273650"/>
                    <a:pt x="302032" y="271743"/>
                    <a:pt x="292231" y="273377"/>
                  </a:cubicBezTo>
                  <a:cubicBezTo>
                    <a:pt x="264163" y="278055"/>
                    <a:pt x="235670" y="279662"/>
                    <a:pt x="207389" y="282804"/>
                  </a:cubicBezTo>
                  <a:cubicBezTo>
                    <a:pt x="133372" y="307475"/>
                    <a:pt x="234622" y="265348"/>
                    <a:pt x="150829" y="377072"/>
                  </a:cubicBezTo>
                  <a:cubicBezTo>
                    <a:pt x="144867" y="385022"/>
                    <a:pt x="132188" y="370055"/>
                    <a:pt x="122548" y="367645"/>
                  </a:cubicBezTo>
                  <a:cubicBezTo>
                    <a:pt x="19703" y="341933"/>
                    <a:pt x="139654" y="382308"/>
                    <a:pt x="0" y="329938"/>
                  </a:cubicBezTo>
                  <a:cubicBezTo>
                    <a:pt x="3142" y="289088"/>
                    <a:pt x="-4354" y="245972"/>
                    <a:pt x="9426" y="207389"/>
                  </a:cubicBezTo>
                  <a:cubicBezTo>
                    <a:pt x="13784" y="195188"/>
                    <a:pt x="47134" y="210918"/>
                    <a:pt x="47134" y="197962"/>
                  </a:cubicBezTo>
                  <a:cubicBezTo>
                    <a:pt x="47134" y="164570"/>
                    <a:pt x="23567" y="158684"/>
                    <a:pt x="18853" y="150828"/>
                  </a:cubicBezTo>
                  <a:close/>
                </a:path>
              </a:pathLst>
            </a:custGeom>
            <a:gradFill>
              <a:gsLst>
                <a:gs pos="0">
                  <a:srgbClr val="9F2B68">
                    <a:alpha val="78431"/>
                  </a:srgbClr>
                </a:gs>
                <a:gs pos="52999">
                  <a:srgbClr val="7C2B7C">
                    <a:alpha val="62352"/>
                  </a:srgbClr>
                </a:gs>
                <a:gs pos="100000">
                  <a:srgbClr val="00008B">
                    <a:alpha val="6549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16"/>
          <p:cNvGrpSpPr/>
          <p:nvPr/>
        </p:nvGrpSpPr>
        <p:grpSpPr>
          <a:xfrm>
            <a:off x="4491191" y="2769492"/>
            <a:ext cx="273133" cy="165816"/>
            <a:chOff x="8059893" y="3269381"/>
            <a:chExt cx="541500" cy="339300"/>
          </a:xfrm>
        </p:grpSpPr>
        <p:sp>
          <p:nvSpPr>
            <p:cNvPr id="408" name="Google Shape;408;p16"/>
            <p:cNvSpPr/>
            <p:nvPr/>
          </p:nvSpPr>
          <p:spPr>
            <a:xfrm>
              <a:off x="8059893" y="3269381"/>
              <a:ext cx="541500" cy="33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25400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 rot="5075583">
              <a:off x="8252306" y="3272137"/>
              <a:ext cx="201333" cy="323896"/>
            </a:xfrm>
            <a:custGeom>
              <a:rect b="b" l="l" r="r" t="t"/>
              <a:pathLst>
                <a:path extrusionOk="0" h="379377" w="329938">
                  <a:moveTo>
                    <a:pt x="18853" y="150828"/>
                  </a:moveTo>
                  <a:lnTo>
                    <a:pt x="18853" y="150828"/>
                  </a:lnTo>
                  <a:cubicBezTo>
                    <a:pt x="34564" y="122548"/>
                    <a:pt x="41807" y="87480"/>
                    <a:pt x="65987" y="65987"/>
                  </a:cubicBezTo>
                  <a:cubicBezTo>
                    <a:pt x="75671" y="57379"/>
                    <a:pt x="90915" y="73284"/>
                    <a:pt x="103695" y="75414"/>
                  </a:cubicBezTo>
                  <a:cubicBezTo>
                    <a:pt x="128684" y="79579"/>
                    <a:pt x="153971" y="81699"/>
                    <a:pt x="179109" y="84841"/>
                  </a:cubicBezTo>
                  <a:cubicBezTo>
                    <a:pt x="188536" y="87983"/>
                    <a:pt x="198868" y="99380"/>
                    <a:pt x="207389" y="94268"/>
                  </a:cubicBezTo>
                  <a:cubicBezTo>
                    <a:pt x="218947" y="87333"/>
                    <a:pt x="244685" y="1237"/>
                    <a:pt x="245097" y="0"/>
                  </a:cubicBezTo>
                  <a:cubicBezTo>
                    <a:pt x="254524" y="3142"/>
                    <a:pt x="265291" y="3650"/>
                    <a:pt x="273377" y="9426"/>
                  </a:cubicBezTo>
                  <a:cubicBezTo>
                    <a:pt x="318666" y="41775"/>
                    <a:pt x="312697" y="51973"/>
                    <a:pt x="329938" y="103694"/>
                  </a:cubicBezTo>
                  <a:cubicBezTo>
                    <a:pt x="326796" y="157113"/>
                    <a:pt x="332119" y="211713"/>
                    <a:pt x="320511" y="263950"/>
                  </a:cubicBezTo>
                  <a:cubicBezTo>
                    <a:pt x="318355" y="273650"/>
                    <a:pt x="302032" y="271743"/>
                    <a:pt x="292231" y="273377"/>
                  </a:cubicBezTo>
                  <a:cubicBezTo>
                    <a:pt x="264163" y="278055"/>
                    <a:pt x="235670" y="279662"/>
                    <a:pt x="207389" y="282804"/>
                  </a:cubicBezTo>
                  <a:cubicBezTo>
                    <a:pt x="133372" y="307475"/>
                    <a:pt x="234622" y="265348"/>
                    <a:pt x="150829" y="377072"/>
                  </a:cubicBezTo>
                  <a:cubicBezTo>
                    <a:pt x="144867" y="385022"/>
                    <a:pt x="132188" y="370055"/>
                    <a:pt x="122548" y="367645"/>
                  </a:cubicBezTo>
                  <a:cubicBezTo>
                    <a:pt x="19703" y="341933"/>
                    <a:pt x="139654" y="382308"/>
                    <a:pt x="0" y="329938"/>
                  </a:cubicBezTo>
                  <a:cubicBezTo>
                    <a:pt x="3142" y="289088"/>
                    <a:pt x="-4354" y="245972"/>
                    <a:pt x="9426" y="207389"/>
                  </a:cubicBezTo>
                  <a:cubicBezTo>
                    <a:pt x="13784" y="195188"/>
                    <a:pt x="47134" y="210918"/>
                    <a:pt x="47134" y="197962"/>
                  </a:cubicBezTo>
                  <a:cubicBezTo>
                    <a:pt x="47134" y="164570"/>
                    <a:pt x="23567" y="158684"/>
                    <a:pt x="18853" y="150828"/>
                  </a:cubicBezTo>
                  <a:close/>
                </a:path>
              </a:pathLst>
            </a:custGeom>
            <a:gradFill>
              <a:gsLst>
                <a:gs pos="0">
                  <a:srgbClr val="9F2B68">
                    <a:alpha val="78431"/>
                  </a:srgbClr>
                </a:gs>
                <a:gs pos="52999">
                  <a:srgbClr val="7C2B7C">
                    <a:alpha val="62352"/>
                  </a:srgbClr>
                </a:gs>
                <a:gs pos="100000">
                  <a:srgbClr val="00008B">
                    <a:alpha val="6549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16"/>
          <p:cNvGrpSpPr/>
          <p:nvPr/>
        </p:nvGrpSpPr>
        <p:grpSpPr>
          <a:xfrm>
            <a:off x="4466238" y="2791737"/>
            <a:ext cx="273133" cy="165816"/>
            <a:chOff x="8059893" y="3269381"/>
            <a:chExt cx="541500" cy="339300"/>
          </a:xfrm>
        </p:grpSpPr>
        <p:sp>
          <p:nvSpPr>
            <p:cNvPr id="411" name="Google Shape;411;p16"/>
            <p:cNvSpPr/>
            <p:nvPr/>
          </p:nvSpPr>
          <p:spPr>
            <a:xfrm>
              <a:off x="8059893" y="3269381"/>
              <a:ext cx="541500" cy="33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25400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 rot="5075583">
              <a:off x="8252306" y="3272137"/>
              <a:ext cx="201333" cy="323896"/>
            </a:xfrm>
            <a:custGeom>
              <a:rect b="b" l="l" r="r" t="t"/>
              <a:pathLst>
                <a:path extrusionOk="0" h="379377" w="329938">
                  <a:moveTo>
                    <a:pt x="18853" y="150828"/>
                  </a:moveTo>
                  <a:lnTo>
                    <a:pt x="18853" y="150828"/>
                  </a:lnTo>
                  <a:cubicBezTo>
                    <a:pt x="34564" y="122548"/>
                    <a:pt x="41807" y="87480"/>
                    <a:pt x="65987" y="65987"/>
                  </a:cubicBezTo>
                  <a:cubicBezTo>
                    <a:pt x="75671" y="57379"/>
                    <a:pt x="90915" y="73284"/>
                    <a:pt x="103695" y="75414"/>
                  </a:cubicBezTo>
                  <a:cubicBezTo>
                    <a:pt x="128684" y="79579"/>
                    <a:pt x="153971" y="81699"/>
                    <a:pt x="179109" y="84841"/>
                  </a:cubicBezTo>
                  <a:cubicBezTo>
                    <a:pt x="188536" y="87983"/>
                    <a:pt x="198868" y="99380"/>
                    <a:pt x="207389" y="94268"/>
                  </a:cubicBezTo>
                  <a:cubicBezTo>
                    <a:pt x="218947" y="87333"/>
                    <a:pt x="244685" y="1237"/>
                    <a:pt x="245097" y="0"/>
                  </a:cubicBezTo>
                  <a:cubicBezTo>
                    <a:pt x="254524" y="3142"/>
                    <a:pt x="265291" y="3650"/>
                    <a:pt x="273377" y="9426"/>
                  </a:cubicBezTo>
                  <a:cubicBezTo>
                    <a:pt x="318666" y="41775"/>
                    <a:pt x="312697" y="51973"/>
                    <a:pt x="329938" y="103694"/>
                  </a:cubicBezTo>
                  <a:cubicBezTo>
                    <a:pt x="326796" y="157113"/>
                    <a:pt x="332119" y="211713"/>
                    <a:pt x="320511" y="263950"/>
                  </a:cubicBezTo>
                  <a:cubicBezTo>
                    <a:pt x="318355" y="273650"/>
                    <a:pt x="302032" y="271743"/>
                    <a:pt x="292231" y="273377"/>
                  </a:cubicBezTo>
                  <a:cubicBezTo>
                    <a:pt x="264163" y="278055"/>
                    <a:pt x="235670" y="279662"/>
                    <a:pt x="207389" y="282804"/>
                  </a:cubicBezTo>
                  <a:cubicBezTo>
                    <a:pt x="133372" y="307475"/>
                    <a:pt x="234622" y="265348"/>
                    <a:pt x="150829" y="377072"/>
                  </a:cubicBezTo>
                  <a:cubicBezTo>
                    <a:pt x="144867" y="385022"/>
                    <a:pt x="132188" y="370055"/>
                    <a:pt x="122548" y="367645"/>
                  </a:cubicBezTo>
                  <a:cubicBezTo>
                    <a:pt x="19703" y="341933"/>
                    <a:pt x="139654" y="382308"/>
                    <a:pt x="0" y="329938"/>
                  </a:cubicBezTo>
                  <a:cubicBezTo>
                    <a:pt x="3142" y="289088"/>
                    <a:pt x="-4354" y="245972"/>
                    <a:pt x="9426" y="207389"/>
                  </a:cubicBezTo>
                  <a:cubicBezTo>
                    <a:pt x="13784" y="195188"/>
                    <a:pt x="47134" y="210918"/>
                    <a:pt x="47134" y="197962"/>
                  </a:cubicBezTo>
                  <a:cubicBezTo>
                    <a:pt x="47134" y="164570"/>
                    <a:pt x="23567" y="158684"/>
                    <a:pt x="18853" y="150828"/>
                  </a:cubicBezTo>
                  <a:close/>
                </a:path>
              </a:pathLst>
            </a:custGeom>
            <a:gradFill>
              <a:gsLst>
                <a:gs pos="0">
                  <a:srgbClr val="9F2B68">
                    <a:alpha val="78431"/>
                  </a:srgbClr>
                </a:gs>
                <a:gs pos="52999">
                  <a:srgbClr val="7C2B7C">
                    <a:alpha val="62352"/>
                  </a:srgbClr>
                </a:gs>
                <a:gs pos="100000">
                  <a:srgbClr val="00008B">
                    <a:alpha val="6549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3" name="Google Shape;413;p16"/>
          <p:cNvSpPr/>
          <p:nvPr/>
        </p:nvSpPr>
        <p:spPr>
          <a:xfrm>
            <a:off x="1471510" y="2690292"/>
            <a:ext cx="225900" cy="7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C2B7C"/>
          </a:solidFill>
          <a:ln cap="flat" cmpd="sng" w="25400">
            <a:solidFill>
              <a:srgbClr val="7C2B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6"/>
          <p:cNvSpPr/>
          <p:nvPr/>
        </p:nvSpPr>
        <p:spPr>
          <a:xfrm>
            <a:off x="2666550" y="2651615"/>
            <a:ext cx="225900" cy="7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C2B7C"/>
          </a:solidFill>
          <a:ln cap="flat" cmpd="sng" w="25400">
            <a:solidFill>
              <a:srgbClr val="7C2B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6"/>
          <p:cNvSpPr/>
          <p:nvPr/>
        </p:nvSpPr>
        <p:spPr>
          <a:xfrm>
            <a:off x="3994162" y="2678703"/>
            <a:ext cx="225900" cy="7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C2B7C"/>
          </a:solidFill>
          <a:ln cap="flat" cmpd="sng" w="25400">
            <a:solidFill>
              <a:srgbClr val="7C2B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ocessor outline" id="416" name="Google Shape;416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097124" y="2235726"/>
            <a:ext cx="204383" cy="213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ars outline" id="417" name="Google Shape;417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1822760">
            <a:off x="1806561" y="2175062"/>
            <a:ext cx="290028" cy="29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ars outline" id="418" name="Google Shape;418;p1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-1965017">
            <a:off x="1935133" y="2177427"/>
            <a:ext cx="290469" cy="29599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16"/>
          <p:cNvSpPr/>
          <p:nvPr/>
        </p:nvSpPr>
        <p:spPr>
          <a:xfrm rot="5085751">
            <a:off x="2158893" y="2259373"/>
            <a:ext cx="99396" cy="153361"/>
          </a:xfrm>
          <a:custGeom>
            <a:rect b="b" l="l" r="r" t="t"/>
            <a:pathLst>
              <a:path extrusionOk="0" h="379377" w="329938">
                <a:moveTo>
                  <a:pt x="18853" y="150828"/>
                </a:moveTo>
                <a:lnTo>
                  <a:pt x="18853" y="150828"/>
                </a:lnTo>
                <a:cubicBezTo>
                  <a:pt x="34564" y="122548"/>
                  <a:pt x="41807" y="87480"/>
                  <a:pt x="65987" y="65987"/>
                </a:cubicBezTo>
                <a:cubicBezTo>
                  <a:pt x="75671" y="57379"/>
                  <a:pt x="90915" y="73284"/>
                  <a:pt x="103695" y="75414"/>
                </a:cubicBezTo>
                <a:cubicBezTo>
                  <a:pt x="128684" y="79579"/>
                  <a:pt x="153971" y="81699"/>
                  <a:pt x="179109" y="84841"/>
                </a:cubicBezTo>
                <a:cubicBezTo>
                  <a:pt x="188536" y="87983"/>
                  <a:pt x="198868" y="99380"/>
                  <a:pt x="207389" y="94268"/>
                </a:cubicBezTo>
                <a:cubicBezTo>
                  <a:pt x="218947" y="87333"/>
                  <a:pt x="244685" y="1237"/>
                  <a:pt x="245097" y="0"/>
                </a:cubicBezTo>
                <a:cubicBezTo>
                  <a:pt x="254524" y="3142"/>
                  <a:pt x="265291" y="3650"/>
                  <a:pt x="273377" y="9426"/>
                </a:cubicBezTo>
                <a:cubicBezTo>
                  <a:pt x="318666" y="41775"/>
                  <a:pt x="312697" y="51973"/>
                  <a:pt x="329938" y="103694"/>
                </a:cubicBezTo>
                <a:cubicBezTo>
                  <a:pt x="326796" y="157113"/>
                  <a:pt x="332119" y="211713"/>
                  <a:pt x="320511" y="263950"/>
                </a:cubicBezTo>
                <a:cubicBezTo>
                  <a:pt x="318355" y="273650"/>
                  <a:pt x="302032" y="271743"/>
                  <a:pt x="292231" y="273377"/>
                </a:cubicBezTo>
                <a:cubicBezTo>
                  <a:pt x="264163" y="278055"/>
                  <a:pt x="235670" y="279662"/>
                  <a:pt x="207389" y="282804"/>
                </a:cubicBezTo>
                <a:cubicBezTo>
                  <a:pt x="133372" y="307475"/>
                  <a:pt x="234622" y="265348"/>
                  <a:pt x="150829" y="377072"/>
                </a:cubicBezTo>
                <a:cubicBezTo>
                  <a:pt x="144867" y="385022"/>
                  <a:pt x="132188" y="370055"/>
                  <a:pt x="122548" y="367645"/>
                </a:cubicBezTo>
                <a:cubicBezTo>
                  <a:pt x="19703" y="341933"/>
                  <a:pt x="139654" y="382308"/>
                  <a:pt x="0" y="329938"/>
                </a:cubicBezTo>
                <a:cubicBezTo>
                  <a:pt x="3142" y="289088"/>
                  <a:pt x="-4354" y="245972"/>
                  <a:pt x="9426" y="207389"/>
                </a:cubicBezTo>
                <a:cubicBezTo>
                  <a:pt x="13784" y="195188"/>
                  <a:pt x="47134" y="210918"/>
                  <a:pt x="47134" y="197962"/>
                </a:cubicBezTo>
                <a:cubicBezTo>
                  <a:pt x="47134" y="164570"/>
                  <a:pt x="23567" y="158684"/>
                  <a:pt x="18853" y="150828"/>
                </a:cubicBezTo>
                <a:close/>
              </a:path>
            </a:pathLst>
          </a:custGeom>
          <a:gradFill>
            <a:gsLst>
              <a:gs pos="0">
                <a:srgbClr val="9F2B68">
                  <a:alpha val="78431"/>
                </a:srgbClr>
              </a:gs>
              <a:gs pos="52999">
                <a:srgbClr val="7C2B7C">
                  <a:alpha val="62352"/>
                </a:srgbClr>
              </a:gs>
              <a:gs pos="100000">
                <a:srgbClr val="00008B">
                  <a:alpha val="65490"/>
                </a:srgbClr>
              </a:gs>
            </a:gsLst>
            <a:path path="circle">
              <a:fillToRect l="100%" t="100%"/>
            </a:path>
            <a:tileRect b="-100%" r="-10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7"/>
          <p:cNvSpPr txBox="1"/>
          <p:nvPr>
            <p:ph type="title"/>
          </p:nvPr>
        </p:nvSpPr>
        <p:spPr>
          <a:xfrm>
            <a:off x="581041" y="378801"/>
            <a:ext cx="102438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ill Sans"/>
              <a:buNone/>
            </a:pPr>
            <a:r>
              <a:rPr lang="en-US"/>
              <a:t>Applications of multi-modal CDR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/>
              <a:t>Patient longitudinal data viewer</a:t>
            </a:r>
            <a:endParaRPr/>
          </a:p>
        </p:txBody>
      </p:sp>
      <p:sp>
        <p:nvSpPr>
          <p:cNvPr id="425" name="Google Shape;425;p17"/>
          <p:cNvSpPr txBox="1"/>
          <p:nvPr>
            <p:ph idx="11" type="ftr"/>
          </p:nvPr>
        </p:nvSpPr>
        <p:spPr>
          <a:xfrm>
            <a:off x="3112441" y="6114074"/>
            <a:ext cx="701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DICOM® 2023     WWW.DICOMSTANDARD.ORG     #DICOMCONFERENCE2023     #DICOM     </a:t>
            </a:r>
            <a:endParaRPr/>
          </a:p>
        </p:txBody>
      </p:sp>
      <p:sp>
        <p:nvSpPr>
          <p:cNvPr id="426" name="Google Shape;426;p17"/>
          <p:cNvSpPr txBox="1"/>
          <p:nvPr>
            <p:ph idx="12" type="sldNum"/>
          </p:nvPr>
        </p:nvSpPr>
        <p:spPr>
          <a:xfrm>
            <a:off x="11411669" y="6114073"/>
            <a:ext cx="7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7" name="Google Shape;427;p17"/>
          <p:cNvPicPr preferRelativeResize="0"/>
          <p:nvPr/>
        </p:nvPicPr>
        <p:blipFill rotWithShape="1">
          <a:blip r:embed="rId3">
            <a:alphaModFix/>
          </a:blip>
          <a:srcRect b="6028" l="25312" r="34156" t="17466"/>
          <a:stretch/>
        </p:blipFill>
        <p:spPr>
          <a:xfrm>
            <a:off x="1190638" y="1690677"/>
            <a:ext cx="3885350" cy="412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5989" y="3198850"/>
            <a:ext cx="3885351" cy="2617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8788" y="1784650"/>
            <a:ext cx="2467624" cy="141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8575" y="1784650"/>
            <a:ext cx="2467627" cy="141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75" y="2670050"/>
            <a:ext cx="4802875" cy="29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8"/>
          <p:cNvSpPr txBox="1"/>
          <p:nvPr>
            <p:ph idx="2" type="body"/>
          </p:nvPr>
        </p:nvSpPr>
        <p:spPr>
          <a:xfrm>
            <a:off x="6181345" y="2670048"/>
            <a:ext cx="4837200" cy="30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33756" lvl="0" marL="457200" marR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i="1" lang="en-US">
                <a:solidFill>
                  <a:srgbClr val="9F2B68"/>
                </a:solidFill>
              </a:rPr>
              <a:t>Seamless</a:t>
            </a:r>
            <a:r>
              <a:rPr i="1" lang="en-US">
                <a:solidFill>
                  <a:srgbClr val="9F2B68"/>
                </a:solidFill>
              </a:rPr>
              <a:t> </a:t>
            </a:r>
            <a:r>
              <a:rPr i="1" lang="en-US">
                <a:solidFill>
                  <a:srgbClr val="9F2B68"/>
                </a:solidFill>
              </a:rPr>
              <a:t>integration</a:t>
            </a:r>
            <a:r>
              <a:rPr lang="en-US"/>
              <a:t> of </a:t>
            </a:r>
            <a:r>
              <a:rPr lang="en-US"/>
              <a:t>clinical workflow </a:t>
            </a:r>
            <a:endParaRPr/>
          </a:p>
          <a:p>
            <a:pPr indent="-333756" lvl="0" marL="457200" marR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US"/>
              <a:t>Heterogeneity of data</a:t>
            </a:r>
            <a:endParaRPr/>
          </a:p>
          <a:p>
            <a:pPr indent="-333756" lvl="0" marL="457200" marR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i="1" lang="en-US">
                <a:solidFill>
                  <a:srgbClr val="9F2B68"/>
                </a:solidFill>
              </a:rPr>
              <a:t>Complexity </a:t>
            </a:r>
            <a:r>
              <a:rPr lang="en-US"/>
              <a:t>of data integration</a:t>
            </a:r>
            <a:endParaRPr/>
          </a:p>
          <a:p>
            <a:pPr indent="-333756" lvl="0" marL="457200" marR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US"/>
              <a:t>The clinical data repository built using  openEHR+DICOM enables AI/ML to improve </a:t>
            </a:r>
            <a:r>
              <a:rPr i="1" lang="en-US">
                <a:solidFill>
                  <a:srgbClr val="9F2B68"/>
                </a:solidFill>
              </a:rPr>
              <a:t>patient outcomes</a:t>
            </a:r>
            <a:r>
              <a:rPr lang="en-US"/>
              <a:t>, streamline healthcare processes and informed decision-making process</a:t>
            </a:r>
            <a:endParaRPr sz="10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7" name="Google Shape;437;p18"/>
          <p:cNvSpPr txBox="1"/>
          <p:nvPr>
            <p:ph type="title"/>
          </p:nvPr>
        </p:nvSpPr>
        <p:spPr>
          <a:xfrm>
            <a:off x="941832" y="378800"/>
            <a:ext cx="10085832" cy="928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rPr lang="en-US"/>
              <a:t>Multi-modal CDR - Driving innovation in disease Discovery, Diagnosis, Prognosis, Treatment and Prevention</a:t>
            </a:r>
            <a:endParaRPr/>
          </a:p>
        </p:txBody>
      </p:sp>
      <p:sp>
        <p:nvSpPr>
          <p:cNvPr id="438" name="Google Shape;438;p18"/>
          <p:cNvSpPr txBox="1"/>
          <p:nvPr>
            <p:ph idx="12" type="sldNum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9" name="Google Shape;439;p18"/>
          <p:cNvSpPr txBox="1"/>
          <p:nvPr>
            <p:ph idx="11" type="ftr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DICOM® 2023     WWW.DICOMSTANDARD.ORG     #DICOMCONFERENCE2023     #DICOM     </a:t>
            </a:r>
            <a:endParaRPr/>
          </a:p>
        </p:txBody>
      </p:sp>
      <p:sp>
        <p:nvSpPr>
          <p:cNvPr id="440" name="Google Shape;440;p18"/>
          <p:cNvSpPr txBox="1"/>
          <p:nvPr>
            <p:ph idx="4" type="body"/>
          </p:nvPr>
        </p:nvSpPr>
        <p:spPr>
          <a:xfrm>
            <a:off x="6174837" y="1630596"/>
            <a:ext cx="4837200" cy="53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40"/>
              </a:spcBef>
              <a:spcAft>
                <a:spcPts val="600"/>
              </a:spcAft>
              <a:buNone/>
            </a:pPr>
            <a:r>
              <a:rPr lang="en-US"/>
              <a:t>K</a:t>
            </a:r>
            <a:r>
              <a:rPr lang="en-US"/>
              <a:t>ey Challenges / Considerations</a:t>
            </a:r>
            <a:endParaRPr/>
          </a:p>
        </p:txBody>
      </p:sp>
      <p:sp>
        <p:nvSpPr>
          <p:cNvPr id="441" name="Google Shape;441;p18"/>
          <p:cNvSpPr txBox="1"/>
          <p:nvPr>
            <p:ph idx="3" type="body"/>
          </p:nvPr>
        </p:nvSpPr>
        <p:spPr>
          <a:xfrm>
            <a:off x="569565" y="1935396"/>
            <a:ext cx="4837200" cy="53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40"/>
              </a:spcBef>
              <a:spcAft>
                <a:spcPts val="600"/>
              </a:spcAft>
              <a:buNone/>
            </a:pPr>
            <a:r>
              <a:rPr lang="en-US"/>
              <a:t>Richer image analytics for triage/detection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450" y="2907350"/>
            <a:ext cx="2124550" cy="21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19"/>
          <p:cNvSpPr txBox="1"/>
          <p:nvPr>
            <p:ph type="title"/>
          </p:nvPr>
        </p:nvSpPr>
        <p:spPr>
          <a:xfrm>
            <a:off x="941832" y="378800"/>
            <a:ext cx="100857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ill Sans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448" name="Google Shape;448;p19"/>
          <p:cNvSpPr txBox="1"/>
          <p:nvPr>
            <p:ph idx="11" type="ftr"/>
          </p:nvPr>
        </p:nvSpPr>
        <p:spPr>
          <a:xfrm>
            <a:off x="3112441" y="6114074"/>
            <a:ext cx="701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DICOM® 2023     WWW.DICOMSTANDARD.ORG     #DICOMCONFERENCE2023     #DICOM     </a:t>
            </a:r>
            <a:endParaRPr/>
          </a:p>
        </p:txBody>
      </p:sp>
      <p:sp>
        <p:nvSpPr>
          <p:cNvPr id="449" name="Google Shape;449;p19"/>
          <p:cNvSpPr txBox="1"/>
          <p:nvPr>
            <p:ph idx="12" type="sldNum"/>
          </p:nvPr>
        </p:nvSpPr>
        <p:spPr>
          <a:xfrm>
            <a:off x="11411669" y="6114073"/>
            <a:ext cx="7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0" name="Google Shape;450;p19"/>
          <p:cNvSpPr txBox="1"/>
          <p:nvPr>
            <p:ph idx="2" type="body"/>
          </p:nvPr>
        </p:nvSpPr>
        <p:spPr>
          <a:xfrm>
            <a:off x="6181345" y="2109132"/>
            <a:ext cx="4837200" cy="363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Anand Jahagirdar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Principal Software Architect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+91-</a:t>
            </a:r>
            <a:r>
              <a:rPr lang="en-US"/>
              <a:t>9900145772 |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anand.jahagirdar@karkinos.in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www.karkinos.in</a:t>
            </a:r>
            <a:endParaRPr/>
          </a:p>
        </p:txBody>
      </p:sp>
      <p:sp>
        <p:nvSpPr>
          <p:cNvPr id="451" name="Google Shape;451;p19"/>
          <p:cNvSpPr txBox="1"/>
          <p:nvPr/>
        </p:nvSpPr>
        <p:spPr>
          <a:xfrm>
            <a:off x="610600" y="5031900"/>
            <a:ext cx="507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 purpose-driven technology-led oncology platform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350" y="2145450"/>
            <a:ext cx="4933650" cy="36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0"/>
          <p:cNvSpPr txBox="1"/>
          <p:nvPr>
            <p:ph idx="2" type="body"/>
          </p:nvPr>
        </p:nvSpPr>
        <p:spPr>
          <a:xfrm>
            <a:off x="623195" y="2145457"/>
            <a:ext cx="4837200" cy="363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-333756" lvl="0" marL="457200" rtl="0" algn="l"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en-US">
                <a:solidFill>
                  <a:srgbClr val="9F2B68"/>
                </a:solidFill>
              </a:rPr>
              <a:t>GDL</a:t>
            </a:r>
            <a:r>
              <a:rPr lang="en-US"/>
              <a:t>(Guideline Definition language): Language to express clinical logic as production rules to drive at-point-of-care decision support </a:t>
            </a:r>
            <a:endParaRPr/>
          </a:p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US"/>
              <a:t>Provide </a:t>
            </a:r>
            <a:r>
              <a:rPr i="1" lang="en-US">
                <a:solidFill>
                  <a:srgbClr val="9F2B68"/>
                </a:solidFill>
              </a:rPr>
              <a:t>treatment recommendations </a:t>
            </a:r>
            <a:r>
              <a:rPr lang="en-US"/>
              <a:t>based on the patient data at run-time by invoking the rules specified in the standard guidelines like NCCN guidelines</a:t>
            </a:r>
            <a:endParaRPr/>
          </a:p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US"/>
              <a:t>Implementation of the CDS by using openEHR Archetypes, terminology bindings and the rules connects openEHR, SNOMED-CT and the Computer Interpretable Guidelines (CIGs)</a:t>
            </a:r>
            <a:endParaRPr/>
          </a:p>
        </p:txBody>
      </p:sp>
      <p:sp>
        <p:nvSpPr>
          <p:cNvPr id="458" name="Google Shape;458;p20"/>
          <p:cNvSpPr txBox="1"/>
          <p:nvPr>
            <p:ph type="title"/>
          </p:nvPr>
        </p:nvSpPr>
        <p:spPr>
          <a:xfrm>
            <a:off x="941832" y="378800"/>
            <a:ext cx="100857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7500"/>
              <a:buFont typeface="Gill Sans"/>
              <a:buNone/>
            </a:pPr>
            <a:r>
              <a:rPr lang="en-US"/>
              <a:t>Application of multi-modal CDR</a:t>
            </a:r>
            <a:endParaRPr/>
          </a:p>
          <a:p>
            <a:pPr indent="-41148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Clinical decision support system (CDS)</a:t>
            </a:r>
            <a:endParaRPr/>
          </a:p>
        </p:txBody>
      </p:sp>
      <p:sp>
        <p:nvSpPr>
          <p:cNvPr id="459" name="Google Shape;459;p20"/>
          <p:cNvSpPr txBox="1"/>
          <p:nvPr>
            <p:ph idx="11" type="ftr"/>
          </p:nvPr>
        </p:nvSpPr>
        <p:spPr>
          <a:xfrm>
            <a:off x="3112441" y="6114074"/>
            <a:ext cx="701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DICOM® 2023     WWW.DICOMSTANDARD.ORG     #DICOMCONFERENCE2023     #DICOM     </a:t>
            </a:r>
            <a:endParaRPr/>
          </a:p>
        </p:txBody>
      </p:sp>
      <p:sp>
        <p:nvSpPr>
          <p:cNvPr id="460" name="Google Shape;460;p20"/>
          <p:cNvSpPr txBox="1"/>
          <p:nvPr>
            <p:ph idx="12" type="sldNum"/>
          </p:nvPr>
        </p:nvSpPr>
        <p:spPr>
          <a:xfrm>
            <a:off x="11411669" y="6114073"/>
            <a:ext cx="7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1" name="Google Shape;461;p20"/>
          <p:cNvSpPr txBox="1"/>
          <p:nvPr/>
        </p:nvSpPr>
        <p:spPr>
          <a:xfrm>
            <a:off x="513200" y="6472500"/>
            <a:ext cx="483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9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Ref: https://nccn.org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/>
          <p:nvPr>
            <p:ph type="title"/>
          </p:nvPr>
        </p:nvSpPr>
        <p:spPr>
          <a:xfrm>
            <a:off x="941832" y="378800"/>
            <a:ext cx="10085832" cy="928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69" name="Google Shape;69;p8"/>
          <p:cNvSpPr txBox="1"/>
          <p:nvPr>
            <p:ph idx="2" type="body"/>
          </p:nvPr>
        </p:nvSpPr>
        <p:spPr>
          <a:xfrm>
            <a:off x="6190470" y="2109157"/>
            <a:ext cx="4837200" cy="3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/>
              <a:t>Anand Jahagirdar</a:t>
            </a:r>
            <a:endParaRPr b="1" i="1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-333756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US"/>
              <a:t>Principal Software Architect @ </a:t>
            </a:r>
            <a:r>
              <a:rPr i="1" lang="en-US">
                <a:solidFill>
                  <a:srgbClr val="9F2B68"/>
                </a:solidFill>
              </a:rPr>
              <a:t>Karkinos Healthcare</a:t>
            </a:r>
            <a:endParaRPr i="1">
              <a:solidFill>
                <a:srgbClr val="9F2B68"/>
              </a:solidFill>
            </a:endParaRPr>
          </a:p>
          <a:p>
            <a:pPr indent="-333756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US"/>
              <a:t>Over 20 years of experience with medical imaging and clinical data </a:t>
            </a:r>
            <a:endParaRPr/>
          </a:p>
          <a:p>
            <a:pPr indent="-333756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US"/>
              <a:t>Worked in Siemens Healthineers to build </a:t>
            </a:r>
            <a:r>
              <a:rPr lang="en-US"/>
              <a:t>enterprise systems like PACS/VNA and CDSS, using DICOM, FHIR</a:t>
            </a:r>
            <a:endParaRPr/>
          </a:p>
          <a:p>
            <a:pPr indent="-333756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US"/>
              <a:t>Currently building a technology led purpose driven oncology platform at Karkinos to enable care continuum using OpenEHR, DICOM, FHIR standards</a:t>
            </a:r>
            <a:endParaRPr/>
          </a:p>
          <a:p>
            <a:pPr indent="-333756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i="1" lang="en-US">
                <a:uFill>
                  <a:noFill/>
                </a:uFill>
                <a:hlinkClick r:id="rId3"/>
              </a:rPr>
              <a:t>Anand.Jahagirdar@karkinos.in</a:t>
            </a:r>
            <a:endParaRPr i="1"/>
          </a:p>
        </p:txBody>
      </p:sp>
      <p:sp>
        <p:nvSpPr>
          <p:cNvPr id="70" name="Google Shape;70;p8"/>
          <p:cNvSpPr txBox="1"/>
          <p:nvPr>
            <p:ph idx="12" type="sldNum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8"/>
          <p:cNvSpPr txBox="1"/>
          <p:nvPr>
            <p:ph idx="11" type="ftr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DICOM® 2023     WWW.DICOMSTANDARD.ORG     #DICOMCONFERENCE2023     #DICOM    </a:t>
            </a:r>
            <a:endParaRPr/>
          </a:p>
        </p:txBody>
      </p:sp>
      <p:pic>
        <p:nvPicPr>
          <p:cNvPr id="72" name="Google Shape;7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0451" y="2907345"/>
            <a:ext cx="2124544" cy="2036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941832" y="378800"/>
            <a:ext cx="100857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/>
              <a:t>Multi-modal clinical data repository</a:t>
            </a:r>
            <a:endParaRPr/>
          </a:p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574982" y="2109132"/>
            <a:ext cx="4837200" cy="3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US"/>
              <a:t>A </a:t>
            </a:r>
            <a:r>
              <a:rPr lang="en-US"/>
              <a:t>secure, integrated infrastructure to a fragmented and difficult to access </a:t>
            </a:r>
            <a:r>
              <a:rPr i="1" lang="en-US">
                <a:solidFill>
                  <a:srgbClr val="9F2B68"/>
                </a:solidFill>
              </a:rPr>
              <a:t>clinical-lab-imaging-genomics</a:t>
            </a:r>
            <a:r>
              <a:rPr lang="en-US"/>
              <a:t> data ecosystem enabling discovery</a:t>
            </a:r>
            <a:endParaRPr/>
          </a:p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US"/>
              <a:t>Enabling data to be more easily shared and combined to drive scientific discoveries and healthcare innovation </a:t>
            </a:r>
            <a:endParaRPr/>
          </a:p>
        </p:txBody>
      </p:sp>
      <p:sp>
        <p:nvSpPr>
          <p:cNvPr id="79" name="Google Shape;79;p9"/>
          <p:cNvSpPr txBox="1"/>
          <p:nvPr>
            <p:ph idx="12" type="sldNum"/>
          </p:nvPr>
        </p:nvSpPr>
        <p:spPr>
          <a:xfrm>
            <a:off x="11411669" y="6114073"/>
            <a:ext cx="7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9"/>
          <p:cNvSpPr txBox="1"/>
          <p:nvPr>
            <p:ph idx="11" type="ftr"/>
          </p:nvPr>
        </p:nvSpPr>
        <p:spPr>
          <a:xfrm>
            <a:off x="3112441" y="6114074"/>
            <a:ext cx="701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DICOM® 2023     WWW.DICOMSTANDARD.ORG     #DICOMCONFERENCE2023     #DICOM    </a:t>
            </a:r>
            <a:endParaRPr/>
          </a:p>
        </p:txBody>
      </p:sp>
      <p:sp>
        <p:nvSpPr>
          <p:cNvPr id="81" name="Google Shape;81;p9"/>
          <p:cNvSpPr txBox="1"/>
          <p:nvPr/>
        </p:nvSpPr>
        <p:spPr>
          <a:xfrm>
            <a:off x="8604089" y="1758257"/>
            <a:ext cx="13389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Opportunities</a:t>
            </a:r>
            <a:endParaRPr b="0" i="0" sz="11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6250808" y="1701755"/>
            <a:ext cx="14655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Data modalities</a:t>
            </a:r>
            <a:endParaRPr b="0" i="0" sz="11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10334387" y="3978614"/>
            <a:ext cx="22500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Personalized</a:t>
            </a:r>
            <a:endParaRPr b="0" i="0" sz="8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treatment </a:t>
            </a:r>
            <a:endParaRPr b="0" i="0" sz="8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recommendation</a:t>
            </a:r>
            <a:endParaRPr b="0" i="0" sz="1000" u="none" cap="none" strike="noStrike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4" name="Google Shape;84;p9"/>
          <p:cNvGrpSpPr/>
          <p:nvPr/>
        </p:nvGrpSpPr>
        <p:grpSpPr>
          <a:xfrm>
            <a:off x="5949255" y="2120319"/>
            <a:ext cx="5410461" cy="3991302"/>
            <a:chOff x="3280275" y="1044100"/>
            <a:chExt cx="8348189" cy="5803842"/>
          </a:xfrm>
        </p:grpSpPr>
        <p:pic>
          <p:nvPicPr>
            <p:cNvPr id="85" name="Google Shape;85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8200" y="1324450"/>
              <a:ext cx="5300224" cy="5088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9"/>
            <p:cNvSpPr/>
            <p:nvPr/>
          </p:nvSpPr>
          <p:spPr>
            <a:xfrm>
              <a:off x="3855650" y="1194275"/>
              <a:ext cx="5756100" cy="5413800"/>
            </a:xfrm>
            <a:prstGeom prst="ellipse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4382933" y="1044100"/>
              <a:ext cx="1065000" cy="928200"/>
            </a:xfrm>
            <a:prstGeom prst="ellipse">
              <a:avLst/>
            </a:prstGeom>
            <a:solidFill>
              <a:srgbClr val="C27BA0"/>
            </a:solidFill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rgbClr val="44546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4698182" y="5828825"/>
              <a:ext cx="1065000" cy="928200"/>
            </a:xfrm>
            <a:prstGeom prst="ellipse">
              <a:avLst/>
            </a:prstGeom>
            <a:solidFill>
              <a:srgbClr val="C27BA0"/>
            </a:solidFill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rgbClr val="44546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3280275" y="2806000"/>
              <a:ext cx="1065000" cy="928200"/>
            </a:xfrm>
            <a:prstGeom prst="ellipse">
              <a:avLst/>
            </a:prstGeom>
            <a:solidFill>
              <a:srgbClr val="C27BA0"/>
            </a:solidFill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rgbClr val="44546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3420833" y="4559350"/>
              <a:ext cx="1065000" cy="928200"/>
            </a:xfrm>
            <a:prstGeom prst="ellipse">
              <a:avLst/>
            </a:prstGeom>
            <a:solidFill>
              <a:srgbClr val="C27BA0"/>
            </a:solidFill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600" u="none" cap="none" strike="noStrike">
                <a:solidFill>
                  <a:srgbClr val="44546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91;p9"/>
            <p:cNvSpPr txBox="1"/>
            <p:nvPr/>
          </p:nvSpPr>
          <p:spPr>
            <a:xfrm>
              <a:off x="4277028" y="1194275"/>
              <a:ext cx="12756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-US" sz="700" u="none" cap="none" strike="noStrike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Longitudinal Clinical Data</a:t>
              </a:r>
              <a:endParaRPr b="1" i="0" sz="7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92" name="Google Shape;92;p9"/>
            <p:cNvSpPr txBox="1"/>
            <p:nvPr/>
          </p:nvSpPr>
          <p:spPr>
            <a:xfrm>
              <a:off x="3339741" y="3034634"/>
              <a:ext cx="962100" cy="46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-US" sz="700" u="none" cap="none" strike="noStrike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Imaging Data</a:t>
              </a:r>
              <a:endParaRPr b="1" i="0" sz="7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93" name="Google Shape;93;p9"/>
            <p:cNvSpPr txBox="1"/>
            <p:nvPr/>
          </p:nvSpPr>
          <p:spPr>
            <a:xfrm>
              <a:off x="3369380" y="4654000"/>
              <a:ext cx="1167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lang="en-US" sz="70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Histopathology</a:t>
              </a:r>
              <a:r>
                <a:rPr b="1" i="0" lang="en-US" sz="700" u="none" cap="none" strike="noStrike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 Data</a:t>
              </a:r>
              <a:endParaRPr b="1" i="0" sz="7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94" name="Google Shape;94;p9"/>
            <p:cNvSpPr txBox="1"/>
            <p:nvPr/>
          </p:nvSpPr>
          <p:spPr>
            <a:xfrm>
              <a:off x="4618786" y="5923475"/>
              <a:ext cx="1247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-US" sz="700" u="none" cap="none" strike="noStrike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Sequencing Data</a:t>
              </a:r>
              <a:endParaRPr b="1" i="0" sz="7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7403925" y="1044100"/>
              <a:ext cx="818100" cy="738900"/>
            </a:xfrm>
            <a:prstGeom prst="ellipse">
              <a:avLst/>
            </a:prstGeom>
            <a:solidFill>
              <a:srgbClr val="C27BA0">
                <a:alpha val="49800"/>
              </a:srgbClr>
            </a:solidFill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rgbClr val="445469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7241450" y="6039725"/>
              <a:ext cx="818100" cy="738900"/>
            </a:xfrm>
            <a:prstGeom prst="ellipse">
              <a:avLst/>
            </a:prstGeom>
            <a:solidFill>
              <a:srgbClr val="C27BA0">
                <a:alpha val="49800"/>
              </a:srgbClr>
            </a:solidFill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rgbClr val="445469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8409600" y="1630600"/>
              <a:ext cx="818100" cy="738900"/>
            </a:xfrm>
            <a:prstGeom prst="ellipse">
              <a:avLst/>
            </a:prstGeom>
            <a:solidFill>
              <a:srgbClr val="C27BA0">
                <a:alpha val="49800"/>
              </a:srgbClr>
            </a:solidFill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00" u="none" cap="none" strike="noStrike">
                  <a:solidFill>
                    <a:srgbClr val="445469"/>
                  </a:solidFill>
                  <a:latin typeface="Lato Light"/>
                  <a:ea typeface="Lato Light"/>
                  <a:cs typeface="Lato Light"/>
                  <a:sym typeface="Lato Light"/>
                </a:rPr>
                <a:t>`</a:t>
              </a:r>
              <a:endParaRPr b="0" i="0" sz="800" u="none" cap="none" strike="noStrike">
                <a:solidFill>
                  <a:srgbClr val="445469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8923900" y="4638775"/>
              <a:ext cx="818100" cy="738900"/>
            </a:xfrm>
            <a:prstGeom prst="ellipse">
              <a:avLst/>
            </a:prstGeom>
            <a:solidFill>
              <a:srgbClr val="C27BA0">
                <a:alpha val="49800"/>
              </a:srgbClr>
            </a:solidFill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rgbClr val="445469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9037275" y="2607925"/>
              <a:ext cx="818100" cy="738900"/>
            </a:xfrm>
            <a:prstGeom prst="ellipse">
              <a:avLst/>
            </a:prstGeom>
            <a:solidFill>
              <a:srgbClr val="C27BA0">
                <a:alpha val="49800"/>
              </a:srgbClr>
            </a:solidFill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rgbClr val="445469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9189675" y="3661438"/>
              <a:ext cx="818100" cy="738900"/>
            </a:xfrm>
            <a:prstGeom prst="ellipse">
              <a:avLst/>
            </a:prstGeom>
            <a:solidFill>
              <a:srgbClr val="C27BA0">
                <a:alpha val="49800"/>
              </a:srgbClr>
            </a:solidFill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rgbClr val="445469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8258200" y="5487550"/>
              <a:ext cx="818100" cy="738900"/>
            </a:xfrm>
            <a:prstGeom prst="ellipse">
              <a:avLst/>
            </a:prstGeom>
            <a:solidFill>
              <a:srgbClr val="C27BA0">
                <a:alpha val="49800"/>
              </a:srgbClr>
            </a:solidFill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rgbClr val="445469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2" name="Google Shape;102;p9"/>
            <p:cNvSpPr txBox="1"/>
            <p:nvPr/>
          </p:nvSpPr>
          <p:spPr>
            <a:xfrm>
              <a:off x="8150378" y="1090088"/>
              <a:ext cx="2313600" cy="50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Population health management</a:t>
              </a:r>
              <a:endParaRPr b="0" i="0" sz="8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03" name="Google Shape;103;p9"/>
            <p:cNvSpPr txBox="1"/>
            <p:nvPr/>
          </p:nvSpPr>
          <p:spPr>
            <a:xfrm>
              <a:off x="9270744" y="1799297"/>
              <a:ext cx="2313600" cy="41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Distributed care management</a:t>
              </a:r>
              <a:endParaRPr b="0" i="0" sz="1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" name="Google Shape;104;p9"/>
            <p:cNvSpPr txBox="1"/>
            <p:nvPr/>
          </p:nvSpPr>
          <p:spPr>
            <a:xfrm>
              <a:off x="9052382" y="5622749"/>
              <a:ext cx="1910700" cy="58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Intelligent care navigation</a:t>
              </a:r>
              <a:endParaRPr b="0" i="0" sz="8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05" name="Google Shape;105;p9"/>
            <p:cNvSpPr txBox="1"/>
            <p:nvPr/>
          </p:nvSpPr>
          <p:spPr>
            <a:xfrm>
              <a:off x="7969249" y="6288442"/>
              <a:ext cx="2313600" cy="55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Connected knowledge network</a:t>
              </a:r>
              <a:endParaRPr b="0" i="0" sz="1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descr="Business Growth" id="106" name="Google Shape;106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7196" y="1135215"/>
              <a:ext cx="556665" cy="5566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eers" id="107" name="Google Shape;107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584917" y="1745225"/>
              <a:ext cx="467465" cy="467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ser network" id="108" name="Google Shape;108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174007" y="2695473"/>
              <a:ext cx="544639" cy="544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ullseye" id="109" name="Google Shape;109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364991" y="3835214"/>
              <a:ext cx="467465" cy="467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ecision chart" id="110" name="Google Shape;110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099214" y="4811431"/>
              <a:ext cx="467464" cy="467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ycle with people" id="111" name="Google Shape;111;p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394926" y="5622749"/>
              <a:ext cx="544640" cy="544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pider web" id="112" name="Google Shape;112;p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382004" y="6140687"/>
              <a:ext cx="536987" cy="5369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9"/>
            <p:cNvSpPr txBox="1"/>
            <p:nvPr/>
          </p:nvSpPr>
          <p:spPr>
            <a:xfrm>
              <a:off x="9882713" y="2713447"/>
              <a:ext cx="1574700" cy="7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Citizen and Patient self-service</a:t>
              </a:r>
              <a:endParaRPr b="0" i="0" sz="1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" name="Google Shape;114;p9"/>
            <p:cNvSpPr txBox="1"/>
            <p:nvPr/>
          </p:nvSpPr>
          <p:spPr>
            <a:xfrm>
              <a:off x="9787064" y="4726627"/>
              <a:ext cx="1841400" cy="58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Formalized clinical guidelines</a:t>
              </a:r>
              <a:endParaRPr b="0" i="0" sz="1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/>
          <p:nvPr>
            <p:ph type="title"/>
          </p:nvPr>
        </p:nvSpPr>
        <p:spPr>
          <a:xfrm>
            <a:off x="581041" y="378801"/>
            <a:ext cx="102438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ill Sans"/>
              <a:buNone/>
            </a:pPr>
            <a:r>
              <a:rPr lang="en-US"/>
              <a:t>Technology powering information integration across care continuum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ill Sans"/>
              <a:buNone/>
            </a:pPr>
            <a:r>
              <a:t/>
            </a:r>
            <a:endParaRPr/>
          </a:p>
        </p:txBody>
      </p:sp>
      <p:sp>
        <p:nvSpPr>
          <p:cNvPr id="120" name="Google Shape;120;p10"/>
          <p:cNvSpPr txBox="1"/>
          <p:nvPr>
            <p:ph idx="12" type="sldNum"/>
          </p:nvPr>
        </p:nvSpPr>
        <p:spPr>
          <a:xfrm>
            <a:off x="11411669" y="6190273"/>
            <a:ext cx="7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1" name="Google Shape;121;p10"/>
          <p:cNvGrpSpPr/>
          <p:nvPr/>
        </p:nvGrpSpPr>
        <p:grpSpPr>
          <a:xfrm>
            <a:off x="2874160" y="5035218"/>
            <a:ext cx="8324211" cy="1522592"/>
            <a:chOff x="528175" y="1661750"/>
            <a:chExt cx="8041939" cy="2530483"/>
          </a:xfrm>
        </p:grpSpPr>
        <p:sp>
          <p:nvSpPr>
            <p:cNvPr id="122" name="Google Shape;122;p10"/>
            <p:cNvSpPr/>
            <p:nvPr/>
          </p:nvSpPr>
          <p:spPr>
            <a:xfrm>
              <a:off x="528175" y="1668113"/>
              <a:ext cx="1766700" cy="595800"/>
            </a:xfrm>
            <a:prstGeom prst="rect">
              <a:avLst/>
            </a:prstGeom>
            <a:solidFill>
              <a:srgbClr val="AC73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609584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1" i="0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528175" y="2271333"/>
              <a:ext cx="1766700" cy="1920900"/>
            </a:xfrm>
            <a:prstGeom prst="rect">
              <a:avLst/>
            </a:prstGeom>
            <a:noFill/>
            <a:ln cap="flat" cmpd="sng" w="12700">
              <a:solidFill>
                <a:srgbClr val="7F7F7F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237061" lvl="0" marL="30479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000"/>
                <a:buFont typeface="Montserrat"/>
                <a:buChar char="●"/>
              </a:pPr>
              <a:r>
                <a:rPr b="0" i="0" lang="en-US" sz="800" u="none" cap="none" strike="noStrike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Patient identifiers,</a:t>
              </a:r>
              <a:endParaRPr b="0" i="0" sz="800" u="none" cap="none" strike="noStrike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37061" lvl="0" marL="30479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000"/>
                <a:buFont typeface="Montserrat"/>
                <a:buChar char="●"/>
              </a:pPr>
              <a:r>
                <a:rPr b="0" i="0" lang="en-US" sz="800" u="none" cap="none" strike="noStrike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Demographics,</a:t>
              </a:r>
              <a:endParaRPr b="0" i="0" sz="800" u="none" cap="none" strike="noStrike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37061" lvl="0" marL="30479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000"/>
                <a:buFont typeface="Montserrat"/>
                <a:buChar char="●"/>
              </a:pPr>
              <a:r>
                <a:rPr b="0" i="0" lang="en-US" sz="800" u="none" cap="none" strike="noStrike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Diagnoses, </a:t>
              </a:r>
              <a:endParaRPr b="0" i="0" sz="800" u="none" cap="none" strike="noStrike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37061" lvl="0" marL="30479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000"/>
                <a:buFont typeface="Montserrat"/>
                <a:buChar char="●"/>
              </a:pPr>
              <a:r>
                <a:rPr b="0" i="0" lang="en-US" sz="800" u="none" cap="none" strike="noStrike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Medications, </a:t>
              </a:r>
              <a:endParaRPr b="0" i="0" sz="800" u="none" cap="none" strike="noStrike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37061" lvl="0" marL="30479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000"/>
                <a:buFont typeface="Montserrat"/>
                <a:buChar char="●"/>
              </a:pPr>
              <a:r>
                <a:rPr b="0" i="0" lang="en-US" sz="800" u="none" cap="none" strike="noStrike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Procedures, </a:t>
              </a:r>
              <a:endParaRPr b="0" i="0" sz="800" u="none" cap="none" strike="noStrike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37061" lvl="0" marL="30479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000"/>
                <a:buFont typeface="Montserrat"/>
                <a:buChar char="●"/>
              </a:pPr>
              <a:r>
                <a:rPr b="0" i="0" lang="en-US" sz="800" u="none" cap="none" strike="noStrike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Vital signs, and Utilization events</a:t>
              </a:r>
              <a:endParaRPr b="0" i="0" sz="800" u="none" cap="none" strike="noStrike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6717192" y="1661750"/>
              <a:ext cx="1852800" cy="595800"/>
            </a:xfrm>
            <a:prstGeom prst="rect">
              <a:avLst/>
            </a:prstGeom>
            <a:solidFill>
              <a:srgbClr val="AC73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1" i="0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2620981" y="1661750"/>
              <a:ext cx="1722000" cy="595800"/>
            </a:xfrm>
            <a:prstGeom prst="rect">
              <a:avLst/>
            </a:prstGeom>
            <a:solidFill>
              <a:srgbClr val="AC73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609584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1" i="0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2621021" y="2263475"/>
              <a:ext cx="1722000" cy="1920900"/>
            </a:xfrm>
            <a:prstGeom prst="rect">
              <a:avLst/>
            </a:prstGeom>
            <a:noFill/>
            <a:ln cap="flat" cmpd="sng" w="12700">
              <a:solidFill>
                <a:srgbClr val="7F7F7F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237061" lvl="0" marL="30479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000"/>
                <a:buFont typeface="Montserrat"/>
                <a:buChar char="●"/>
              </a:pPr>
              <a:r>
                <a:rPr b="0" i="0" lang="en-US" sz="800" u="none" cap="none" strike="noStrike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X Ray Imaging,</a:t>
              </a:r>
              <a:endParaRPr b="0" i="0" sz="800" u="none" cap="none" strike="noStrike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37061" lvl="0" marL="30479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000"/>
                <a:buFont typeface="Montserrat"/>
                <a:buChar char="●"/>
              </a:pPr>
              <a:r>
                <a:rPr b="0" i="0" lang="en-US" sz="800" u="none" cap="none" strike="noStrike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Ultrasound (USG),</a:t>
              </a:r>
              <a:endParaRPr b="0" i="0" sz="800" u="none" cap="none" strike="noStrike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37061" lvl="0" marL="30479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000"/>
                <a:buFont typeface="Montserrat"/>
                <a:buChar char="●"/>
              </a:pPr>
              <a:r>
                <a:rPr b="0" i="0" lang="en-US" sz="800" u="none" cap="none" strike="noStrike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Mammogram,</a:t>
              </a:r>
              <a:endParaRPr b="0" i="0" sz="800" u="none" cap="none" strike="noStrike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37061" lvl="0" marL="30479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000"/>
                <a:buFont typeface="Montserrat"/>
                <a:buChar char="●"/>
              </a:pPr>
              <a:r>
                <a:rPr b="0" i="0" lang="en-US" sz="800" u="none" cap="none" strike="noStrike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CECT, </a:t>
              </a:r>
              <a:endParaRPr b="0" i="0" sz="800" u="none" cap="none" strike="noStrike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37061" lvl="0" marL="30479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000"/>
                <a:buFont typeface="Montserrat"/>
                <a:buChar char="●"/>
              </a:pPr>
              <a:r>
                <a:rPr b="0" i="0" lang="en-US" sz="800" u="none" cap="none" strike="noStrike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PET CT</a:t>
              </a:r>
              <a:endParaRPr b="0" i="0" sz="800" u="none" cap="none" strike="noStrike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37061" lvl="0" marL="30479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000"/>
                <a:buFont typeface="Montserrat"/>
                <a:buChar char="●"/>
              </a:pPr>
              <a:r>
                <a:rPr b="0" i="0" lang="en-US" sz="800" u="none" cap="none" strike="noStrike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Bone scan</a:t>
              </a:r>
              <a:endParaRPr b="0" i="0" sz="800" u="none" cap="none" strike="noStrike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37061" lvl="0" marL="30479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000"/>
                <a:buFont typeface="Montserrat"/>
                <a:buChar char="●"/>
              </a:pPr>
              <a:r>
                <a:rPr b="0" i="0" lang="en-US" sz="800" u="none" cap="none" strike="noStrike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Digital rendition in real time on VTB</a:t>
              </a:r>
              <a:endParaRPr b="0" i="0" sz="800" u="none" cap="none" strike="noStrike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4669087" y="1661750"/>
              <a:ext cx="1722000" cy="595800"/>
            </a:xfrm>
            <a:prstGeom prst="rect">
              <a:avLst/>
            </a:prstGeom>
            <a:solidFill>
              <a:srgbClr val="AC73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t/>
              </a:r>
              <a:endParaRPr b="1" i="0" sz="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4669168" y="2263476"/>
              <a:ext cx="1722000" cy="1920900"/>
            </a:xfrm>
            <a:prstGeom prst="rect">
              <a:avLst/>
            </a:prstGeom>
            <a:noFill/>
            <a:ln cap="flat" cmpd="sng" w="12700">
              <a:solidFill>
                <a:srgbClr val="7F7F7F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237061" lvl="0" marL="30479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000"/>
                <a:buFont typeface="Montserrat"/>
                <a:buChar char="●"/>
              </a:pPr>
              <a:r>
                <a:rPr b="0" i="0" lang="en-US" sz="800" u="none" cap="none" strike="noStrike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Cytology, </a:t>
              </a:r>
              <a:endParaRPr b="0" i="0" sz="800" u="none" cap="none" strike="noStrike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37061" lvl="0" marL="30479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000"/>
                <a:buFont typeface="Montserrat"/>
                <a:buChar char="●"/>
              </a:pPr>
              <a:r>
                <a:rPr b="0" i="0" lang="en-US" sz="800" u="none" cap="none" strike="noStrike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Molecular pathology, Liquid biopsy,</a:t>
              </a:r>
              <a:endParaRPr b="0" i="0" sz="800" u="none" cap="none" strike="noStrike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37061" lvl="0" marL="30479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000"/>
                <a:buFont typeface="Montserrat"/>
                <a:buChar char="●"/>
              </a:pPr>
              <a:r>
                <a:rPr b="0" i="0" lang="en-US" sz="800" u="none" cap="none" strike="noStrike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Clinico pathology</a:t>
              </a:r>
              <a:endParaRPr b="0" i="0" sz="800" u="none" cap="none" strike="noStrike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37061" lvl="0" marL="30479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000"/>
                <a:buFont typeface="Montserrat"/>
                <a:buChar char="●"/>
              </a:pPr>
              <a:r>
                <a:rPr b="0" i="0" lang="en-US" sz="800" u="none" cap="none" strike="noStrike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Cytopathology, Histopathology, IHC</a:t>
              </a:r>
              <a:endParaRPr b="0" i="0" sz="800" u="none" cap="none" strike="noStrike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29" name="Google Shape;129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98080" y="1748066"/>
              <a:ext cx="226152" cy="381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10"/>
            <p:cNvSpPr/>
            <p:nvPr/>
          </p:nvSpPr>
          <p:spPr>
            <a:xfrm>
              <a:off x="6717314" y="2263476"/>
              <a:ext cx="1852800" cy="1920900"/>
            </a:xfrm>
            <a:prstGeom prst="rect">
              <a:avLst/>
            </a:prstGeom>
            <a:noFill/>
            <a:ln cap="flat" cmpd="sng" w="12700">
              <a:solidFill>
                <a:srgbClr val="7F7F7F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237061" lvl="0" marL="30479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000"/>
                <a:buFont typeface="Montserrat"/>
                <a:buChar char="●"/>
              </a:pPr>
              <a:r>
                <a:rPr b="0" i="0" lang="en-US" sz="800" u="none" cap="none" strike="noStrike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Whole Genome Sequencing based on presence of Germline variants sequencing</a:t>
              </a:r>
              <a:endParaRPr b="0" i="0" sz="800" u="none" cap="none" strike="noStrike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237061" lvl="0" marL="30479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Pts val="1000"/>
                <a:buFont typeface="Montserrat"/>
                <a:buChar char="●"/>
              </a:pPr>
              <a:r>
                <a:rPr b="0" i="0" lang="en-US" sz="800" u="none" cap="none" strike="noStrike">
                  <a:solidFill>
                    <a:srgbClr val="40404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Whole Genome Sequencing analysis and anomaly identification</a:t>
              </a:r>
              <a:endParaRPr b="0" i="0" sz="800" u="none" cap="none" strike="noStrike"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31" name="Google Shape;131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0326" y="1789509"/>
              <a:ext cx="194388" cy="327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57602" y="1748066"/>
              <a:ext cx="162623" cy="381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866400" y="1752725"/>
              <a:ext cx="139754" cy="381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10"/>
            <p:cNvSpPr txBox="1"/>
            <p:nvPr/>
          </p:nvSpPr>
          <p:spPr>
            <a:xfrm>
              <a:off x="3016423" y="1752725"/>
              <a:ext cx="1242300" cy="61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4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Montserrat"/>
                <a:buNone/>
              </a:pPr>
              <a:r>
                <a:rPr b="1" i="0" lang="en-US" sz="933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Imaging Data</a:t>
              </a:r>
              <a:endParaRPr b="0" i="0" sz="933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5" name="Google Shape;135;p10"/>
            <p:cNvSpPr txBox="1"/>
            <p:nvPr/>
          </p:nvSpPr>
          <p:spPr>
            <a:xfrm>
              <a:off x="1053348" y="1682601"/>
              <a:ext cx="1242300" cy="81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48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Montserrat"/>
                <a:buNone/>
              </a:pPr>
              <a:r>
                <a:rPr b="1" i="0" lang="en-US" sz="933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Longitudinal Clinical Data</a:t>
              </a:r>
              <a:endParaRPr b="0" i="0" sz="933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6" name="Google Shape;136;p10"/>
            <p:cNvSpPr txBox="1"/>
            <p:nvPr/>
          </p:nvSpPr>
          <p:spPr>
            <a:xfrm>
              <a:off x="4977325" y="1668126"/>
              <a:ext cx="1413600" cy="61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4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Montserrat"/>
                <a:buNone/>
              </a:pPr>
              <a:r>
                <a:rPr b="1" i="0" lang="en-US" sz="933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Histopathology Data</a:t>
              </a:r>
              <a:endParaRPr b="1" i="0" sz="933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7" name="Google Shape;137;p10"/>
            <p:cNvSpPr txBox="1"/>
            <p:nvPr/>
          </p:nvSpPr>
          <p:spPr>
            <a:xfrm>
              <a:off x="7264974" y="1688975"/>
              <a:ext cx="1242300" cy="61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4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Montserrat"/>
                <a:buNone/>
              </a:pPr>
              <a:r>
                <a:rPr b="1" i="0" lang="en-US" sz="933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Sequencing Data</a:t>
              </a:r>
              <a:endParaRPr b="0" i="0" sz="933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38" name="Google Shape;138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18055" y="3989178"/>
            <a:ext cx="451452" cy="2650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0"/>
          <p:cNvSpPr/>
          <p:nvPr/>
        </p:nvSpPr>
        <p:spPr>
          <a:xfrm>
            <a:off x="8040076" y="2549687"/>
            <a:ext cx="918600" cy="1749300"/>
          </a:xfrm>
          <a:prstGeom prst="rect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0"/>
          <p:cNvSpPr/>
          <p:nvPr/>
        </p:nvSpPr>
        <p:spPr>
          <a:xfrm>
            <a:off x="5034625" y="2288275"/>
            <a:ext cx="4339800" cy="2216400"/>
          </a:xfrm>
          <a:prstGeom prst="rect">
            <a:avLst/>
          </a:prstGeom>
          <a:noFill/>
          <a:ln cap="flat" cmpd="sng" w="28575">
            <a:solidFill>
              <a:srgbClr val="7030A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/>
          <p:nvPr/>
        </p:nvSpPr>
        <p:spPr>
          <a:xfrm>
            <a:off x="2609100" y="1990325"/>
            <a:ext cx="1065000" cy="2799300"/>
          </a:xfrm>
          <a:prstGeom prst="rect">
            <a:avLst/>
          </a:prstGeom>
          <a:solidFill>
            <a:srgbClr val="D8D8D8">
              <a:alpha val="486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0"/>
          <p:cNvSpPr/>
          <p:nvPr/>
        </p:nvSpPr>
        <p:spPr>
          <a:xfrm>
            <a:off x="5370765" y="2559852"/>
            <a:ext cx="841200" cy="1743000"/>
          </a:xfrm>
          <a:prstGeom prst="rect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29349" y="3148902"/>
            <a:ext cx="587821" cy="14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482859" y="3448857"/>
            <a:ext cx="680803" cy="14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73147" y="2829149"/>
            <a:ext cx="332074" cy="236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0"/>
          <p:cNvSpPr/>
          <p:nvPr/>
        </p:nvSpPr>
        <p:spPr>
          <a:xfrm>
            <a:off x="6382201" y="2559850"/>
            <a:ext cx="1470000" cy="1749300"/>
          </a:xfrm>
          <a:prstGeom prst="rect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0"/>
          <p:cNvSpPr txBox="1"/>
          <p:nvPr/>
        </p:nvSpPr>
        <p:spPr>
          <a:xfrm>
            <a:off x="6534818" y="3312974"/>
            <a:ext cx="1233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800" u="none" cap="none" strike="noStrike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Data lake Processing Engine</a:t>
            </a:r>
            <a:endParaRPr b="0" i="0" sz="800" u="none" cap="none" strike="noStrike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06888" y="2827566"/>
            <a:ext cx="494888" cy="40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988775" y="2963237"/>
            <a:ext cx="203138" cy="27096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0"/>
          <p:cNvSpPr txBox="1"/>
          <p:nvPr/>
        </p:nvSpPr>
        <p:spPr>
          <a:xfrm>
            <a:off x="2643758" y="2056570"/>
            <a:ext cx="837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800" u="none" cap="none" strike="noStrike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Multi Modal Data Ingestion</a:t>
            </a:r>
            <a:endParaRPr b="0" i="0" sz="800" u="none" cap="none" strike="noStrike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10"/>
          <p:cNvSpPr txBox="1"/>
          <p:nvPr/>
        </p:nvSpPr>
        <p:spPr>
          <a:xfrm>
            <a:off x="6094423" y="1705050"/>
            <a:ext cx="2668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900" u="none" cap="none" strike="noStrike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Processing and Interoperability Layer</a:t>
            </a:r>
            <a:endParaRPr b="0" i="0" sz="900" u="none" cap="none" strike="noStrike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0"/>
          <p:cNvSpPr txBox="1"/>
          <p:nvPr/>
        </p:nvSpPr>
        <p:spPr>
          <a:xfrm>
            <a:off x="8078602" y="3996900"/>
            <a:ext cx="9672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800" u="none" cap="none" strike="noStrike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Data model &amp; persistency</a:t>
            </a:r>
            <a:endParaRPr b="1" i="0" sz="800" u="none" cap="none" strike="noStrike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0"/>
          <p:cNvSpPr/>
          <p:nvPr/>
        </p:nvSpPr>
        <p:spPr>
          <a:xfrm>
            <a:off x="9622326" y="2284850"/>
            <a:ext cx="967200" cy="1138200"/>
          </a:xfrm>
          <a:prstGeom prst="rect">
            <a:avLst/>
          </a:prstGeom>
          <a:noFill/>
          <a:ln cap="flat" cmpd="sng" w="190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0"/>
          <p:cNvSpPr txBox="1"/>
          <p:nvPr/>
        </p:nvSpPr>
        <p:spPr>
          <a:xfrm>
            <a:off x="9622327" y="2295125"/>
            <a:ext cx="9672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800" u="none" cap="none" strike="noStrike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Data Insights</a:t>
            </a:r>
            <a:endParaRPr b="1" i="0" sz="800" u="none" cap="none" strike="noStrike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10"/>
          <p:cNvSpPr/>
          <p:nvPr/>
        </p:nvSpPr>
        <p:spPr>
          <a:xfrm>
            <a:off x="9622325" y="3491000"/>
            <a:ext cx="967200" cy="1013700"/>
          </a:xfrm>
          <a:prstGeom prst="rect">
            <a:avLst/>
          </a:prstGeom>
          <a:noFill/>
          <a:ln cap="flat" cmpd="sng" w="190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9649823" y="3521412"/>
            <a:ext cx="8205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800" u="none" cap="none" strike="noStrike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Data Access</a:t>
            </a:r>
            <a:endParaRPr b="1" i="0" sz="800" u="none" cap="none" strike="noStrike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741641" y="3702582"/>
            <a:ext cx="587821" cy="14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702437" y="3956231"/>
            <a:ext cx="680803" cy="14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631544" y="4215587"/>
            <a:ext cx="892500" cy="2284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10"/>
          <p:cNvCxnSpPr/>
          <p:nvPr/>
        </p:nvCxnSpPr>
        <p:spPr>
          <a:xfrm>
            <a:off x="9374306" y="2936096"/>
            <a:ext cx="243300" cy="0"/>
          </a:xfrm>
          <a:prstGeom prst="straightConnector1">
            <a:avLst/>
          </a:prstGeom>
          <a:noFill/>
          <a:ln cap="flat" cmpd="sng" w="9525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1" name="Google Shape;161;p10"/>
          <p:cNvCxnSpPr/>
          <p:nvPr/>
        </p:nvCxnSpPr>
        <p:spPr>
          <a:xfrm>
            <a:off x="9382652" y="3891986"/>
            <a:ext cx="243300" cy="0"/>
          </a:xfrm>
          <a:prstGeom prst="straightConnector1">
            <a:avLst/>
          </a:prstGeom>
          <a:noFill/>
          <a:ln cap="flat" cmpd="sng" w="9525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62" name="Google Shape;162;p1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568176" y="3309719"/>
            <a:ext cx="1124710" cy="13716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0"/>
          <p:cNvSpPr/>
          <p:nvPr/>
        </p:nvSpPr>
        <p:spPr>
          <a:xfrm>
            <a:off x="704854" y="3785342"/>
            <a:ext cx="789900" cy="4356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10"/>
          <p:cNvSpPr/>
          <p:nvPr/>
        </p:nvSpPr>
        <p:spPr>
          <a:xfrm>
            <a:off x="686949" y="2595975"/>
            <a:ext cx="841200" cy="10836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10"/>
          <p:cNvSpPr/>
          <p:nvPr/>
        </p:nvSpPr>
        <p:spPr>
          <a:xfrm>
            <a:off x="701884" y="1979089"/>
            <a:ext cx="789900" cy="4722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10"/>
          <p:cNvSpPr/>
          <p:nvPr/>
        </p:nvSpPr>
        <p:spPr>
          <a:xfrm>
            <a:off x="816676" y="2103678"/>
            <a:ext cx="570900" cy="297900"/>
          </a:xfrm>
          <a:prstGeom prst="rect">
            <a:avLst/>
          </a:prstGeom>
          <a:solidFill>
            <a:srgbClr val="AC73A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b="0" i="0" lang="en-US" sz="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Partner Systems</a:t>
            </a:r>
            <a:endParaRPr b="0" i="0" sz="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804562" y="2637621"/>
            <a:ext cx="6750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700" u="none" cap="none" strike="noStrike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Apps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" name="Google Shape;168;p10"/>
          <p:cNvGrpSpPr/>
          <p:nvPr/>
        </p:nvGrpSpPr>
        <p:grpSpPr>
          <a:xfrm>
            <a:off x="975971" y="2978325"/>
            <a:ext cx="447965" cy="417606"/>
            <a:chOff x="5294479" y="2440261"/>
            <a:chExt cx="914400" cy="914400"/>
          </a:xfrm>
        </p:grpSpPr>
        <p:pic>
          <p:nvPicPr>
            <p:cNvPr id="169" name="Google Shape;169;p10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418928" y="2709525"/>
              <a:ext cx="650070" cy="3744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ablet" id="170" name="Google Shape;170;p10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294479" y="244026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1" name="Google Shape;171;p10"/>
          <p:cNvGrpSpPr/>
          <p:nvPr/>
        </p:nvGrpSpPr>
        <p:grpSpPr>
          <a:xfrm>
            <a:off x="765563" y="2937783"/>
            <a:ext cx="377373" cy="557601"/>
            <a:chOff x="528117" y="3370162"/>
            <a:chExt cx="914400" cy="914400"/>
          </a:xfrm>
        </p:grpSpPr>
        <p:pic>
          <p:nvPicPr>
            <p:cNvPr descr="Tablet" id="172" name="Google Shape;172;p10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 rot="5400000">
              <a:off x="528117" y="3370162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0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781976" y="3508804"/>
              <a:ext cx="414300" cy="6315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4" name="Google Shape;174;p10"/>
          <p:cNvGrpSpPr/>
          <p:nvPr/>
        </p:nvGrpSpPr>
        <p:grpSpPr>
          <a:xfrm>
            <a:off x="1028030" y="3249989"/>
            <a:ext cx="505755" cy="470276"/>
            <a:chOff x="8569818" y="1879804"/>
            <a:chExt cx="914400" cy="914400"/>
          </a:xfrm>
        </p:grpSpPr>
        <p:pic>
          <p:nvPicPr>
            <p:cNvPr descr="Laptop" id="175" name="Google Shape;175;p10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8569818" y="187980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10"/>
            <p:cNvPicPr preferRelativeResize="0"/>
            <p:nvPr/>
          </p:nvPicPr>
          <p:blipFill rotWithShape="1">
            <a:blip r:embed="rId20">
              <a:alphaModFix/>
            </a:blip>
            <a:srcRect b="0" l="0" r="0" t="999"/>
            <a:stretch/>
          </p:blipFill>
          <p:spPr>
            <a:xfrm>
              <a:off x="8752671" y="2137158"/>
              <a:ext cx="535346" cy="3081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Google Shape;177;p10"/>
          <p:cNvSpPr txBox="1"/>
          <p:nvPr/>
        </p:nvSpPr>
        <p:spPr>
          <a:xfrm>
            <a:off x="897842" y="3864916"/>
            <a:ext cx="623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700" u="none" cap="none" strike="noStrike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Digital Pathology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10"/>
          <p:cNvPicPr preferRelativeResize="0"/>
          <p:nvPr/>
        </p:nvPicPr>
        <p:blipFill rotWithShape="1">
          <a:blip r:embed="rId21">
            <a:alphaModFix/>
          </a:blip>
          <a:srcRect b="36132" l="5417" r="75205" t="50316"/>
          <a:stretch/>
        </p:blipFill>
        <p:spPr>
          <a:xfrm>
            <a:off x="746463" y="3860311"/>
            <a:ext cx="166843" cy="31344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0"/>
          <p:cNvSpPr/>
          <p:nvPr/>
        </p:nvSpPr>
        <p:spPr>
          <a:xfrm>
            <a:off x="691313" y="4339921"/>
            <a:ext cx="789900" cy="38700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040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10"/>
          <p:cNvSpPr txBox="1"/>
          <p:nvPr/>
        </p:nvSpPr>
        <p:spPr>
          <a:xfrm>
            <a:off x="877375" y="4403550"/>
            <a:ext cx="680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-US" sz="700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Bioinformatics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1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52271" y="4393314"/>
            <a:ext cx="110470" cy="2585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10"/>
          <p:cNvCxnSpPr>
            <a:endCxn id="183" idx="1"/>
          </p:cNvCxnSpPr>
          <p:nvPr/>
        </p:nvCxnSpPr>
        <p:spPr>
          <a:xfrm flipH="1" rot="10800000">
            <a:off x="1521685" y="3442674"/>
            <a:ext cx="1110000" cy="3000"/>
          </a:xfrm>
          <a:prstGeom prst="straightConnector1">
            <a:avLst/>
          </a:prstGeom>
          <a:noFill/>
          <a:ln cap="flat" cmpd="sng" w="9525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4" name="Google Shape;184;p10"/>
          <p:cNvSpPr txBox="1"/>
          <p:nvPr/>
        </p:nvSpPr>
        <p:spPr>
          <a:xfrm>
            <a:off x="1528148" y="1705056"/>
            <a:ext cx="150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US" sz="900" u="none" cap="none" strike="noStrike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Heterogenous Input</a:t>
            </a:r>
            <a:endParaRPr b="0" i="0" sz="900" u="none" cap="none" strike="noStrike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10"/>
          <p:cNvSpPr txBox="1"/>
          <p:nvPr/>
        </p:nvSpPr>
        <p:spPr>
          <a:xfrm>
            <a:off x="9515025" y="1705046"/>
            <a:ext cx="1470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-US" sz="900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Data Access Layer</a:t>
            </a:r>
            <a:endParaRPr b="0" i="0" sz="900" u="none" cap="none" strike="noStrike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6" name="Google Shape;186;p10"/>
          <p:cNvCxnSpPr>
            <a:stCxn id="141" idx="3"/>
            <a:endCxn id="140" idx="1"/>
          </p:cNvCxnSpPr>
          <p:nvPr/>
        </p:nvCxnSpPr>
        <p:spPr>
          <a:xfrm>
            <a:off x="3674100" y="3389975"/>
            <a:ext cx="1360500" cy="6600"/>
          </a:xfrm>
          <a:prstGeom prst="straightConnector1">
            <a:avLst/>
          </a:prstGeom>
          <a:noFill/>
          <a:ln cap="flat" cmpd="sng" w="9525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7" name="Google Shape;187;p10"/>
          <p:cNvSpPr/>
          <p:nvPr/>
        </p:nvSpPr>
        <p:spPr>
          <a:xfrm>
            <a:off x="946617" y="4377561"/>
            <a:ext cx="244200" cy="249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10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111254" y="2659298"/>
            <a:ext cx="138800" cy="185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0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8120411" y="3268502"/>
            <a:ext cx="170104" cy="17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0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8111254" y="2947416"/>
            <a:ext cx="146455" cy="18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142534" y="3521204"/>
            <a:ext cx="125855" cy="16284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/>
        </p:nvSpPr>
        <p:spPr>
          <a:xfrm>
            <a:off x="8240141" y="2627419"/>
            <a:ext cx="6432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Longitudinal Clinical Data</a:t>
            </a:r>
            <a:endParaRPr sz="1100"/>
          </a:p>
        </p:txBody>
      </p:sp>
      <p:sp>
        <p:nvSpPr>
          <p:cNvPr id="193" name="Google Shape;193;p10"/>
          <p:cNvSpPr txBox="1"/>
          <p:nvPr/>
        </p:nvSpPr>
        <p:spPr>
          <a:xfrm>
            <a:off x="8240141" y="2938741"/>
            <a:ext cx="738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Histopathology Data</a:t>
            </a:r>
            <a:endParaRPr sz="1100"/>
          </a:p>
        </p:txBody>
      </p:sp>
      <p:sp>
        <p:nvSpPr>
          <p:cNvPr id="194" name="Google Shape;194;p10"/>
          <p:cNvSpPr txBox="1"/>
          <p:nvPr/>
        </p:nvSpPr>
        <p:spPr>
          <a:xfrm>
            <a:off x="8250080" y="3261434"/>
            <a:ext cx="738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Imaging Data</a:t>
            </a:r>
            <a:endParaRPr sz="1100"/>
          </a:p>
        </p:txBody>
      </p:sp>
      <p:sp>
        <p:nvSpPr>
          <p:cNvPr id="195" name="Google Shape;195;p10"/>
          <p:cNvSpPr txBox="1"/>
          <p:nvPr/>
        </p:nvSpPr>
        <p:spPr>
          <a:xfrm>
            <a:off x="8239888" y="3486562"/>
            <a:ext cx="738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Sequencing Data</a:t>
            </a:r>
            <a:endParaRPr sz="1100"/>
          </a:p>
        </p:txBody>
      </p:sp>
      <p:sp>
        <p:nvSpPr>
          <p:cNvPr id="196" name="Google Shape;196;p10"/>
          <p:cNvSpPr txBox="1"/>
          <p:nvPr/>
        </p:nvSpPr>
        <p:spPr>
          <a:xfrm>
            <a:off x="8242644" y="3753089"/>
            <a:ext cx="738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none" cap="none" strike="noStrike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Cancer Registry</a:t>
            </a:r>
            <a:endParaRPr sz="1100"/>
          </a:p>
        </p:txBody>
      </p:sp>
      <p:sp>
        <p:nvSpPr>
          <p:cNvPr id="197" name="Google Shape;197;p10"/>
          <p:cNvSpPr txBox="1"/>
          <p:nvPr/>
        </p:nvSpPr>
        <p:spPr>
          <a:xfrm>
            <a:off x="9674474" y="2484727"/>
            <a:ext cx="796200" cy="246300"/>
          </a:xfrm>
          <a:prstGeom prst="rect">
            <a:avLst/>
          </a:prstGeom>
          <a:solidFill>
            <a:srgbClr val="AC73A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en-US" sz="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Clinical Decision Support</a:t>
            </a:r>
            <a:endParaRPr b="1" i="0" sz="5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Database outline" id="198" name="Google Shape;198;p10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8124932" y="3791233"/>
            <a:ext cx="165582" cy="165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tabase" id="199" name="Google Shape;199;p10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632844" y="3036803"/>
            <a:ext cx="279058" cy="25091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0"/>
          <p:cNvSpPr txBox="1"/>
          <p:nvPr/>
        </p:nvSpPr>
        <p:spPr>
          <a:xfrm>
            <a:off x="2848826" y="2786384"/>
            <a:ext cx="7965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700" u="none" cap="none" strike="noStrike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Patient data</a:t>
            </a:r>
            <a:endParaRPr b="0" i="0" sz="700" u="none" cap="none" strike="noStrike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2849507" y="3070029"/>
            <a:ext cx="784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700" u="none" cap="none" strike="noStrike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Clinical data</a:t>
            </a:r>
            <a:endParaRPr b="0" i="0" sz="700" u="none" cap="none" strike="noStrike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Database" id="202" name="Google Shape;202;p10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628773" y="2756336"/>
            <a:ext cx="279058" cy="250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ars with solid fill" id="203" name="Google Shape;203;p10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4025111" y="4391441"/>
            <a:ext cx="206226" cy="20622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0"/>
          <p:cNvSpPr txBox="1"/>
          <p:nvPr/>
        </p:nvSpPr>
        <p:spPr>
          <a:xfrm>
            <a:off x="9680567" y="2789237"/>
            <a:ext cx="789900" cy="253500"/>
          </a:xfrm>
          <a:prstGeom prst="rect">
            <a:avLst/>
          </a:prstGeom>
          <a:solidFill>
            <a:srgbClr val="AC73A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en-US" sz="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OncoKEEN - AI/ML based analytics</a:t>
            </a:r>
            <a:endParaRPr sz="1100"/>
          </a:p>
        </p:txBody>
      </p:sp>
      <p:sp>
        <p:nvSpPr>
          <p:cNvPr id="205" name="Google Shape;205;p10"/>
          <p:cNvSpPr txBox="1"/>
          <p:nvPr/>
        </p:nvSpPr>
        <p:spPr>
          <a:xfrm>
            <a:off x="9680566" y="3114488"/>
            <a:ext cx="789900" cy="258000"/>
          </a:xfrm>
          <a:prstGeom prst="rect">
            <a:avLst/>
          </a:prstGeom>
          <a:solidFill>
            <a:srgbClr val="AC73A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en-US" sz="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Data Studio –patient cohorts</a:t>
            </a:r>
            <a:endParaRPr sz="1100"/>
          </a:p>
        </p:txBody>
      </p:sp>
      <p:pic>
        <p:nvPicPr>
          <p:cNvPr descr="Database" id="183" name="Google Shape;183;p10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631685" y="3317215"/>
            <a:ext cx="279058" cy="25091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 txBox="1"/>
          <p:nvPr/>
        </p:nvSpPr>
        <p:spPr>
          <a:xfrm>
            <a:off x="2846637" y="3352361"/>
            <a:ext cx="7848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700" u="none" cap="none" strike="noStrike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Lab data</a:t>
            </a:r>
            <a:endParaRPr b="0" i="0" sz="700" u="none" cap="none" strike="noStrike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Database" id="207" name="Google Shape;207;p10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625141" y="3616203"/>
            <a:ext cx="279058" cy="25091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 txBox="1"/>
          <p:nvPr/>
        </p:nvSpPr>
        <p:spPr>
          <a:xfrm>
            <a:off x="2848946" y="3650127"/>
            <a:ext cx="784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700" u="none" cap="none" strike="noStrike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Radiology data</a:t>
            </a:r>
            <a:endParaRPr b="0" i="0" sz="700" u="none" cap="none" strike="noStrike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Database" id="209" name="Google Shape;209;p10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629573" y="3911893"/>
            <a:ext cx="279058" cy="25091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0"/>
          <p:cNvSpPr txBox="1"/>
          <p:nvPr/>
        </p:nvSpPr>
        <p:spPr>
          <a:xfrm>
            <a:off x="2853671" y="3898869"/>
            <a:ext cx="784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700" u="none" cap="none" strike="noStrike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Genomics data</a:t>
            </a:r>
            <a:endParaRPr b="0" i="0" sz="700" u="none" cap="none" strike="noStrike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5954046" y="4486260"/>
            <a:ext cx="4573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Cloud Infrastructure (Autoscaling, On-demand)</a:t>
            </a:r>
            <a:endParaRPr b="1" i="0" sz="7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Syncing cloud with solid fill" id="212" name="Google Shape;212;p10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5405104" y="4479956"/>
            <a:ext cx="189525" cy="1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5400000">
            <a:off x="8753837" y="3342922"/>
            <a:ext cx="907737" cy="196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ars with solid fill" id="214" name="Google Shape;214;p10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4021800" y="4152750"/>
            <a:ext cx="206225" cy="18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0"/>
          <p:cNvSpPr/>
          <p:nvPr/>
        </p:nvSpPr>
        <p:spPr>
          <a:xfrm>
            <a:off x="6954381" y="3781822"/>
            <a:ext cx="756000" cy="502200"/>
          </a:xfrm>
          <a:prstGeom prst="rect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6" name="Google Shape;216;p10"/>
          <p:cNvPicPr preferRelativeResize="0"/>
          <p:nvPr/>
        </p:nvPicPr>
        <p:blipFill rotWithShape="1">
          <a:blip r:embed="rId30">
            <a:alphaModFix/>
          </a:blip>
          <a:srcRect b="37724" l="16494" r="16454" t="33484"/>
          <a:stretch/>
        </p:blipFill>
        <p:spPr>
          <a:xfrm>
            <a:off x="7295317" y="4088618"/>
            <a:ext cx="380293" cy="16328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0"/>
          <p:cNvSpPr txBox="1"/>
          <p:nvPr/>
        </p:nvSpPr>
        <p:spPr>
          <a:xfrm>
            <a:off x="6954076" y="3764275"/>
            <a:ext cx="8412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800" u="none" cap="none" strike="noStrike">
                <a:solidFill>
                  <a:srgbClr val="202124"/>
                </a:solidFill>
                <a:latin typeface="Montserrat"/>
                <a:ea typeface="Montserrat"/>
                <a:cs typeface="Montserrat"/>
                <a:sym typeface="Montserrat"/>
              </a:rPr>
              <a:t>Terminology</a:t>
            </a:r>
            <a:endParaRPr b="0" i="0" sz="800" u="none" cap="none" strike="noStrike">
              <a:solidFill>
                <a:srgbClr val="2021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7308291" y="3972698"/>
            <a:ext cx="354345" cy="135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439476" y="3777550"/>
            <a:ext cx="756000" cy="19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1820" y="2187513"/>
            <a:ext cx="4622825" cy="338072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/>
          <p:nvPr/>
        </p:nvSpPr>
        <p:spPr>
          <a:xfrm>
            <a:off x="9567775" y="3429000"/>
            <a:ext cx="339000" cy="461700"/>
          </a:xfrm>
          <a:prstGeom prst="flowChartAlternateProcess">
            <a:avLst/>
          </a:prstGeom>
          <a:solidFill>
            <a:srgbClr val="B85C9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26" name="Google Shape;226;p11"/>
          <p:cNvSpPr txBox="1"/>
          <p:nvPr/>
        </p:nvSpPr>
        <p:spPr>
          <a:xfrm>
            <a:off x="9567775" y="3457650"/>
            <a:ext cx="409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latin typeface="Gill Sans"/>
                <a:ea typeface="Gill Sans"/>
                <a:cs typeface="Gill Sans"/>
                <a:sym typeface="Gill Sans"/>
              </a:rPr>
              <a:t>RM</a:t>
            </a:r>
            <a:endParaRPr b="1" sz="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7" name="Google Shape;227;p11"/>
          <p:cNvSpPr txBox="1"/>
          <p:nvPr>
            <p:ph type="title"/>
          </p:nvPr>
        </p:nvSpPr>
        <p:spPr>
          <a:xfrm>
            <a:off x="941832" y="378800"/>
            <a:ext cx="100857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rPr i="1" lang="en-US"/>
              <a:t>openEHR</a:t>
            </a:r>
            <a:r>
              <a:rPr lang="en-US"/>
              <a:t> - A semantically-enabled, vendor-independent, health computing platform</a:t>
            </a:r>
            <a:endParaRPr/>
          </a:p>
        </p:txBody>
      </p:sp>
      <p:sp>
        <p:nvSpPr>
          <p:cNvPr id="228" name="Google Shape;228;p11"/>
          <p:cNvSpPr txBox="1"/>
          <p:nvPr>
            <p:ph idx="1" type="body"/>
          </p:nvPr>
        </p:nvSpPr>
        <p:spPr>
          <a:xfrm>
            <a:off x="574982" y="2109132"/>
            <a:ext cx="4837200" cy="3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US"/>
              <a:t>The comprehensive </a:t>
            </a:r>
            <a:r>
              <a:rPr i="1" lang="en-US">
                <a:solidFill>
                  <a:srgbClr val="9F2B68"/>
                </a:solidFill>
              </a:rPr>
              <a:t>semantic framework</a:t>
            </a:r>
            <a:r>
              <a:rPr lang="en-US"/>
              <a:t> available in e-health, combining formal clinical modelling, terminology, and a services infrastructure</a:t>
            </a:r>
            <a:endParaRPr i="1"/>
          </a:p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i="1" lang="en-US">
                <a:solidFill>
                  <a:srgbClr val="9F2B68"/>
                </a:solidFill>
              </a:rPr>
              <a:t>Semantic scalability</a:t>
            </a:r>
            <a:r>
              <a:rPr lang="en-US"/>
              <a:t> - handling complex and constantly changing information and clinical workflows, forever</a:t>
            </a:r>
            <a:endParaRPr/>
          </a:p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i="1" lang="en-US">
                <a:solidFill>
                  <a:srgbClr val="9F2B68"/>
                </a:solidFill>
              </a:rPr>
              <a:t>Prevents vendor lock-in</a:t>
            </a:r>
            <a:r>
              <a:rPr lang="en-US"/>
              <a:t> on the basis of data format, or any other technical element</a:t>
            </a:r>
            <a:endParaRPr/>
          </a:p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US"/>
              <a:t>Empowers the clinical experts to be involved in the specification and steady state development of the system into the future</a:t>
            </a:r>
            <a:endParaRPr/>
          </a:p>
        </p:txBody>
      </p:sp>
      <p:sp>
        <p:nvSpPr>
          <p:cNvPr id="229" name="Google Shape;229;p11"/>
          <p:cNvSpPr txBox="1"/>
          <p:nvPr>
            <p:ph idx="12" type="sldNum"/>
          </p:nvPr>
        </p:nvSpPr>
        <p:spPr>
          <a:xfrm>
            <a:off x="11411669" y="6114073"/>
            <a:ext cx="7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0" name="Google Shape;230;p11"/>
          <p:cNvSpPr txBox="1"/>
          <p:nvPr>
            <p:ph idx="11" type="ftr"/>
          </p:nvPr>
        </p:nvSpPr>
        <p:spPr>
          <a:xfrm>
            <a:off x="3112441" y="6114074"/>
            <a:ext cx="701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DICOM® 2023     WWW.DICOMSTANDARD.ORG     #DICOMCONFERENCE2023     #DICOM    </a:t>
            </a:r>
            <a:endParaRPr/>
          </a:p>
        </p:txBody>
      </p:sp>
      <p:sp>
        <p:nvSpPr>
          <p:cNvPr id="231" name="Google Shape;231;p11"/>
          <p:cNvSpPr txBox="1"/>
          <p:nvPr/>
        </p:nvSpPr>
        <p:spPr>
          <a:xfrm>
            <a:off x="634000" y="6479175"/>
            <a:ext cx="450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R</a:t>
            </a:r>
            <a:r>
              <a:rPr lang="en-US" sz="9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eference: https://specifications.openehr.org/releases/RM/latest/ehr.html#_the_ehr_information_model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350" y="2114950"/>
            <a:ext cx="4837201" cy="36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2"/>
          <p:cNvSpPr txBox="1"/>
          <p:nvPr>
            <p:ph type="title"/>
          </p:nvPr>
        </p:nvSpPr>
        <p:spPr>
          <a:xfrm>
            <a:off x="941832" y="378800"/>
            <a:ext cx="100857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/>
              <a:t>The semantic framework of openEHR</a:t>
            </a:r>
            <a:endParaRPr/>
          </a:p>
        </p:txBody>
      </p:sp>
      <p:sp>
        <p:nvSpPr>
          <p:cNvPr id="238" name="Google Shape;238;p12"/>
          <p:cNvSpPr txBox="1"/>
          <p:nvPr>
            <p:ph idx="1" type="body"/>
          </p:nvPr>
        </p:nvSpPr>
        <p:spPr>
          <a:xfrm>
            <a:off x="574982" y="2109132"/>
            <a:ext cx="4837200" cy="3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-333756" lvl="0" marL="457200" marR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i="1" lang="en-US">
                <a:solidFill>
                  <a:srgbClr val="9F2B68"/>
                </a:solidFill>
              </a:rPr>
              <a:t>Reference model</a:t>
            </a:r>
            <a:r>
              <a:rPr lang="en-US"/>
              <a:t>: Information model defining data types, structures, semantics,</a:t>
            </a:r>
            <a:r>
              <a:rPr lang="en-US"/>
              <a:t> versioning, </a:t>
            </a:r>
            <a:r>
              <a:rPr lang="en-US"/>
              <a:t>security</a:t>
            </a:r>
            <a:endParaRPr/>
          </a:p>
          <a:p>
            <a:pPr indent="-333756" lvl="0" marL="457200" marR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i="1" lang="en-US">
                <a:solidFill>
                  <a:srgbClr val="9F2B68"/>
                </a:solidFill>
              </a:rPr>
              <a:t>Archetype</a:t>
            </a:r>
            <a:r>
              <a:rPr lang="en-US"/>
              <a:t>: A computable specification of the data points and groups of a specific clinical factor, such as Tumor size', ‘BP' </a:t>
            </a:r>
            <a:endParaRPr/>
          </a:p>
          <a:p>
            <a:pPr indent="-333756" lvl="0" marL="457200" marR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i="1" lang="en-US">
                <a:solidFill>
                  <a:srgbClr val="9F2B68"/>
                </a:solidFill>
              </a:rPr>
              <a:t>T</a:t>
            </a:r>
            <a:r>
              <a:rPr i="1" lang="en-US">
                <a:solidFill>
                  <a:srgbClr val="9F2B68"/>
                </a:solidFill>
              </a:rPr>
              <a:t>emplate</a:t>
            </a:r>
            <a:r>
              <a:rPr lang="en-US"/>
              <a:t>: Use case specific clinical dataset composed of elements from one or more Archetypes, e.g. ‘Pathology report’, ‘Discharge Summary’ </a:t>
            </a:r>
            <a:endParaRPr/>
          </a:p>
          <a:p>
            <a:pPr indent="-333756" lvl="0" marL="457200" marR="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i="1" lang="en-US">
                <a:solidFill>
                  <a:srgbClr val="9F2B68"/>
                </a:solidFill>
              </a:rPr>
              <a:t>CKM - Clinical </a:t>
            </a:r>
            <a:r>
              <a:rPr i="1" lang="en-US">
                <a:solidFill>
                  <a:srgbClr val="9F2B68"/>
                </a:solidFill>
              </a:rPr>
              <a:t>Knowledge</a:t>
            </a:r>
            <a:r>
              <a:rPr i="1" lang="en-US">
                <a:solidFill>
                  <a:srgbClr val="9F2B68"/>
                </a:solidFill>
              </a:rPr>
              <a:t> Manager</a:t>
            </a:r>
            <a:r>
              <a:rPr lang="en-US"/>
              <a:t>: Online library of clinical knowledge artifacts</a:t>
            </a:r>
            <a:endParaRPr/>
          </a:p>
        </p:txBody>
      </p:sp>
      <p:sp>
        <p:nvSpPr>
          <p:cNvPr id="239" name="Google Shape;239;p12"/>
          <p:cNvSpPr txBox="1"/>
          <p:nvPr>
            <p:ph idx="12" type="sldNum"/>
          </p:nvPr>
        </p:nvSpPr>
        <p:spPr>
          <a:xfrm>
            <a:off x="11411669" y="6114073"/>
            <a:ext cx="7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12"/>
          <p:cNvSpPr txBox="1"/>
          <p:nvPr>
            <p:ph idx="11" type="ftr"/>
          </p:nvPr>
        </p:nvSpPr>
        <p:spPr>
          <a:xfrm>
            <a:off x="3112441" y="6114074"/>
            <a:ext cx="701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DICOM® 2023     WWW.DICOMSTANDARD.ORG     #DICOMCONFERENCE2023     #DICOM    </a:t>
            </a:r>
            <a:endParaRPr/>
          </a:p>
        </p:txBody>
      </p:sp>
      <p:sp>
        <p:nvSpPr>
          <p:cNvPr id="241" name="Google Shape;241;p12"/>
          <p:cNvSpPr txBox="1"/>
          <p:nvPr/>
        </p:nvSpPr>
        <p:spPr>
          <a:xfrm>
            <a:off x="6857975" y="6396300"/>
            <a:ext cx="450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reference: </a:t>
            </a:r>
            <a:r>
              <a:rPr lang="en-US" sz="9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https://specifications.openehr.org/releases/RM/latest/ehr.html#_the_ehr_information_model</a:t>
            </a:r>
            <a:endParaRPr/>
          </a:p>
        </p:txBody>
      </p:sp>
      <p:sp>
        <p:nvSpPr>
          <p:cNvPr id="242" name="Google Shape;242;p12"/>
          <p:cNvSpPr txBox="1"/>
          <p:nvPr/>
        </p:nvSpPr>
        <p:spPr>
          <a:xfrm>
            <a:off x="634000" y="6479175"/>
            <a:ext cx="450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Reference: https://specifications.openehr.org/releases/RM/latest/ehr.html#_the_ehr_information_model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4425" y="2109125"/>
            <a:ext cx="4924127" cy="36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3"/>
          <p:cNvSpPr txBox="1"/>
          <p:nvPr>
            <p:ph type="title"/>
          </p:nvPr>
        </p:nvSpPr>
        <p:spPr>
          <a:xfrm>
            <a:off x="941832" y="378800"/>
            <a:ext cx="100857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/>
              <a:t>openEHR - Archetype query language(AQL)</a:t>
            </a:r>
            <a:endParaRPr/>
          </a:p>
        </p:txBody>
      </p:sp>
      <p:sp>
        <p:nvSpPr>
          <p:cNvPr id="249" name="Google Shape;249;p13"/>
          <p:cNvSpPr txBox="1"/>
          <p:nvPr>
            <p:ph idx="1" type="body"/>
          </p:nvPr>
        </p:nvSpPr>
        <p:spPr>
          <a:xfrm>
            <a:off x="574982" y="2109132"/>
            <a:ext cx="4837200" cy="36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33756" lvl="0" marL="45720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i="1" lang="en-US">
                <a:solidFill>
                  <a:srgbClr val="9F2B68"/>
                </a:solidFill>
              </a:rPr>
              <a:t>AQL </a:t>
            </a:r>
            <a:r>
              <a:rPr lang="en-US"/>
              <a:t>– </a:t>
            </a:r>
            <a:r>
              <a:rPr lang="en-US"/>
              <a:t>Archetype Query Language Vendor neutral query language to search and retrieve clinical data in archetype-based repositories</a:t>
            </a:r>
            <a:endParaRPr/>
          </a:p>
          <a:p>
            <a:pPr indent="-333756" lvl="0" marL="45720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US"/>
              <a:t>Uses </a:t>
            </a:r>
            <a:r>
              <a:rPr i="1" lang="en-US">
                <a:solidFill>
                  <a:srgbClr val="9F2B68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openEHR path syntax</a:t>
            </a:r>
            <a:r>
              <a:rPr lang="en-US"/>
              <a:t> to locate clinical statements and data values within them using archetypes</a:t>
            </a:r>
            <a:endParaRPr/>
          </a:p>
          <a:p>
            <a:pPr indent="-333756" lvl="0" marL="457200" rt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i="1" lang="en-US">
                <a:solidFill>
                  <a:srgbClr val="9F2B68"/>
                </a:solidFill>
              </a:rPr>
              <a:t>Model-neutral syntax</a:t>
            </a:r>
            <a:r>
              <a:rPr lang="en-US"/>
              <a:t>: AQL does not have any dependency on a Reference Model; it is also neutral to system implementation and environment;</a:t>
            </a:r>
            <a:endParaRPr/>
          </a:p>
        </p:txBody>
      </p:sp>
      <p:sp>
        <p:nvSpPr>
          <p:cNvPr id="250" name="Google Shape;250;p13"/>
          <p:cNvSpPr txBox="1"/>
          <p:nvPr>
            <p:ph idx="12" type="sldNum"/>
          </p:nvPr>
        </p:nvSpPr>
        <p:spPr>
          <a:xfrm>
            <a:off x="11411669" y="6114073"/>
            <a:ext cx="7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1" name="Google Shape;251;p13"/>
          <p:cNvSpPr txBox="1"/>
          <p:nvPr>
            <p:ph idx="11" type="ftr"/>
          </p:nvPr>
        </p:nvSpPr>
        <p:spPr>
          <a:xfrm>
            <a:off x="3112441" y="6114074"/>
            <a:ext cx="701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DICOM® 2023     WWW.DICOMSTANDARD.ORG     #DICOMCONFERENCE2023     #DICOM  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/>
          <p:nvPr>
            <p:ph type="title"/>
          </p:nvPr>
        </p:nvSpPr>
        <p:spPr>
          <a:xfrm>
            <a:off x="996696" y="702156"/>
            <a:ext cx="9828300" cy="1013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Clinical modeling in openEHR</a:t>
            </a:r>
            <a:endParaRPr/>
          </a:p>
        </p:txBody>
      </p:sp>
      <p:sp>
        <p:nvSpPr>
          <p:cNvPr id="258" name="Google Shape;258;p14"/>
          <p:cNvSpPr txBox="1"/>
          <p:nvPr>
            <p:ph idx="12" type="sldNum"/>
          </p:nvPr>
        </p:nvSpPr>
        <p:spPr>
          <a:xfrm>
            <a:off x="11411669" y="6114073"/>
            <a:ext cx="7773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59" name="Google Shape;259;p14"/>
          <p:cNvCxnSpPr>
            <a:endCxn id="260" idx="3"/>
          </p:cNvCxnSpPr>
          <p:nvPr/>
        </p:nvCxnSpPr>
        <p:spPr>
          <a:xfrm flipH="1" rot="10800000">
            <a:off x="2742501" y="4263108"/>
            <a:ext cx="1052700" cy="211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1" name="Google Shape;261;p14"/>
          <p:cNvCxnSpPr/>
          <p:nvPr/>
        </p:nvCxnSpPr>
        <p:spPr>
          <a:xfrm>
            <a:off x="3031733" y="4130830"/>
            <a:ext cx="596100" cy="171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2" name="Google Shape;262;p14"/>
          <p:cNvCxnSpPr/>
          <p:nvPr/>
        </p:nvCxnSpPr>
        <p:spPr>
          <a:xfrm flipH="1" rot="10800000">
            <a:off x="8369617" y="5227637"/>
            <a:ext cx="1019700" cy="78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3" name="Google Shape;263;p14"/>
          <p:cNvCxnSpPr/>
          <p:nvPr/>
        </p:nvCxnSpPr>
        <p:spPr>
          <a:xfrm>
            <a:off x="8458404" y="5482952"/>
            <a:ext cx="889200" cy="62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4" name="Google Shape;264;p14"/>
          <p:cNvCxnSpPr/>
          <p:nvPr/>
        </p:nvCxnSpPr>
        <p:spPr>
          <a:xfrm rot="10800000">
            <a:off x="3704513" y="5181578"/>
            <a:ext cx="663000" cy="221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5" name="Google Shape;265;p14"/>
          <p:cNvCxnSpPr/>
          <p:nvPr/>
        </p:nvCxnSpPr>
        <p:spPr>
          <a:xfrm rot="10800000">
            <a:off x="3640809" y="5539601"/>
            <a:ext cx="871800" cy="48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6" name="Google Shape;266;p14"/>
          <p:cNvCxnSpPr/>
          <p:nvPr/>
        </p:nvCxnSpPr>
        <p:spPr>
          <a:xfrm flipH="1">
            <a:off x="3732716" y="5700017"/>
            <a:ext cx="712800" cy="162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7" name="Google Shape;267;p14"/>
          <p:cNvCxnSpPr/>
          <p:nvPr/>
        </p:nvCxnSpPr>
        <p:spPr>
          <a:xfrm rot="10800000">
            <a:off x="6208622" y="4628096"/>
            <a:ext cx="640800" cy="140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8" name="Google Shape;268;p14"/>
          <p:cNvCxnSpPr/>
          <p:nvPr/>
        </p:nvCxnSpPr>
        <p:spPr>
          <a:xfrm flipH="1">
            <a:off x="3633734" y="3804790"/>
            <a:ext cx="1079100" cy="577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9" name="Google Shape;269;p14"/>
          <p:cNvCxnSpPr/>
          <p:nvPr/>
        </p:nvCxnSpPr>
        <p:spPr>
          <a:xfrm flipH="1">
            <a:off x="6136622" y="4432094"/>
            <a:ext cx="712800" cy="162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0" name="Google Shape;270;p14"/>
          <p:cNvCxnSpPr/>
          <p:nvPr/>
        </p:nvCxnSpPr>
        <p:spPr>
          <a:xfrm rot="10800000">
            <a:off x="3723961" y="2723699"/>
            <a:ext cx="1117200" cy="628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1" name="Google Shape;271;p14"/>
          <p:cNvCxnSpPr>
            <a:stCxn id="272" idx="1"/>
          </p:cNvCxnSpPr>
          <p:nvPr/>
        </p:nvCxnSpPr>
        <p:spPr>
          <a:xfrm rot="10800000">
            <a:off x="3764109" y="3248336"/>
            <a:ext cx="996600" cy="254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3" name="Google Shape;273;p14"/>
          <p:cNvCxnSpPr/>
          <p:nvPr/>
        </p:nvCxnSpPr>
        <p:spPr>
          <a:xfrm flipH="1">
            <a:off x="3524312" y="3700834"/>
            <a:ext cx="1075500" cy="33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4" name="Google Shape;274;p14"/>
          <p:cNvCxnSpPr/>
          <p:nvPr/>
        </p:nvCxnSpPr>
        <p:spPr>
          <a:xfrm>
            <a:off x="6511338" y="4706373"/>
            <a:ext cx="1800600" cy="855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" name="Google Shape;275;p14"/>
          <p:cNvCxnSpPr/>
          <p:nvPr/>
        </p:nvCxnSpPr>
        <p:spPr>
          <a:xfrm flipH="1">
            <a:off x="4524641" y="4500305"/>
            <a:ext cx="2248800" cy="1061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14"/>
          <p:cNvSpPr/>
          <p:nvPr/>
        </p:nvSpPr>
        <p:spPr>
          <a:xfrm>
            <a:off x="7524641" y="4807156"/>
            <a:ext cx="1166393" cy="1166393"/>
          </a:xfrm>
          <a:custGeom>
            <a:rect b="b" l="l" r="r" t="t"/>
            <a:pathLst>
              <a:path extrusionOk="0" h="3033" w="3033">
                <a:moveTo>
                  <a:pt x="0" y="1516"/>
                </a:moveTo>
                <a:lnTo>
                  <a:pt x="0" y="1516"/>
                </a:lnTo>
                <a:cubicBezTo>
                  <a:pt x="0" y="2358"/>
                  <a:pt x="673" y="3032"/>
                  <a:pt x="1516" y="3032"/>
                </a:cubicBezTo>
                <a:cubicBezTo>
                  <a:pt x="2358" y="3032"/>
                  <a:pt x="3032" y="2358"/>
                  <a:pt x="3032" y="1516"/>
                </a:cubicBezTo>
                <a:cubicBezTo>
                  <a:pt x="3032" y="673"/>
                  <a:pt x="2358" y="0"/>
                  <a:pt x="1516" y="0"/>
                </a:cubicBezTo>
                <a:cubicBezTo>
                  <a:pt x="673" y="0"/>
                  <a:pt x="0" y="673"/>
                  <a:pt x="0" y="1516"/>
                </a:cubicBezTo>
              </a:path>
            </a:pathLst>
          </a:custGeom>
          <a:solidFill>
            <a:srgbClr val="CA8CAB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14"/>
          <p:cNvSpPr/>
          <p:nvPr/>
        </p:nvSpPr>
        <p:spPr>
          <a:xfrm>
            <a:off x="5747159" y="3867150"/>
            <a:ext cx="1437647" cy="1437646"/>
          </a:xfrm>
          <a:custGeom>
            <a:rect b="b" l="l" r="r" t="t"/>
            <a:pathLst>
              <a:path extrusionOk="0" h="3739" w="3740">
                <a:moveTo>
                  <a:pt x="3739" y="1869"/>
                </a:moveTo>
                <a:lnTo>
                  <a:pt x="3739" y="1869"/>
                </a:lnTo>
                <a:cubicBezTo>
                  <a:pt x="3739" y="2896"/>
                  <a:pt x="2896" y="3738"/>
                  <a:pt x="1869" y="3738"/>
                </a:cubicBezTo>
                <a:cubicBezTo>
                  <a:pt x="842" y="3738"/>
                  <a:pt x="0" y="2896"/>
                  <a:pt x="0" y="1869"/>
                </a:cubicBezTo>
                <a:cubicBezTo>
                  <a:pt x="0" y="842"/>
                  <a:pt x="842" y="0"/>
                  <a:pt x="1869" y="0"/>
                </a:cubicBezTo>
                <a:cubicBezTo>
                  <a:pt x="2896" y="0"/>
                  <a:pt x="3739" y="842"/>
                  <a:pt x="3739" y="1869"/>
                </a:cubicBezTo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4"/>
          <p:cNvSpPr/>
          <p:nvPr/>
        </p:nvSpPr>
        <p:spPr>
          <a:xfrm>
            <a:off x="4304396" y="4892104"/>
            <a:ext cx="1166393" cy="1166393"/>
          </a:xfrm>
          <a:custGeom>
            <a:rect b="b" l="l" r="r" t="t"/>
            <a:pathLst>
              <a:path extrusionOk="0" h="3033" w="3033">
                <a:moveTo>
                  <a:pt x="0" y="1516"/>
                </a:moveTo>
                <a:lnTo>
                  <a:pt x="0" y="1516"/>
                </a:lnTo>
                <a:cubicBezTo>
                  <a:pt x="0" y="2358"/>
                  <a:pt x="673" y="3032"/>
                  <a:pt x="1516" y="3032"/>
                </a:cubicBezTo>
                <a:cubicBezTo>
                  <a:pt x="2358" y="3032"/>
                  <a:pt x="3032" y="2358"/>
                  <a:pt x="3032" y="1516"/>
                </a:cubicBezTo>
                <a:cubicBezTo>
                  <a:pt x="3032" y="673"/>
                  <a:pt x="2358" y="0"/>
                  <a:pt x="1516" y="0"/>
                </a:cubicBezTo>
                <a:cubicBezTo>
                  <a:pt x="673" y="0"/>
                  <a:pt x="0" y="673"/>
                  <a:pt x="0" y="1516"/>
                </a:cubicBezTo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51425" lIns="102875" spcFirstLastPara="1" rIns="102875" wrap="square" tIns="5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14"/>
          <p:cNvSpPr/>
          <p:nvPr/>
        </p:nvSpPr>
        <p:spPr>
          <a:xfrm>
            <a:off x="4342331" y="3113224"/>
            <a:ext cx="1166393" cy="1166393"/>
          </a:xfrm>
          <a:custGeom>
            <a:rect b="b" l="l" r="r" t="t"/>
            <a:pathLst>
              <a:path extrusionOk="0" h="3033" w="3033">
                <a:moveTo>
                  <a:pt x="0" y="1516"/>
                </a:moveTo>
                <a:lnTo>
                  <a:pt x="0" y="1516"/>
                </a:lnTo>
                <a:cubicBezTo>
                  <a:pt x="0" y="2358"/>
                  <a:pt x="673" y="3032"/>
                  <a:pt x="1516" y="3032"/>
                </a:cubicBezTo>
                <a:cubicBezTo>
                  <a:pt x="2358" y="3032"/>
                  <a:pt x="3032" y="2358"/>
                  <a:pt x="3032" y="1516"/>
                </a:cubicBezTo>
                <a:cubicBezTo>
                  <a:pt x="3032" y="673"/>
                  <a:pt x="2358" y="0"/>
                  <a:pt x="1516" y="0"/>
                </a:cubicBezTo>
                <a:cubicBezTo>
                  <a:pt x="673" y="0"/>
                  <a:pt x="0" y="673"/>
                  <a:pt x="0" y="1516"/>
                </a:cubicBezTo>
              </a:path>
            </a:pathLst>
          </a:custGeom>
          <a:solidFill>
            <a:srgbClr val="AC73A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14"/>
          <p:cNvSpPr/>
          <p:nvPr/>
        </p:nvSpPr>
        <p:spPr>
          <a:xfrm>
            <a:off x="3408839" y="2377139"/>
            <a:ext cx="515579" cy="524319"/>
          </a:xfrm>
          <a:custGeom>
            <a:rect b="b" l="l" r="r" t="t"/>
            <a:pathLst>
              <a:path extrusionOk="0" h="1804" w="1804">
                <a:moveTo>
                  <a:pt x="0" y="902"/>
                </a:moveTo>
                <a:lnTo>
                  <a:pt x="0" y="902"/>
                </a:lnTo>
                <a:cubicBezTo>
                  <a:pt x="0" y="1399"/>
                  <a:pt x="405" y="1803"/>
                  <a:pt x="901" y="1803"/>
                </a:cubicBezTo>
                <a:cubicBezTo>
                  <a:pt x="1398" y="1803"/>
                  <a:pt x="1803" y="1399"/>
                  <a:pt x="1803" y="902"/>
                </a:cubicBezTo>
                <a:cubicBezTo>
                  <a:pt x="1803" y="405"/>
                  <a:pt x="1398" y="0"/>
                  <a:pt x="901" y="0"/>
                </a:cubicBezTo>
                <a:cubicBezTo>
                  <a:pt x="405" y="0"/>
                  <a:pt x="0" y="405"/>
                  <a:pt x="0" y="902"/>
                </a:cubicBezTo>
              </a:path>
            </a:pathLst>
          </a:custGeom>
          <a:solidFill>
            <a:srgbClr val="D19FB8"/>
          </a:solidFill>
          <a:ln>
            <a:noFill/>
          </a:ln>
          <a:effectLst>
            <a:outerShdw blurRad="57150" rotWithShape="0" algn="bl" dir="5400000" dist="19050">
              <a:srgbClr val="000000">
                <a:alpha val="1765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1" name="Google Shape;281;p14"/>
          <p:cNvGrpSpPr/>
          <p:nvPr/>
        </p:nvGrpSpPr>
        <p:grpSpPr>
          <a:xfrm>
            <a:off x="3567560" y="2565974"/>
            <a:ext cx="210471" cy="175607"/>
            <a:chOff x="20890249" y="5376094"/>
            <a:chExt cx="664575" cy="556071"/>
          </a:xfrm>
        </p:grpSpPr>
        <p:sp>
          <p:nvSpPr>
            <p:cNvPr id="282" name="Google Shape;282;p14"/>
            <p:cNvSpPr/>
            <p:nvPr/>
          </p:nvSpPr>
          <p:spPr>
            <a:xfrm>
              <a:off x="20890249" y="5376094"/>
              <a:ext cx="664575" cy="452090"/>
            </a:xfrm>
            <a:custGeom>
              <a:rect b="b" l="l" r="r" t="t"/>
              <a:pathLst>
                <a:path extrusionOk="0" h="439" w="650">
                  <a:moveTo>
                    <a:pt x="615" y="438"/>
                  </a:moveTo>
                  <a:lnTo>
                    <a:pt x="615" y="438"/>
                  </a:lnTo>
                  <a:cubicBezTo>
                    <a:pt x="34" y="438"/>
                    <a:pt x="34" y="438"/>
                    <a:pt x="34" y="438"/>
                  </a:cubicBezTo>
                  <a:cubicBezTo>
                    <a:pt x="17" y="438"/>
                    <a:pt x="0" y="421"/>
                    <a:pt x="0" y="40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7"/>
                    <a:pt x="17" y="0"/>
                    <a:pt x="34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632" y="0"/>
                    <a:pt x="649" y="17"/>
                    <a:pt x="649" y="34"/>
                  </a:cubicBezTo>
                  <a:cubicBezTo>
                    <a:pt x="649" y="404"/>
                    <a:pt x="649" y="404"/>
                    <a:pt x="649" y="404"/>
                  </a:cubicBezTo>
                  <a:cubicBezTo>
                    <a:pt x="649" y="421"/>
                    <a:pt x="632" y="438"/>
                    <a:pt x="615" y="438"/>
                  </a:cubicBezTo>
                  <a:close/>
                  <a:moveTo>
                    <a:pt x="42" y="396"/>
                  </a:moveTo>
                  <a:lnTo>
                    <a:pt x="42" y="396"/>
                  </a:lnTo>
                  <a:cubicBezTo>
                    <a:pt x="607" y="396"/>
                    <a:pt x="607" y="396"/>
                    <a:pt x="607" y="396"/>
                  </a:cubicBezTo>
                  <a:cubicBezTo>
                    <a:pt x="607" y="42"/>
                    <a:pt x="607" y="42"/>
                    <a:pt x="607" y="42"/>
                  </a:cubicBezTo>
                  <a:cubicBezTo>
                    <a:pt x="42" y="42"/>
                    <a:pt x="42" y="42"/>
                    <a:pt x="42" y="42"/>
                  </a:cubicBezTo>
                  <a:lnTo>
                    <a:pt x="42" y="3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65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20890249" y="5724204"/>
              <a:ext cx="664575" cy="45209"/>
            </a:xfrm>
            <a:custGeom>
              <a:rect b="b" l="l" r="r" t="t"/>
              <a:pathLst>
                <a:path extrusionOk="0" h="43" w="650">
                  <a:moveTo>
                    <a:pt x="624" y="42"/>
                  </a:moveTo>
                  <a:lnTo>
                    <a:pt x="624" y="42"/>
                  </a:lnTo>
                  <a:cubicBezTo>
                    <a:pt x="25" y="42"/>
                    <a:pt x="25" y="42"/>
                    <a:pt x="25" y="42"/>
                  </a:cubicBezTo>
                  <a:cubicBezTo>
                    <a:pt x="9" y="42"/>
                    <a:pt x="0" y="34"/>
                    <a:pt x="0" y="17"/>
                  </a:cubicBezTo>
                  <a:cubicBezTo>
                    <a:pt x="0" y="8"/>
                    <a:pt x="9" y="0"/>
                    <a:pt x="25" y="0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40" y="0"/>
                    <a:pt x="649" y="8"/>
                    <a:pt x="649" y="17"/>
                  </a:cubicBezTo>
                  <a:cubicBezTo>
                    <a:pt x="649" y="34"/>
                    <a:pt x="640" y="42"/>
                    <a:pt x="624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65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21053002" y="5905040"/>
              <a:ext cx="339069" cy="27125"/>
            </a:xfrm>
            <a:custGeom>
              <a:rect b="b" l="l" r="r" t="t"/>
              <a:pathLst>
                <a:path extrusionOk="0" h="26" w="330">
                  <a:moveTo>
                    <a:pt x="320" y="25"/>
                  </a:moveTo>
                  <a:lnTo>
                    <a:pt x="320" y="25"/>
                  </a:ln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0" y="25"/>
                    <a:pt x="0" y="17"/>
                  </a:cubicBezTo>
                  <a:cubicBezTo>
                    <a:pt x="0" y="9"/>
                    <a:pt x="9" y="0"/>
                    <a:pt x="9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9" y="0"/>
                    <a:pt x="329" y="9"/>
                    <a:pt x="329" y="17"/>
                  </a:cubicBezTo>
                  <a:cubicBezTo>
                    <a:pt x="329" y="25"/>
                    <a:pt x="329" y="25"/>
                    <a:pt x="32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65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21107253" y="5792016"/>
              <a:ext cx="244129" cy="140149"/>
            </a:xfrm>
            <a:custGeom>
              <a:rect b="b" l="l" r="r" t="t"/>
              <a:pathLst>
                <a:path extrusionOk="0" h="136" w="237">
                  <a:moveTo>
                    <a:pt x="219" y="135"/>
                  </a:moveTo>
                  <a:lnTo>
                    <a:pt x="219" y="135"/>
                  </a:lnTo>
                  <a:cubicBezTo>
                    <a:pt x="8" y="135"/>
                    <a:pt x="8" y="135"/>
                    <a:pt x="8" y="135"/>
                  </a:cubicBezTo>
                  <a:lnTo>
                    <a:pt x="0" y="135"/>
                  </a:lnTo>
                  <a:cubicBezTo>
                    <a:pt x="0" y="127"/>
                    <a:pt x="0" y="127"/>
                    <a:pt x="0" y="11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0"/>
                    <a:pt x="42" y="0"/>
                    <a:pt x="5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5" y="0"/>
                    <a:pt x="185" y="0"/>
                    <a:pt x="194" y="9"/>
                  </a:cubicBezTo>
                  <a:cubicBezTo>
                    <a:pt x="227" y="119"/>
                    <a:pt x="227" y="119"/>
                    <a:pt x="227" y="119"/>
                  </a:cubicBezTo>
                  <a:cubicBezTo>
                    <a:pt x="236" y="127"/>
                    <a:pt x="227" y="127"/>
                    <a:pt x="227" y="135"/>
                  </a:cubicBezTo>
                  <a:lnTo>
                    <a:pt x="219" y="135"/>
                  </a:lnTo>
                  <a:close/>
                  <a:moveTo>
                    <a:pt x="34" y="110"/>
                  </a:moveTo>
                  <a:lnTo>
                    <a:pt x="34" y="110"/>
                  </a:lnTo>
                  <a:cubicBezTo>
                    <a:pt x="194" y="110"/>
                    <a:pt x="194" y="110"/>
                    <a:pt x="194" y="110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59" y="34"/>
                    <a:pt x="59" y="34"/>
                    <a:pt x="59" y="34"/>
                  </a:cubicBezTo>
                  <a:lnTo>
                    <a:pt x="34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65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21120817" y="5602139"/>
              <a:ext cx="54251" cy="94940"/>
            </a:xfrm>
            <a:custGeom>
              <a:rect b="b" l="l" r="r" t="t"/>
              <a:pathLst>
                <a:path extrusionOk="0" h="94" w="51">
                  <a:moveTo>
                    <a:pt x="42" y="93"/>
                  </a:moveTo>
                  <a:lnTo>
                    <a:pt x="42" y="93"/>
                  </a:ln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84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ubicBezTo>
                    <a:pt x="42" y="0"/>
                    <a:pt x="42" y="0"/>
                    <a:pt x="42" y="0"/>
                  </a:cubicBezTo>
                  <a:lnTo>
                    <a:pt x="50" y="9"/>
                  </a:lnTo>
                  <a:cubicBezTo>
                    <a:pt x="50" y="84"/>
                    <a:pt x="50" y="84"/>
                    <a:pt x="50" y="84"/>
                  </a:cubicBezTo>
                  <a:cubicBezTo>
                    <a:pt x="50" y="93"/>
                    <a:pt x="42" y="93"/>
                    <a:pt x="42" y="93"/>
                  </a:cubicBezTo>
                  <a:close/>
                  <a:moveTo>
                    <a:pt x="8" y="76"/>
                  </a:moveTo>
                  <a:lnTo>
                    <a:pt x="8" y="76"/>
                  </a:lnTo>
                  <a:cubicBezTo>
                    <a:pt x="33" y="76"/>
                    <a:pt x="33" y="76"/>
                    <a:pt x="33" y="7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8" y="17"/>
                    <a:pt x="8" y="17"/>
                    <a:pt x="8" y="17"/>
                  </a:cubicBezTo>
                  <a:lnTo>
                    <a:pt x="8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65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21202193" y="5525285"/>
              <a:ext cx="54251" cy="176314"/>
            </a:xfrm>
            <a:custGeom>
              <a:rect b="b" l="l" r="r" t="t"/>
              <a:pathLst>
                <a:path extrusionOk="0" h="170" w="51">
                  <a:moveTo>
                    <a:pt x="42" y="169"/>
                  </a:moveTo>
                  <a:lnTo>
                    <a:pt x="42" y="169"/>
                  </a:lnTo>
                  <a:cubicBezTo>
                    <a:pt x="0" y="169"/>
                    <a:pt x="0" y="169"/>
                    <a:pt x="0" y="169"/>
                  </a:cubicBezTo>
                  <a:cubicBezTo>
                    <a:pt x="0" y="169"/>
                    <a:pt x="0" y="169"/>
                    <a:pt x="0" y="160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0" y="9"/>
                    <a:pt x="50" y="9"/>
                  </a:cubicBezTo>
                  <a:cubicBezTo>
                    <a:pt x="50" y="160"/>
                    <a:pt x="50" y="160"/>
                    <a:pt x="50" y="160"/>
                  </a:cubicBezTo>
                  <a:cubicBezTo>
                    <a:pt x="50" y="169"/>
                    <a:pt x="50" y="169"/>
                    <a:pt x="42" y="169"/>
                  </a:cubicBezTo>
                  <a:close/>
                  <a:moveTo>
                    <a:pt x="8" y="152"/>
                  </a:moveTo>
                  <a:lnTo>
                    <a:pt x="8" y="152"/>
                  </a:lnTo>
                  <a:cubicBezTo>
                    <a:pt x="33" y="152"/>
                    <a:pt x="33" y="152"/>
                    <a:pt x="33" y="152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8" y="17"/>
                    <a:pt x="8" y="17"/>
                    <a:pt x="8" y="17"/>
                  </a:cubicBezTo>
                  <a:lnTo>
                    <a:pt x="8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65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21279047" y="5448428"/>
              <a:ext cx="54251" cy="253170"/>
            </a:xfrm>
            <a:custGeom>
              <a:rect b="b" l="l" r="r" t="t"/>
              <a:pathLst>
                <a:path extrusionOk="0" h="245" w="52">
                  <a:moveTo>
                    <a:pt x="42" y="244"/>
                  </a:moveTo>
                  <a:lnTo>
                    <a:pt x="42" y="244"/>
                  </a:lnTo>
                  <a:cubicBezTo>
                    <a:pt x="0" y="244"/>
                    <a:pt x="0" y="244"/>
                    <a:pt x="0" y="244"/>
                  </a:cubicBezTo>
                  <a:cubicBezTo>
                    <a:pt x="0" y="244"/>
                    <a:pt x="0" y="244"/>
                    <a:pt x="0" y="235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0" y="0"/>
                  </a:lnTo>
                  <a:cubicBezTo>
                    <a:pt x="42" y="0"/>
                    <a:pt x="42" y="0"/>
                    <a:pt x="42" y="0"/>
                  </a:cubicBezTo>
                  <a:cubicBezTo>
                    <a:pt x="51" y="0"/>
                    <a:pt x="51" y="8"/>
                    <a:pt x="51" y="8"/>
                  </a:cubicBezTo>
                  <a:cubicBezTo>
                    <a:pt x="51" y="235"/>
                    <a:pt x="51" y="235"/>
                    <a:pt x="51" y="235"/>
                  </a:cubicBezTo>
                  <a:cubicBezTo>
                    <a:pt x="51" y="244"/>
                    <a:pt x="51" y="244"/>
                    <a:pt x="42" y="244"/>
                  </a:cubicBezTo>
                  <a:close/>
                  <a:moveTo>
                    <a:pt x="9" y="227"/>
                  </a:moveTo>
                  <a:lnTo>
                    <a:pt x="9" y="227"/>
                  </a:lnTo>
                  <a:cubicBezTo>
                    <a:pt x="34" y="227"/>
                    <a:pt x="34" y="227"/>
                    <a:pt x="34" y="22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9" y="17"/>
                    <a:pt x="9" y="17"/>
                    <a:pt x="9" y="17"/>
                  </a:cubicBezTo>
                  <a:lnTo>
                    <a:pt x="9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17650"/>
                </a:srgbClr>
              </a:outerShdw>
            </a:effectLst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4"/>
          <p:cNvSpPr txBox="1"/>
          <p:nvPr/>
        </p:nvSpPr>
        <p:spPr>
          <a:xfrm>
            <a:off x="5952265" y="4494527"/>
            <a:ext cx="1029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Clinical Information Requirements</a:t>
            </a:r>
            <a:endParaRPr sz="1100"/>
          </a:p>
        </p:txBody>
      </p:sp>
      <p:pic>
        <p:nvPicPr>
          <p:cNvPr descr="Newspaper with solid fill" id="290" name="Google Shape;2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0660" y="4075413"/>
            <a:ext cx="442912" cy="4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4"/>
          <p:cNvSpPr txBox="1"/>
          <p:nvPr/>
        </p:nvSpPr>
        <p:spPr>
          <a:xfrm>
            <a:off x="4398878" y="3675089"/>
            <a:ext cx="1029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Archetype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Definition</a:t>
            </a:r>
            <a:endParaRPr sz="1100"/>
          </a:p>
        </p:txBody>
      </p:sp>
      <p:sp>
        <p:nvSpPr>
          <p:cNvPr id="292" name="Google Shape;292;p14"/>
          <p:cNvSpPr txBox="1"/>
          <p:nvPr/>
        </p:nvSpPr>
        <p:spPr>
          <a:xfrm>
            <a:off x="4411736" y="5525364"/>
            <a:ext cx="942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Templates</a:t>
            </a:r>
            <a:endParaRPr sz="1100"/>
          </a:p>
        </p:txBody>
      </p:sp>
      <p:sp>
        <p:nvSpPr>
          <p:cNvPr id="293" name="Google Shape;293;p14"/>
          <p:cNvSpPr txBox="1"/>
          <p:nvPr/>
        </p:nvSpPr>
        <p:spPr>
          <a:xfrm>
            <a:off x="2228396" y="2525211"/>
            <a:ext cx="1082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CKM Archetype</a:t>
            </a:r>
            <a:endParaRPr sz="1100"/>
          </a:p>
        </p:txBody>
      </p:sp>
      <p:sp>
        <p:nvSpPr>
          <p:cNvPr id="294" name="Google Shape;294;p14"/>
          <p:cNvSpPr/>
          <p:nvPr/>
        </p:nvSpPr>
        <p:spPr>
          <a:xfrm>
            <a:off x="3400248" y="2912751"/>
            <a:ext cx="515579" cy="524319"/>
          </a:xfrm>
          <a:custGeom>
            <a:rect b="b" l="l" r="r" t="t"/>
            <a:pathLst>
              <a:path extrusionOk="0" h="1804" w="1804">
                <a:moveTo>
                  <a:pt x="0" y="902"/>
                </a:moveTo>
                <a:lnTo>
                  <a:pt x="0" y="902"/>
                </a:lnTo>
                <a:cubicBezTo>
                  <a:pt x="0" y="1399"/>
                  <a:pt x="405" y="1803"/>
                  <a:pt x="901" y="1803"/>
                </a:cubicBezTo>
                <a:cubicBezTo>
                  <a:pt x="1398" y="1803"/>
                  <a:pt x="1803" y="1399"/>
                  <a:pt x="1803" y="902"/>
                </a:cubicBezTo>
                <a:cubicBezTo>
                  <a:pt x="1803" y="405"/>
                  <a:pt x="1398" y="0"/>
                  <a:pt x="901" y="0"/>
                </a:cubicBezTo>
                <a:cubicBezTo>
                  <a:pt x="405" y="0"/>
                  <a:pt x="0" y="405"/>
                  <a:pt x="0" y="902"/>
                </a:cubicBezTo>
              </a:path>
            </a:pathLst>
          </a:custGeom>
          <a:solidFill>
            <a:srgbClr val="D19FB8"/>
          </a:solidFill>
          <a:ln>
            <a:noFill/>
          </a:ln>
          <a:effectLst>
            <a:outerShdw blurRad="57150" rotWithShape="0" algn="bl" dir="5400000" dist="19050">
              <a:srgbClr val="000000">
                <a:alpha val="1765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4"/>
          <p:cNvSpPr txBox="1"/>
          <p:nvPr/>
        </p:nvSpPr>
        <p:spPr>
          <a:xfrm>
            <a:off x="2413775" y="3040775"/>
            <a:ext cx="942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Montserrat"/>
                <a:ea typeface="Montserrat"/>
                <a:cs typeface="Montserrat"/>
                <a:sym typeface="Montserrat"/>
              </a:rPr>
              <a:t>Applicability</a:t>
            </a:r>
            <a:endParaRPr b="1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p14"/>
          <p:cNvSpPr/>
          <p:nvPr/>
        </p:nvSpPr>
        <p:spPr>
          <a:xfrm>
            <a:off x="3400248" y="3456754"/>
            <a:ext cx="515579" cy="524319"/>
          </a:xfrm>
          <a:custGeom>
            <a:rect b="b" l="l" r="r" t="t"/>
            <a:pathLst>
              <a:path extrusionOk="0" h="1804" w="1804">
                <a:moveTo>
                  <a:pt x="0" y="902"/>
                </a:moveTo>
                <a:lnTo>
                  <a:pt x="0" y="902"/>
                </a:lnTo>
                <a:cubicBezTo>
                  <a:pt x="0" y="1399"/>
                  <a:pt x="405" y="1803"/>
                  <a:pt x="901" y="1803"/>
                </a:cubicBezTo>
                <a:cubicBezTo>
                  <a:pt x="1398" y="1803"/>
                  <a:pt x="1803" y="1399"/>
                  <a:pt x="1803" y="902"/>
                </a:cubicBezTo>
                <a:cubicBezTo>
                  <a:pt x="1803" y="405"/>
                  <a:pt x="1398" y="0"/>
                  <a:pt x="901" y="0"/>
                </a:cubicBezTo>
                <a:cubicBezTo>
                  <a:pt x="405" y="0"/>
                  <a:pt x="0" y="405"/>
                  <a:pt x="0" y="902"/>
                </a:cubicBezTo>
              </a:path>
            </a:pathLst>
          </a:custGeom>
          <a:solidFill>
            <a:srgbClr val="D19FB8"/>
          </a:solidFill>
          <a:ln>
            <a:noFill/>
          </a:ln>
          <a:effectLst>
            <a:outerShdw blurRad="57150" rotWithShape="0" algn="bl" dir="5400000" dist="19050">
              <a:srgbClr val="000000">
                <a:alpha val="1765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4"/>
          <p:cNvSpPr txBox="1"/>
          <p:nvPr/>
        </p:nvSpPr>
        <p:spPr>
          <a:xfrm>
            <a:off x="2483044" y="3585800"/>
            <a:ext cx="796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Cardinality</a:t>
            </a:r>
            <a:endParaRPr sz="1100"/>
          </a:p>
        </p:txBody>
      </p:sp>
      <p:sp>
        <p:nvSpPr>
          <p:cNvPr id="298" name="Google Shape;298;p14"/>
          <p:cNvSpPr/>
          <p:nvPr/>
        </p:nvSpPr>
        <p:spPr>
          <a:xfrm>
            <a:off x="3406422" y="4000135"/>
            <a:ext cx="515579" cy="524319"/>
          </a:xfrm>
          <a:custGeom>
            <a:rect b="b" l="l" r="r" t="t"/>
            <a:pathLst>
              <a:path extrusionOk="0" h="1804" w="1804">
                <a:moveTo>
                  <a:pt x="0" y="902"/>
                </a:moveTo>
                <a:lnTo>
                  <a:pt x="0" y="902"/>
                </a:lnTo>
                <a:cubicBezTo>
                  <a:pt x="0" y="1399"/>
                  <a:pt x="405" y="1803"/>
                  <a:pt x="901" y="1803"/>
                </a:cubicBezTo>
                <a:cubicBezTo>
                  <a:pt x="1398" y="1803"/>
                  <a:pt x="1803" y="1399"/>
                  <a:pt x="1803" y="902"/>
                </a:cubicBezTo>
                <a:cubicBezTo>
                  <a:pt x="1803" y="405"/>
                  <a:pt x="1398" y="0"/>
                  <a:pt x="901" y="0"/>
                </a:cubicBezTo>
                <a:cubicBezTo>
                  <a:pt x="405" y="0"/>
                  <a:pt x="0" y="405"/>
                  <a:pt x="0" y="902"/>
                </a:cubicBezTo>
              </a:path>
            </a:pathLst>
          </a:custGeom>
          <a:solidFill>
            <a:srgbClr val="D19FB8"/>
          </a:solidFill>
          <a:ln>
            <a:noFill/>
          </a:ln>
          <a:effectLst>
            <a:outerShdw blurRad="57150" rotWithShape="0" algn="bl" dir="5400000" dist="19050">
              <a:srgbClr val="000000">
                <a:alpha val="1765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4"/>
          <p:cNvSpPr txBox="1"/>
          <p:nvPr/>
        </p:nvSpPr>
        <p:spPr>
          <a:xfrm>
            <a:off x="3355849" y="4575510"/>
            <a:ext cx="572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Coding</a:t>
            </a:r>
            <a:endParaRPr sz="1100"/>
          </a:p>
        </p:txBody>
      </p:sp>
      <p:sp>
        <p:nvSpPr>
          <p:cNvPr id="300" name="Google Shape;300;p14"/>
          <p:cNvSpPr/>
          <p:nvPr/>
        </p:nvSpPr>
        <p:spPr>
          <a:xfrm>
            <a:off x="2108187" y="4355587"/>
            <a:ext cx="1082400" cy="215700"/>
          </a:xfrm>
          <a:prstGeom prst="roundRect">
            <a:avLst>
              <a:gd fmla="val 50000" name="adj"/>
            </a:avLst>
          </a:prstGeom>
          <a:solidFill>
            <a:srgbClr val="C27BA0"/>
          </a:solidFill>
          <a:ln>
            <a:noFill/>
          </a:ln>
        </p:spPr>
        <p:txBody>
          <a:bodyPr anchorCtr="0" anchor="t" bIns="0" lIns="810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Internal Coding</a:t>
            </a:r>
            <a:endParaRPr b="0" i="0" sz="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Qr Code outline" id="260" name="Google Shape;26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4277" y="4127646"/>
            <a:ext cx="270924" cy="270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" name="Google Shape;301;p14"/>
          <p:cNvGrpSpPr/>
          <p:nvPr/>
        </p:nvGrpSpPr>
        <p:grpSpPr>
          <a:xfrm>
            <a:off x="3543886" y="3593831"/>
            <a:ext cx="240767" cy="258962"/>
            <a:chOff x="10102286" y="5578365"/>
            <a:chExt cx="436410" cy="496000"/>
          </a:xfrm>
        </p:grpSpPr>
        <p:cxnSp>
          <p:nvCxnSpPr>
            <p:cNvPr id="302" name="Google Shape;302;p14"/>
            <p:cNvCxnSpPr/>
            <p:nvPr/>
          </p:nvCxnSpPr>
          <p:spPr>
            <a:xfrm flipH="1">
              <a:off x="10102286" y="5578365"/>
              <a:ext cx="210900" cy="420000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3" name="Google Shape;303;p14"/>
            <p:cNvCxnSpPr/>
            <p:nvPr/>
          </p:nvCxnSpPr>
          <p:spPr>
            <a:xfrm>
              <a:off x="10316996" y="5582175"/>
              <a:ext cx="221700" cy="429300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4" name="Google Shape;304;p14"/>
            <p:cNvSpPr/>
            <p:nvPr/>
          </p:nvSpPr>
          <p:spPr>
            <a:xfrm>
              <a:off x="10264822" y="5948665"/>
              <a:ext cx="121200" cy="125700"/>
            </a:xfrm>
            <a:prstGeom prst="ellipse">
              <a:avLst/>
            </a:prstGeom>
            <a:solidFill>
              <a:srgbClr val="FFFFFF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" name="Google Shape;305;p14"/>
          <p:cNvGrpSpPr/>
          <p:nvPr/>
        </p:nvGrpSpPr>
        <p:grpSpPr>
          <a:xfrm>
            <a:off x="3525891" y="3053778"/>
            <a:ext cx="272277" cy="255876"/>
            <a:chOff x="9899331" y="4842928"/>
            <a:chExt cx="976953" cy="928769"/>
          </a:xfrm>
        </p:grpSpPr>
        <p:sp>
          <p:nvSpPr>
            <p:cNvPr id="306" name="Google Shape;306;p14"/>
            <p:cNvSpPr/>
            <p:nvPr/>
          </p:nvSpPr>
          <p:spPr>
            <a:xfrm>
              <a:off x="9899331" y="4849708"/>
              <a:ext cx="447600" cy="424200"/>
            </a:xfrm>
            <a:prstGeom prst="rect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10428684" y="4842928"/>
              <a:ext cx="447600" cy="424200"/>
            </a:xfrm>
            <a:prstGeom prst="rect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9899331" y="5347497"/>
              <a:ext cx="447600" cy="424200"/>
            </a:xfrm>
            <a:prstGeom prst="rect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10428684" y="5340717"/>
              <a:ext cx="447600" cy="424200"/>
            </a:xfrm>
            <a:prstGeom prst="rect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" name="Google Shape;310;p14"/>
          <p:cNvSpPr/>
          <p:nvPr/>
        </p:nvSpPr>
        <p:spPr>
          <a:xfrm>
            <a:off x="2715836" y="5079989"/>
            <a:ext cx="1099200" cy="279900"/>
          </a:xfrm>
          <a:prstGeom prst="roundRect">
            <a:avLst>
              <a:gd fmla="val 50000" name="adj"/>
            </a:avLst>
          </a:prstGeom>
          <a:solidFill>
            <a:srgbClr val="B85C97"/>
          </a:solidFill>
          <a:ln>
            <a:noFill/>
          </a:ln>
        </p:spPr>
        <p:txBody>
          <a:bodyPr anchorCtr="0" anchor="ctr" bIns="51425" lIns="54000" spcFirstLastPara="1" rIns="0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Archetype 1</a:t>
            </a:r>
            <a:endParaRPr b="0" i="0" sz="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14"/>
          <p:cNvSpPr/>
          <p:nvPr/>
        </p:nvSpPr>
        <p:spPr>
          <a:xfrm>
            <a:off x="2715836" y="5421786"/>
            <a:ext cx="1099200" cy="279900"/>
          </a:xfrm>
          <a:prstGeom prst="roundRect">
            <a:avLst>
              <a:gd fmla="val 50000" name="adj"/>
            </a:avLst>
          </a:prstGeom>
          <a:solidFill>
            <a:srgbClr val="B85C97"/>
          </a:solidFill>
          <a:ln>
            <a:noFill/>
          </a:ln>
        </p:spPr>
        <p:txBody>
          <a:bodyPr anchorCtr="0" anchor="ctr" bIns="51425" lIns="54000" spcFirstLastPara="1" rIns="0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Archetype 2</a:t>
            </a:r>
            <a:endParaRPr b="0" i="0" sz="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14"/>
          <p:cNvSpPr/>
          <p:nvPr/>
        </p:nvSpPr>
        <p:spPr>
          <a:xfrm>
            <a:off x="2715836" y="5740955"/>
            <a:ext cx="1099200" cy="279900"/>
          </a:xfrm>
          <a:prstGeom prst="roundRect">
            <a:avLst>
              <a:gd fmla="val 50000" name="adj"/>
            </a:avLst>
          </a:prstGeom>
          <a:solidFill>
            <a:srgbClr val="B85C97"/>
          </a:solidFill>
          <a:ln>
            <a:noFill/>
          </a:ln>
        </p:spPr>
        <p:txBody>
          <a:bodyPr anchorCtr="0" anchor="ctr" bIns="51425" lIns="54000" spcFirstLastPara="1" rIns="0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Archetype … n</a:t>
            </a:r>
            <a:endParaRPr b="0" i="0" sz="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14"/>
          <p:cNvSpPr txBox="1"/>
          <p:nvPr/>
        </p:nvSpPr>
        <p:spPr>
          <a:xfrm>
            <a:off x="7544525" y="5331335"/>
            <a:ext cx="1131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 Model Implementation</a:t>
            </a:r>
            <a:endParaRPr sz="1100"/>
          </a:p>
        </p:txBody>
      </p:sp>
      <p:pic>
        <p:nvPicPr>
          <p:cNvPr descr="Web design outline" id="314" name="Google Shape;31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15397" y="4948235"/>
            <a:ext cx="425708" cy="425708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4"/>
          <p:cNvSpPr/>
          <p:nvPr/>
        </p:nvSpPr>
        <p:spPr>
          <a:xfrm>
            <a:off x="9030869" y="5063295"/>
            <a:ext cx="716700" cy="246900"/>
          </a:xfrm>
          <a:prstGeom prst="roundRect">
            <a:avLst>
              <a:gd fmla="val 50000" name="adj"/>
            </a:avLst>
          </a:prstGeom>
          <a:solidFill>
            <a:srgbClr val="C27BA0"/>
          </a:solidFill>
          <a:ln>
            <a:noFill/>
          </a:ln>
        </p:spPr>
        <p:txBody>
          <a:bodyPr anchorCtr="0" anchor="t" bIns="0" lIns="810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t.Json</a:t>
            </a:r>
            <a:endParaRPr b="0" i="0" sz="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9030869" y="5373943"/>
            <a:ext cx="716700" cy="246900"/>
          </a:xfrm>
          <a:prstGeom prst="roundRect">
            <a:avLst>
              <a:gd fmla="val 50000" name="adj"/>
            </a:avLst>
          </a:prstGeom>
          <a:solidFill>
            <a:srgbClr val="C27BA0"/>
          </a:solidFill>
          <a:ln>
            <a:noFill/>
          </a:ln>
        </p:spPr>
        <p:txBody>
          <a:bodyPr anchorCtr="0" anchor="t" bIns="0" lIns="810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.opt file</a:t>
            </a:r>
            <a:endParaRPr b="0" i="0" sz="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List with solid fill" id="317" name="Google Shape;31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20352" y="5124273"/>
            <a:ext cx="395597" cy="3955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twork diagram with solid fill" id="272" name="Google Shape;272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60709" y="3314500"/>
            <a:ext cx="376473" cy="3764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ctor female with solid fill" id="318" name="Google Shape;318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36827" y="4222445"/>
            <a:ext cx="370263" cy="37026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4"/>
          <p:cNvSpPr txBox="1"/>
          <p:nvPr/>
        </p:nvSpPr>
        <p:spPr>
          <a:xfrm>
            <a:off x="4712834" y="4315776"/>
            <a:ext cx="8862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Clinician</a:t>
            </a:r>
            <a:endParaRPr sz="1100"/>
          </a:p>
        </p:txBody>
      </p:sp>
      <p:sp>
        <p:nvSpPr>
          <p:cNvPr id="320" name="Google Shape;320;p14"/>
          <p:cNvSpPr txBox="1"/>
          <p:nvPr/>
        </p:nvSpPr>
        <p:spPr>
          <a:xfrm>
            <a:off x="6232196" y="5317739"/>
            <a:ext cx="886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Business Analyst</a:t>
            </a:r>
            <a:endParaRPr sz="1100"/>
          </a:p>
        </p:txBody>
      </p:sp>
      <p:pic>
        <p:nvPicPr>
          <p:cNvPr descr="Doctor female with solid fill" id="321" name="Google Shape;321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95574" y="5953802"/>
            <a:ext cx="370263" cy="37026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4"/>
          <p:cNvSpPr txBox="1"/>
          <p:nvPr/>
        </p:nvSpPr>
        <p:spPr>
          <a:xfrm>
            <a:off x="4571582" y="6047132"/>
            <a:ext cx="8862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Clinician</a:t>
            </a:r>
            <a:endParaRPr sz="1100"/>
          </a:p>
        </p:txBody>
      </p:sp>
      <p:sp>
        <p:nvSpPr>
          <p:cNvPr id="323" name="Google Shape;323;p14"/>
          <p:cNvSpPr txBox="1"/>
          <p:nvPr/>
        </p:nvSpPr>
        <p:spPr>
          <a:xfrm>
            <a:off x="7787927" y="5973445"/>
            <a:ext cx="8862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Developer</a:t>
            </a:r>
            <a:endParaRPr sz="1100"/>
          </a:p>
        </p:txBody>
      </p:sp>
      <p:pic>
        <p:nvPicPr>
          <p:cNvPr descr="Female Profile with solid fill" id="324" name="Google Shape;324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86799" y="5840033"/>
            <a:ext cx="401127" cy="401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ffice worker female with solid fill" id="325" name="Google Shape;325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933670" y="5284482"/>
            <a:ext cx="370264" cy="37026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4"/>
          <p:cNvSpPr/>
          <p:nvPr/>
        </p:nvSpPr>
        <p:spPr>
          <a:xfrm>
            <a:off x="4137713" y="2468087"/>
            <a:ext cx="20364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Knowledge mapping and encoding process</a:t>
            </a:r>
            <a:endParaRPr b="1" sz="9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14"/>
          <p:cNvSpPr/>
          <p:nvPr/>
        </p:nvSpPr>
        <p:spPr>
          <a:xfrm>
            <a:off x="2113619" y="4036310"/>
            <a:ext cx="1082400" cy="215700"/>
          </a:xfrm>
          <a:prstGeom prst="roundRect">
            <a:avLst>
              <a:gd fmla="val 50000" name="adj"/>
            </a:avLst>
          </a:prstGeom>
          <a:solidFill>
            <a:srgbClr val="C27BA0"/>
          </a:solidFill>
          <a:ln>
            <a:noFill/>
          </a:ln>
        </p:spPr>
        <p:txBody>
          <a:bodyPr anchorCtr="0" anchor="t" bIns="0" lIns="810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SNOMED CT</a:t>
            </a:r>
            <a:endParaRPr b="0" i="0" sz="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"/>
          <p:cNvSpPr txBox="1"/>
          <p:nvPr>
            <p:ph idx="2" type="body"/>
          </p:nvPr>
        </p:nvSpPr>
        <p:spPr>
          <a:xfrm>
            <a:off x="574970" y="2109132"/>
            <a:ext cx="4837200" cy="363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33756" lvl="0" marL="457200" rtl="0" algn="l"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en-US"/>
              <a:t>Archetype : </a:t>
            </a:r>
            <a:r>
              <a:rPr i="1" lang="en-US">
                <a:solidFill>
                  <a:srgbClr val="9F2B68"/>
                </a:solidFill>
              </a:rPr>
              <a:t>Imaging examination result</a:t>
            </a:r>
            <a:endParaRPr i="1">
              <a:solidFill>
                <a:srgbClr val="9F2B68"/>
              </a:solidFill>
            </a:endParaRPr>
          </a:p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US"/>
              <a:t>To record the </a:t>
            </a:r>
            <a:r>
              <a:rPr i="1" lang="en-US">
                <a:solidFill>
                  <a:srgbClr val="9F2B68"/>
                </a:solidFill>
              </a:rPr>
              <a:t>findings </a:t>
            </a:r>
            <a:r>
              <a:rPr lang="en-US"/>
              <a:t>on imaging examination of a specified body structure or region and their </a:t>
            </a:r>
            <a:r>
              <a:rPr i="1" lang="en-US">
                <a:solidFill>
                  <a:srgbClr val="9F2B68"/>
                </a:solidFill>
              </a:rPr>
              <a:t>interpretation</a:t>
            </a:r>
            <a:r>
              <a:rPr lang="en-US"/>
              <a:t>, using radiological techniques</a:t>
            </a:r>
            <a:endParaRPr sz="900">
              <a:solidFill>
                <a:srgbClr val="4D4D4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US"/>
              <a:t>M</a:t>
            </a:r>
            <a:r>
              <a:rPr lang="en-US"/>
              <a:t>odels DICOM study details</a:t>
            </a:r>
            <a:endParaRPr/>
          </a:p>
          <a:p>
            <a:pPr indent="-333756" lvl="1" marL="914400" rtl="0" algn="l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US"/>
              <a:t>Study, series, image level information</a:t>
            </a:r>
            <a:endParaRPr/>
          </a:p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en-US"/>
              <a:t>Models the report - f</a:t>
            </a:r>
            <a:r>
              <a:rPr lang="en-US"/>
              <a:t>indings and interpretation</a:t>
            </a:r>
            <a:endParaRPr sz="1799"/>
          </a:p>
          <a:p>
            <a:pPr indent="-342836" lvl="0" marL="457200" rtl="0" algn="l">
              <a:spcBef>
                <a:spcPts val="0"/>
              </a:spcBef>
              <a:spcAft>
                <a:spcPts val="0"/>
              </a:spcAft>
              <a:buSzPts val="1799"/>
              <a:buChar char="◼"/>
            </a:pPr>
            <a:r>
              <a:rPr lang="en-US"/>
              <a:t>Stores the </a:t>
            </a:r>
            <a:r>
              <a:rPr i="1" lang="en-US">
                <a:solidFill>
                  <a:srgbClr val="9F2B68"/>
                </a:solidFill>
              </a:rPr>
              <a:t>DICOMWeb </a:t>
            </a:r>
            <a:r>
              <a:rPr lang="en-US"/>
              <a:t>study access</a:t>
            </a:r>
            <a:r>
              <a:rPr lang="en-US"/>
              <a:t> endpoint</a:t>
            </a:r>
            <a:endParaRPr sz="1799"/>
          </a:p>
        </p:txBody>
      </p:sp>
      <p:pic>
        <p:nvPicPr>
          <p:cNvPr id="333" name="Google Shape;33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9425" y="2109125"/>
            <a:ext cx="4985575" cy="36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5"/>
          <p:cNvSpPr txBox="1"/>
          <p:nvPr>
            <p:ph type="title"/>
          </p:nvPr>
        </p:nvSpPr>
        <p:spPr>
          <a:xfrm>
            <a:off x="941832" y="378800"/>
            <a:ext cx="100857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/>
              <a:t>Imaging data using openEHR + DICOMWeb</a:t>
            </a:r>
            <a:endParaRPr/>
          </a:p>
        </p:txBody>
      </p:sp>
      <p:sp>
        <p:nvSpPr>
          <p:cNvPr id="335" name="Google Shape;335;p15"/>
          <p:cNvSpPr txBox="1"/>
          <p:nvPr>
            <p:ph idx="12" type="sldNum"/>
          </p:nvPr>
        </p:nvSpPr>
        <p:spPr>
          <a:xfrm>
            <a:off x="11411669" y="6114073"/>
            <a:ext cx="7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6" name="Google Shape;336;p15"/>
          <p:cNvSpPr txBox="1"/>
          <p:nvPr>
            <p:ph idx="11" type="ftr"/>
          </p:nvPr>
        </p:nvSpPr>
        <p:spPr>
          <a:xfrm>
            <a:off x="3112441" y="6114074"/>
            <a:ext cx="7016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DICOM® 2023     WWW.DICOMSTANDARD.ORG     #DICOMCONFERENCE2023     #DICOM  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vidend">
  <a:themeElements>
    <a:clrScheme name="Custom 1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1371AA"/>
      </a:accent2>
      <a:accent3>
        <a:srgbClr val="60CBE7"/>
      </a:accent3>
      <a:accent4>
        <a:srgbClr val="EEEEEE"/>
      </a:accent4>
      <a:accent5>
        <a:srgbClr val="06847E"/>
      </a:accent5>
      <a:accent6>
        <a:srgbClr val="034E49"/>
      </a:accent6>
      <a:hlink>
        <a:srgbClr val="1371AA"/>
      </a:hlink>
      <a:folHlink>
        <a:srgbClr val="1932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B08A24BF07DA4D84C4DAE7E8DA25C9" ma:contentTypeVersion="17" ma:contentTypeDescription="Create a new document." ma:contentTypeScope="" ma:versionID="24f50b1e4abc046cebc89a1ea544de3e">
  <xsd:schema xmlns:xsd="http://www.w3.org/2001/XMLSchema" xmlns:xs="http://www.w3.org/2001/XMLSchema" xmlns:p="http://schemas.microsoft.com/office/2006/metadata/properties" xmlns:ns2="08e62e2e-62f1-4b88-8cf1-432aab3aa58f" xmlns:ns3="486c1cc4-0cc5-42a3-a01e-b9e025673abc" targetNamespace="http://schemas.microsoft.com/office/2006/metadata/properties" ma:root="true" ma:fieldsID="75d5b9cd3ffb84502ebb6b795fd23e04" ns2:_="" ns3:_="">
    <xsd:import namespace="08e62e2e-62f1-4b88-8cf1-432aab3aa58f"/>
    <xsd:import namespace="486c1cc4-0cc5-42a3-a01e-b9e025673a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62e2e-62f1-4b88-8cf1-432aab3aa5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926a90d-46de-4e11-973c-5c97377635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6c1cc4-0cc5-42a3-a01e-b9e025673a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e0a68c6-dd48-49e9-b8d8-4e421edbb73d}" ma:internalName="TaxCatchAll" ma:showField="CatchAllData" ma:web="486c1cc4-0cc5-42a3-a01e-b9e025673a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C8A920-C530-478C-BB92-AF8983427569}"/>
</file>

<file path=customXml/itemProps2.xml><?xml version="1.0" encoding="utf-8"?>
<ds:datastoreItem xmlns:ds="http://schemas.openxmlformats.org/officeDocument/2006/customXml" ds:itemID="{751E9F79-8712-484D-9AF2-C9F236D03023}"/>
</file>