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4"/>
  </p:sldMasterIdLst>
  <p:notesMasterIdLst>
    <p:notesMasterId r:id="rId26"/>
  </p:notesMasterIdLst>
  <p:sldIdLst>
    <p:sldId id="381" r:id="rId5"/>
    <p:sldId id="382" r:id="rId6"/>
    <p:sldId id="384" r:id="rId7"/>
    <p:sldId id="386" r:id="rId8"/>
    <p:sldId id="409" r:id="rId9"/>
    <p:sldId id="380" r:id="rId10"/>
    <p:sldId id="412" r:id="rId11"/>
    <p:sldId id="416" r:id="rId12"/>
    <p:sldId id="407" r:id="rId13"/>
    <p:sldId id="413" r:id="rId14"/>
    <p:sldId id="383" r:id="rId15"/>
    <p:sldId id="414" r:id="rId16"/>
    <p:sldId id="417" r:id="rId17"/>
    <p:sldId id="418" r:id="rId18"/>
    <p:sldId id="415" r:id="rId19"/>
    <p:sldId id="410" r:id="rId20"/>
    <p:sldId id="419" r:id="rId21"/>
    <p:sldId id="411" r:id="rId22"/>
    <p:sldId id="420" r:id="rId23"/>
    <p:sldId id="421" r:id="rId24"/>
    <p:sldId id="376" r:id="rId25"/>
  </p:sldIdLst>
  <p:sldSz cx="12188825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man, Lisa" initials="SL" lastIdx="1" clrIdx="0">
    <p:extLst>
      <p:ext uri="{19B8F6BF-5375-455C-9EA6-DF929625EA0E}">
        <p15:presenceInfo xmlns:p15="http://schemas.microsoft.com/office/powerpoint/2012/main" userId="S::lspellman@dicomstandard.org::f400bef3-aa38-4a99-be18-8bcddfe451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C2B6B-4697-4CFC-ACFA-817D48FF92BB}" v="11" dt="2023-10-10T17:24:05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0068" autoAdjust="0"/>
  </p:normalViewPr>
  <p:slideViewPr>
    <p:cSldViewPr snapToGrid="0">
      <p:cViewPr varScale="1">
        <p:scale>
          <a:sx n="56" d="100"/>
          <a:sy n="56" d="100"/>
        </p:scale>
        <p:origin x="1052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8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LIS – not standardised. Vendor support needed. </a:t>
            </a:r>
          </a:p>
          <a:p>
            <a:r>
              <a:rPr lang="en-IN" dirty="0"/>
              <a:t>DICOM – Vendor independent, open source tools and knowledge. More room for automation. Easy to collaborate with 3</a:t>
            </a:r>
            <a:r>
              <a:rPr lang="en-IN" baseline="30000" dirty="0"/>
              <a:t>rd</a:t>
            </a:r>
            <a:r>
              <a:rPr lang="en-IN" dirty="0"/>
              <a:t> party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No </a:t>
            </a:r>
            <a:r>
              <a:rPr lang="en-IN" dirty="0" err="1"/>
              <a:t>Snomed</a:t>
            </a:r>
            <a:r>
              <a:rPr lang="en-IN" dirty="0"/>
              <a:t> or </a:t>
            </a:r>
            <a:r>
              <a:rPr lang="en-IN" dirty="0" err="1"/>
              <a:t>Loinc</a:t>
            </a:r>
            <a:r>
              <a:rPr lang="en-IN" dirty="0"/>
              <a:t> codes yet. We would like to go there.</a:t>
            </a:r>
          </a:p>
          <a:p>
            <a:r>
              <a:rPr lang="en-IN" dirty="0"/>
              <a:t>MPPS – knowing when machine is free – no return cases and non peak hour rates</a:t>
            </a:r>
          </a:p>
          <a:p>
            <a:r>
              <a:rPr lang="en-IN" dirty="0"/>
              <a:t>SDWAN – private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9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Used core principles of DICOM standards and automation in radiology in ECG reporting.</a:t>
            </a:r>
          </a:p>
          <a:p>
            <a:r>
              <a:rPr lang="en-IN" dirty="0"/>
              <a:t>The final output is actually a DICOM </a:t>
            </a:r>
            <a:r>
              <a:rPr lang="en-IN" dirty="0" err="1"/>
              <a:t>encap</a:t>
            </a:r>
            <a:r>
              <a:rPr lang="en-IN" dirty="0"/>
              <a:t>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F79A39-556F-1AE4-67F0-54E81162ECE6}"/>
              </a:ext>
            </a:extLst>
          </p:cNvPr>
          <p:cNvSpPr/>
          <p:nvPr userDrawn="1"/>
        </p:nvSpPr>
        <p:spPr>
          <a:xfrm flipV="1">
            <a:off x="194872" y="3252865"/>
            <a:ext cx="11216797" cy="3605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9" y="845215"/>
            <a:ext cx="10230786" cy="1475013"/>
          </a:xfrm>
          <a:effectLst/>
        </p:spPr>
        <p:txBody>
          <a:bodyPr anchor="b"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9" y="2320230"/>
            <a:ext cx="1023078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6E22536-38C1-F1E7-D8B9-58588285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F86B28-D20F-FB37-E2C3-9E74BF92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4FC79D-434A-E181-B471-1A824F70D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423958"/>
            <a:ext cx="2848130" cy="6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ubtitle 7">
            <a:extLst>
              <a:ext uri="{FF2B5EF4-FFF2-40B4-BE49-F238E27FC236}">
                <a16:creationId xmlns:a16="http://schemas.microsoft.com/office/drawing/2014/main" id="{D84AD15D-D5B9-D2E6-B62F-459522D0FE9A}"/>
              </a:ext>
            </a:extLst>
          </p:cNvPr>
          <p:cNvSpPr txBox="1">
            <a:spLocks/>
          </p:cNvSpPr>
          <p:nvPr userDrawn="1"/>
        </p:nvSpPr>
        <p:spPr>
          <a:xfrm>
            <a:off x="957775" y="3582649"/>
            <a:ext cx="10037509" cy="2200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TITLE</a:t>
            </a:r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Company</a:t>
            </a:r>
          </a:p>
          <a:p>
            <a:pPr algn="r">
              <a:buClr>
                <a:srgbClr val="4590B8"/>
              </a:buClr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 </a:t>
            </a:r>
          </a:p>
          <a:p>
            <a:pPr algn="r">
              <a:buClr>
                <a:srgbClr val="4590B8"/>
              </a:buClr>
            </a:pPr>
            <a:r>
              <a:rPr lang="en-US" sz="16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162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81041" y="0"/>
            <a:ext cx="10830628" cy="2290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1746504"/>
            <a:ext cx="10243841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/>
          <p:nvPr userDrawn="1"/>
        </p:nvCxnSpPr>
        <p:spPr>
          <a:xfrm>
            <a:off x="5788152" y="2109132"/>
            <a:ext cx="0" cy="36330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670048"/>
            <a:ext cx="4837173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670048"/>
            <a:ext cx="4837175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>
            <a:cxnSpLocks/>
          </p:cNvCxnSpPr>
          <p:nvPr userDrawn="1"/>
        </p:nvCxnSpPr>
        <p:spPr>
          <a:xfrm>
            <a:off x="5788152" y="1935396"/>
            <a:ext cx="0" cy="38067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FB30C-AEF3-FEB5-97CF-9A63477033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9565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D1C4E9-BE9B-1294-A2F6-07AB22183D0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4837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67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88825" cy="424445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63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99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twitter.com/The_DICOM_ST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499" y="477778"/>
            <a:ext cx="1026076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499" y="1924192"/>
            <a:ext cx="10260767" cy="382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4ACED-7A9E-5D90-847D-B078245D4C50}"/>
              </a:ext>
            </a:extLst>
          </p:cNvPr>
          <p:cNvSpPr/>
          <p:nvPr userDrawn="1"/>
        </p:nvSpPr>
        <p:spPr>
          <a:xfrm>
            <a:off x="11411669" y="0"/>
            <a:ext cx="7771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49F0B-5DA2-50D8-D316-31C3C9AE800F}"/>
              </a:ext>
            </a:extLst>
          </p:cNvPr>
          <p:cNvSpPr txBox="1"/>
          <p:nvPr userDrawn="1"/>
        </p:nvSpPr>
        <p:spPr>
          <a:xfrm rot="5400000">
            <a:off x="9710112" y="2276347"/>
            <a:ext cx="416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0" dirty="0">
                <a:solidFill>
                  <a:schemeClr val="bg2"/>
                </a:solidFill>
                <a:latin typeface="+mj-lt"/>
                <a:cs typeface="Segoe UI Semibold" panose="020B0502040204020203" pitchFamily="34" charset="0"/>
              </a:rPr>
              <a:t>DICOM CONFERENCE 2023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163109A3-D53C-1C99-D00D-75450CE6A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9" y="6086009"/>
            <a:ext cx="1957557" cy="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6582CB7-1299-335A-8F9C-C151DD9F1F81}"/>
              </a:ext>
            </a:extLst>
          </p:cNvPr>
          <p:cNvSpPr/>
          <p:nvPr userDrawn="1"/>
        </p:nvSpPr>
        <p:spPr>
          <a:xfrm>
            <a:off x="0" y="0"/>
            <a:ext cx="194638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17728-CB7D-BE9B-D132-C0115A9ABC1B}"/>
              </a:ext>
            </a:extLst>
          </p:cNvPr>
          <p:cNvSpPr/>
          <p:nvPr userDrawn="1"/>
        </p:nvSpPr>
        <p:spPr>
          <a:xfrm>
            <a:off x="0" y="2286000"/>
            <a:ext cx="19463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8AE8E-B577-37B4-B2A7-77A6BF21899E}"/>
              </a:ext>
            </a:extLst>
          </p:cNvPr>
          <p:cNvSpPr/>
          <p:nvPr userDrawn="1"/>
        </p:nvSpPr>
        <p:spPr>
          <a:xfrm>
            <a:off x="0" y="4572000"/>
            <a:ext cx="19463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4" r:id="rId4"/>
    <p:sldLayoutId id="2147483676" r:id="rId5"/>
    <p:sldLayoutId id="2147483678" r:id="rId6"/>
    <p:sldLayoutId id="2147483679" r:id="rId7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DICOM Educational Conference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i="1" dirty="0">
                <a:cs typeface="Arial" panose="020B0604020202020204" pitchFamily="34" charset="0"/>
              </a:rPr>
              <a:t>Chennai, India</a:t>
            </a:r>
            <a:endParaRPr lang="en-US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October 9-11, 2023</a:t>
            </a:r>
            <a:endParaRPr lang="en-US" sz="14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106075-8092-0882-B15E-3E33101B5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1E32A-F4B4-021F-E52A-9F375270E8C4}"/>
              </a:ext>
            </a:extLst>
          </p:cNvPr>
          <p:cNvSpPr txBox="1"/>
          <p:nvPr/>
        </p:nvSpPr>
        <p:spPr>
          <a:xfrm>
            <a:off x="2034970" y="3438985"/>
            <a:ext cx="822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Perspective on DICOM in Diagnostic </a:t>
            </a:r>
            <a:r>
              <a:rPr lang="en-GB" sz="3200" dirty="0" err="1">
                <a:solidFill>
                  <a:schemeClr val="bg1"/>
                </a:solidFill>
              </a:rPr>
              <a:t>Center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B7BA3-A508-43D5-8DCB-74270D9B539E}"/>
              </a:ext>
            </a:extLst>
          </p:cNvPr>
          <p:cNvSpPr/>
          <p:nvPr/>
        </p:nvSpPr>
        <p:spPr>
          <a:xfrm>
            <a:off x="9826906" y="3646025"/>
            <a:ext cx="1168379" cy="2366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17ECA-A70D-D991-4F70-6D9429A5978B}"/>
              </a:ext>
            </a:extLst>
          </p:cNvPr>
          <p:cNvSpPr txBox="1"/>
          <p:nvPr/>
        </p:nvSpPr>
        <p:spPr>
          <a:xfrm>
            <a:off x="6094412" y="4392236"/>
            <a:ext cx="5661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 Arunkumar Govindarajan</a:t>
            </a:r>
          </a:p>
          <a:p>
            <a:r>
              <a:rPr lang="en-US" sz="2800" dirty="0">
                <a:solidFill>
                  <a:schemeClr val="bg1"/>
                </a:solidFill>
              </a:rPr>
              <a:t>Executive Director &amp; Radiologist</a:t>
            </a:r>
          </a:p>
          <a:p>
            <a:r>
              <a:rPr lang="en-US" sz="2800" dirty="0">
                <a:solidFill>
                  <a:schemeClr val="bg1"/>
                </a:solidFill>
              </a:rPr>
              <a:t>Aarthi Scans and Labs</a:t>
            </a:r>
          </a:p>
        </p:txBody>
      </p:sp>
    </p:spTree>
    <p:extLst>
      <p:ext uri="{BB962C8B-B14F-4D97-AF65-F5344CB8AC3E}">
        <p14:creationId xmlns:p14="http://schemas.microsoft.com/office/powerpoint/2010/main" val="190222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378800"/>
            <a:ext cx="4470323" cy="928791"/>
          </a:xfrm>
        </p:spPr>
        <p:txBody>
          <a:bodyPr/>
          <a:lstStyle/>
          <a:p>
            <a:r>
              <a:rPr lang="en-US" dirty="0"/>
              <a:t>To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Curation Engine to identify Cases to AI Engine</a:t>
            </a:r>
          </a:p>
          <a:p>
            <a:r>
              <a:rPr lang="en-US" dirty="0"/>
              <a:t>Clinical Information verification</a:t>
            </a:r>
          </a:p>
          <a:p>
            <a:r>
              <a:rPr lang="en-US" dirty="0"/>
              <a:t>Upload Studies to AI Engine</a:t>
            </a:r>
          </a:p>
          <a:p>
            <a:r>
              <a:rPr lang="en-US" dirty="0"/>
              <a:t>Wait for Results from the AI Engine</a:t>
            </a:r>
          </a:p>
          <a:p>
            <a:pPr lvl="1"/>
            <a:r>
              <a:rPr lang="en-US" dirty="0"/>
              <a:t>Create Prim Reports</a:t>
            </a:r>
          </a:p>
          <a:p>
            <a:pPr lvl="1"/>
            <a:r>
              <a:rPr lang="en-US" dirty="0"/>
              <a:t>Push Key Image Objects to PACS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9FFA-25F9-E3B6-2B5D-CEDB0F5D9C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Case Availably Notification via Worklist</a:t>
            </a:r>
          </a:p>
          <a:p>
            <a:r>
              <a:rPr lang="en-US" dirty="0"/>
              <a:t>View Clinical Documents</a:t>
            </a:r>
          </a:p>
          <a:p>
            <a:r>
              <a:rPr lang="en-US" dirty="0"/>
              <a:t>View images Local or Remote</a:t>
            </a:r>
          </a:p>
          <a:p>
            <a:r>
              <a:rPr lang="en-US" dirty="0"/>
              <a:t>View images </a:t>
            </a:r>
          </a:p>
          <a:p>
            <a:pPr lvl="1"/>
            <a:r>
              <a:rPr lang="en-US" dirty="0"/>
              <a:t>Workstation  (</a:t>
            </a:r>
            <a:r>
              <a:rPr lang="en-US" dirty="0" err="1"/>
              <a:t>Clearcanvas</a:t>
            </a:r>
            <a:r>
              <a:rPr lang="en-US" dirty="0"/>
              <a:t>, </a:t>
            </a:r>
            <a:r>
              <a:rPr lang="en-US" dirty="0" err="1"/>
              <a:t>Weasis</a:t>
            </a:r>
            <a:r>
              <a:rPr lang="en-US" dirty="0"/>
              <a:t>, </a:t>
            </a:r>
            <a:r>
              <a:rPr lang="en-US" dirty="0" err="1"/>
              <a:t>Osirix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Modality Workstations (</a:t>
            </a:r>
            <a:r>
              <a:rPr lang="en-US" dirty="0" err="1"/>
              <a:t>Syngo</a:t>
            </a:r>
            <a:r>
              <a:rPr lang="en-US" dirty="0"/>
              <a:t>, Centricity)</a:t>
            </a:r>
          </a:p>
          <a:p>
            <a:r>
              <a:rPr lang="en-US" sz="1598" dirty="0"/>
              <a:t>View Prim Reports / AI Artifacts</a:t>
            </a:r>
          </a:p>
          <a:p>
            <a:r>
              <a:rPr lang="en-US" sz="1598" dirty="0"/>
              <a:t>Finalize Reports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8A9024-0948-DDC0-361F-41BD6FA1E775}"/>
              </a:ext>
            </a:extLst>
          </p:cNvPr>
          <p:cNvSpPr txBox="1">
            <a:spLocks/>
          </p:cNvSpPr>
          <p:nvPr/>
        </p:nvSpPr>
        <p:spPr>
          <a:xfrm>
            <a:off x="6181345" y="345796"/>
            <a:ext cx="4470323" cy="9287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To Radiologist</a:t>
            </a:r>
          </a:p>
        </p:txBody>
      </p:sp>
    </p:spTree>
    <p:extLst>
      <p:ext uri="{BB962C8B-B14F-4D97-AF65-F5344CB8AC3E}">
        <p14:creationId xmlns:p14="http://schemas.microsoft.com/office/powerpoint/2010/main" val="62480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AI – Empowering Radiologists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CXR – Qure</a:t>
            </a:r>
          </a:p>
          <a:p>
            <a:r>
              <a:rPr lang="en-US" dirty="0"/>
              <a:t>CT Chest – Siemens</a:t>
            </a:r>
          </a:p>
          <a:p>
            <a:r>
              <a:rPr lang="en-US" dirty="0"/>
              <a:t>MRI Brain – Neuro shield</a:t>
            </a:r>
          </a:p>
          <a:p>
            <a:r>
              <a:rPr lang="en-US" dirty="0"/>
              <a:t>CT Brain Triaging – Qure</a:t>
            </a:r>
          </a:p>
          <a:p>
            <a:r>
              <a:rPr lang="en-US" dirty="0"/>
              <a:t>CT KUB - Biocliq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848E0F-E0C3-0297-80FD-A235513EC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1814" y="1775570"/>
            <a:ext cx="7963928" cy="430016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</p:spTree>
    <p:extLst>
      <p:ext uri="{BB962C8B-B14F-4D97-AF65-F5344CB8AC3E}">
        <p14:creationId xmlns:p14="http://schemas.microsoft.com/office/powerpoint/2010/main" val="256641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378800"/>
            <a:ext cx="4470323" cy="928791"/>
          </a:xfrm>
        </p:spPr>
        <p:txBody>
          <a:bodyPr/>
          <a:lstStyle/>
          <a:p>
            <a:r>
              <a:rPr lang="en-US" dirty="0"/>
              <a:t>To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Printout Reports</a:t>
            </a:r>
          </a:p>
          <a:p>
            <a:r>
              <a:rPr lang="en-US" dirty="0"/>
              <a:t>Films / Soft Copy online</a:t>
            </a:r>
          </a:p>
          <a:p>
            <a:r>
              <a:rPr lang="en-US" dirty="0"/>
              <a:t>Notification to view Reports, Images and other artifacts online</a:t>
            </a:r>
          </a:p>
          <a:p>
            <a:r>
              <a:rPr lang="en-US" dirty="0"/>
              <a:t>Patient Health Portal for Permanent access of Reports and Printed Softcopy of Radiology images.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9FFA-25F9-E3B6-2B5D-CEDB0F5D9C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Thank you note for referral</a:t>
            </a:r>
          </a:p>
          <a:p>
            <a:r>
              <a:rPr lang="en-US" dirty="0"/>
              <a:t>Notification to view Reports, Images and other artifacts online</a:t>
            </a:r>
          </a:p>
          <a:p>
            <a:r>
              <a:rPr lang="en-US" dirty="0"/>
              <a:t>Physician Health Portal for Permanent access of Reports and Printed Softcopy of Radiology images. 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8A9024-0948-DDC0-361F-41BD6FA1E775}"/>
              </a:ext>
            </a:extLst>
          </p:cNvPr>
          <p:cNvSpPr txBox="1">
            <a:spLocks/>
          </p:cNvSpPr>
          <p:nvPr/>
        </p:nvSpPr>
        <p:spPr>
          <a:xfrm>
            <a:off x="6181345" y="345796"/>
            <a:ext cx="4470323" cy="9287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To Physician / Clients</a:t>
            </a:r>
          </a:p>
        </p:txBody>
      </p:sp>
    </p:spTree>
    <p:extLst>
      <p:ext uri="{BB962C8B-B14F-4D97-AF65-F5344CB8AC3E}">
        <p14:creationId xmlns:p14="http://schemas.microsoft.com/office/powerpoint/2010/main" val="67375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0013-6AA4-CC77-EE39-E12CEE4F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71AA7D0E-228B-487B-033D-529BA92D2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697" y="2597150"/>
            <a:ext cx="1470793" cy="31908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37D0C-64A2-233C-6243-07657FFA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3F2F6-7AAA-AA62-6829-DFD2DEC33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8FDF6-1B91-A15F-47C6-78B78B65CBB5}"/>
              </a:ext>
            </a:extLst>
          </p:cNvPr>
          <p:cNvSpPr/>
          <p:nvPr/>
        </p:nvSpPr>
        <p:spPr>
          <a:xfrm>
            <a:off x="184355" y="0"/>
            <a:ext cx="1122731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6DBE7B0-42F6-EE70-613D-7AC46FC2B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612" y="61710"/>
            <a:ext cx="3161109" cy="6858000"/>
          </a:xfrm>
          <a:prstGeom prst="rect">
            <a:avLst/>
          </a:prstGeom>
        </p:spPr>
      </p:pic>
      <p:pic>
        <p:nvPicPr>
          <p:cNvPr id="16" name="Picture 15" descr="A screenshot of a phone&#10;&#10;Description automatically generated">
            <a:extLst>
              <a:ext uri="{FF2B5EF4-FFF2-40B4-BE49-F238E27FC236}">
                <a16:creationId xmlns:a16="http://schemas.microsoft.com/office/drawing/2014/main" id="{2FAF1B36-7A50-C1AA-5ACD-689D815F5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533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0013-6AA4-CC77-EE39-E12CEE4F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796A6502-CE8C-A2A7-88E1-273A41813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697" y="2597150"/>
            <a:ext cx="1470793" cy="31908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37D0C-64A2-233C-6243-07657FFA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3F2F6-7AAA-AA62-6829-DFD2DEC33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8FDF6-1B91-A15F-47C6-78B78B65CBB5}"/>
              </a:ext>
            </a:extLst>
          </p:cNvPr>
          <p:cNvSpPr/>
          <p:nvPr/>
        </p:nvSpPr>
        <p:spPr>
          <a:xfrm>
            <a:off x="184355" y="0"/>
            <a:ext cx="1122731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E2BE4AEC-B281-1C70-C85D-E909EEF70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32" y="0"/>
            <a:ext cx="3161109" cy="6858000"/>
          </a:xfrm>
          <a:prstGeom prst="rect">
            <a:avLst/>
          </a:prstGeom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AD931672-7A92-A8D1-9B26-FDECDB755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12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378800"/>
            <a:ext cx="4470323" cy="928791"/>
          </a:xfrm>
        </p:spPr>
        <p:txBody>
          <a:bodyPr/>
          <a:lstStyle/>
          <a:p>
            <a:r>
              <a:rPr lang="en-US" dirty="0"/>
              <a:t>DICOM Services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Modality Worklist (Registration)</a:t>
            </a:r>
          </a:p>
          <a:p>
            <a:r>
              <a:rPr lang="en-US" dirty="0"/>
              <a:t>Modality Performed Procedure Step (TAT)</a:t>
            </a:r>
          </a:p>
          <a:p>
            <a:r>
              <a:rPr lang="en-US" dirty="0"/>
              <a:t>DICOM Store (DIMSE)</a:t>
            </a:r>
          </a:p>
          <a:p>
            <a:r>
              <a:rPr lang="en-US" dirty="0"/>
              <a:t>DICOM Query / Retrieve (pull Primary and Priors)</a:t>
            </a:r>
          </a:p>
          <a:p>
            <a:r>
              <a:rPr lang="en-US" dirty="0"/>
              <a:t>DICOM Print (Hard / Soft copy)</a:t>
            </a:r>
          </a:p>
          <a:p>
            <a:r>
              <a:rPr lang="en-US" dirty="0"/>
              <a:t>DICOM DIR (CD / DVD Writing)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9FFA-25F9-E3B6-2B5D-CEDB0F5D9C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IAN Message Notification</a:t>
            </a:r>
          </a:p>
          <a:p>
            <a:r>
              <a:rPr lang="en-US" dirty="0"/>
              <a:t>DICOM Compression </a:t>
            </a:r>
          </a:p>
          <a:p>
            <a:pPr lvl="1"/>
            <a:r>
              <a:rPr lang="en-US" dirty="0"/>
              <a:t>Lossless – Archive</a:t>
            </a:r>
          </a:p>
          <a:p>
            <a:pPr lvl="1"/>
            <a:r>
              <a:rPr lang="en-US" dirty="0"/>
              <a:t>Lossy – Remote Reading</a:t>
            </a:r>
          </a:p>
          <a:p>
            <a:r>
              <a:rPr lang="en-US" sz="1599" dirty="0"/>
              <a:t>DICOM Web</a:t>
            </a:r>
          </a:p>
          <a:p>
            <a:pPr lvl="1"/>
            <a:r>
              <a:rPr lang="en-US" sz="1400" dirty="0"/>
              <a:t>QIDO-RS,  WADO-RS</a:t>
            </a:r>
          </a:p>
          <a:p>
            <a:r>
              <a:rPr lang="en-US" sz="1600" dirty="0"/>
              <a:t>DICOM SR (Ultrasound Measurement into Reports)</a:t>
            </a:r>
          </a:p>
          <a:p>
            <a:r>
              <a:rPr lang="en-US" sz="1600" dirty="0"/>
              <a:t>DICOM Encapsulated PDF</a:t>
            </a:r>
          </a:p>
          <a:p>
            <a:r>
              <a:rPr lang="en-US" sz="1600" dirty="0"/>
              <a:t>DICOM Key Objects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</p:spTree>
    <p:extLst>
      <p:ext uri="{BB962C8B-B14F-4D97-AF65-F5344CB8AC3E}">
        <p14:creationId xmlns:p14="http://schemas.microsoft.com/office/powerpoint/2010/main" val="166104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41F447-9DCA-5329-0C8E-C37A4B16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486961"/>
          </a:xfrm>
        </p:spPr>
        <p:txBody>
          <a:bodyPr>
            <a:normAutofit fontScale="90000"/>
          </a:bodyPr>
          <a:lstStyle/>
          <a:p>
            <a:r>
              <a:rPr lang="en-IN" dirty="0"/>
              <a:t>ECG Workflow Integration @ Aarthi Scans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509703-159C-0631-CAE2-267C4C3A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69" y="458550"/>
            <a:ext cx="8290084" cy="56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5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phone&#10;&#10;Description automatically generated">
            <a:extLst>
              <a:ext uri="{FF2B5EF4-FFF2-40B4-BE49-F238E27FC236}">
                <a16:creationId xmlns:a16="http://schemas.microsoft.com/office/drawing/2014/main" id="{F37574A1-3FB9-A6D3-1955-211EA6915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370" y="0"/>
            <a:ext cx="6607413" cy="692657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8B2DB-B7AD-C862-0B06-3D7B1C1B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3290F-ACA7-0A6F-BC50-CBF7BFDD8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0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41F447-9DCA-5329-0C8E-C37A4B16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486961"/>
          </a:xfrm>
        </p:spPr>
        <p:txBody>
          <a:bodyPr>
            <a:normAutofit fontScale="90000"/>
          </a:bodyPr>
          <a:lstStyle/>
          <a:p>
            <a:r>
              <a:rPr lang="en-IN" dirty="0"/>
              <a:t>AI Workflow Integration @ Aarthi Scans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EBA03F-6C97-6A0B-1FD0-B34B0C78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02" y="18073"/>
            <a:ext cx="84963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4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0D50-B21E-92CA-7669-F856255B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B9B1-6E5F-290D-F76F-42711B07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61859-53DC-A400-0B9A-8485D6D2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2829D-1BE8-2FDD-5E96-9A698C29C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7DA04-95CE-0EFC-EBCD-726C781E5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579"/>
            <a:ext cx="12188825" cy="51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417-352D-DE70-4B94-4D4299F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51D4-6089-C7D6-2ED5-4435CB18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Aarthi Scans and Labs</a:t>
            </a:r>
          </a:p>
          <a:p>
            <a:r>
              <a:rPr lang="en-US" dirty="0"/>
              <a:t>The work we do</a:t>
            </a:r>
          </a:p>
          <a:p>
            <a:r>
              <a:rPr lang="en-US" dirty="0"/>
              <a:t>DICOM from a Dr’s perspective</a:t>
            </a:r>
          </a:p>
          <a:p>
            <a:r>
              <a:rPr lang="en-US" dirty="0"/>
              <a:t>DICOM from an Administrator’s perspective</a:t>
            </a:r>
          </a:p>
          <a:p>
            <a:r>
              <a:rPr lang="en-US" dirty="0"/>
              <a:t>How DICOM standardization and automation helped us offer affordable diagnostics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D7306-D6B2-9671-F67A-B74AE89C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B238A-2553-095E-275A-1ABDD6CB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7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F69A-1C6B-A78D-DC3B-43817596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89981-A13B-FF23-5235-6E15605F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55EFF-DAB3-843D-2B00-7CCC8B29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70465-13CC-E616-2319-431481B32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A screenshot of a medical scan&#10;&#10;Description automatically generated">
            <a:extLst>
              <a:ext uri="{FF2B5EF4-FFF2-40B4-BE49-F238E27FC236}">
                <a16:creationId xmlns:a16="http://schemas.microsoft.com/office/drawing/2014/main" id="{E420566A-F3EE-5D32-DEFF-343CE57D7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3" y="1039523"/>
            <a:ext cx="12083459" cy="4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417-352D-DE70-4B94-4D4299F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51D4-6089-C7D6-2ED5-4435CB18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D7306-D6B2-9671-F67A-B74AE89C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B238A-2553-095E-275A-1ABDD6CB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Aarthi Scans &amp; Labs –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6F26-F5F8-6446-E5EA-7CE91D80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2" y="1746504"/>
            <a:ext cx="6092604" cy="4041648"/>
          </a:xfrm>
        </p:spPr>
        <p:txBody>
          <a:bodyPr/>
          <a:lstStyle/>
          <a:p>
            <a:r>
              <a:rPr lang="en-US" sz="2800" dirty="0"/>
              <a:t>Started in 1988</a:t>
            </a:r>
          </a:p>
          <a:p>
            <a:r>
              <a:rPr lang="en-US" sz="2800" dirty="0"/>
              <a:t>Run by a family of 7 Radiologists</a:t>
            </a:r>
          </a:p>
          <a:p>
            <a:r>
              <a:rPr lang="en-US" sz="2800" dirty="0"/>
              <a:t>Present in 11 States.  58 Branches</a:t>
            </a:r>
          </a:p>
          <a:p>
            <a:r>
              <a:rPr lang="en-US" sz="2800" dirty="0"/>
              <a:t>56 MRI  &amp;  58 CT scanners. </a:t>
            </a:r>
          </a:p>
          <a:p>
            <a:r>
              <a:rPr lang="en-US" sz="2800" dirty="0"/>
              <a:t>230+ Radiologists. 2000+ Staff.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B3C6A-98E1-43B3-8E12-D25C35361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57" y="3259127"/>
            <a:ext cx="3556885" cy="7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2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C009-40D9-9053-04EA-5956BE31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50" y="13676"/>
            <a:ext cx="10243841" cy="1013800"/>
          </a:xfrm>
        </p:spPr>
        <p:txBody>
          <a:bodyPr/>
          <a:lstStyle/>
          <a:p>
            <a:r>
              <a:rPr lang="en-IN" dirty="0"/>
              <a:t>Making Diagnostics Affordable 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53FABB-E98E-BA13-9168-3121B3F43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50" y="1290833"/>
            <a:ext cx="7166755" cy="47289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4283D-F783-A60B-4261-12A447EB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CBADC-5D5C-D61B-022C-BA305AAE3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C5DD0A-E86D-CB3F-45DB-910AA3C0C519}"/>
              </a:ext>
            </a:extLst>
          </p:cNvPr>
          <p:cNvSpPr txBox="1">
            <a:spLocks/>
          </p:cNvSpPr>
          <p:nvPr/>
        </p:nvSpPr>
        <p:spPr>
          <a:xfrm>
            <a:off x="7870537" y="1748612"/>
            <a:ext cx="3541132" cy="404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MRI Scan @ 30 USD</a:t>
            </a:r>
          </a:p>
          <a:p>
            <a:r>
              <a:rPr lang="en-US" sz="2800" dirty="0"/>
              <a:t>CT Scan @ 13 USD</a:t>
            </a:r>
          </a:p>
          <a:p>
            <a:r>
              <a:rPr lang="en-US" sz="2800" dirty="0"/>
              <a:t>PET CT @ 140 USD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39F625-71BD-D82B-3FF6-A0B6F50EE31C}"/>
              </a:ext>
            </a:extLst>
          </p:cNvPr>
          <p:cNvSpPr/>
          <p:nvPr/>
        </p:nvSpPr>
        <p:spPr>
          <a:xfrm>
            <a:off x="0" y="-53926"/>
            <a:ext cx="11416752" cy="3250537"/>
          </a:xfrm>
          <a:prstGeom prst="rect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9"/>
          </a:p>
        </p:txBody>
      </p:sp>
      <p:sp>
        <p:nvSpPr>
          <p:cNvPr id="8" name="Rectangle 7"/>
          <p:cNvSpPr/>
          <p:nvPr/>
        </p:nvSpPr>
        <p:spPr>
          <a:xfrm>
            <a:off x="0" y="-17432"/>
            <a:ext cx="11416752" cy="3250537"/>
          </a:xfrm>
          <a:prstGeom prst="rect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9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688A40-33E5-436F-81EA-CF280C8215D0}"/>
              </a:ext>
            </a:extLst>
          </p:cNvPr>
          <p:cNvSpPr txBox="1"/>
          <p:nvPr/>
        </p:nvSpPr>
        <p:spPr>
          <a:xfrm>
            <a:off x="890507" y="1191125"/>
            <a:ext cx="4200644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3199" dirty="0">
              <a:solidFill>
                <a:schemeClr val="bg1"/>
              </a:solidFill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6" name="Rounded Rectangular Callout 11"/>
          <p:cNvSpPr/>
          <p:nvPr/>
        </p:nvSpPr>
        <p:spPr>
          <a:xfrm rot="10800000">
            <a:off x="491914" y="2515747"/>
            <a:ext cx="3768642" cy="1727670"/>
          </a:xfrm>
          <a:custGeom>
            <a:avLst/>
            <a:gdLst>
              <a:gd name="connsiteX0" fmla="*/ 0 w 2775162"/>
              <a:gd name="connsiteY0" fmla="*/ 231249 h 1387467"/>
              <a:gd name="connsiteX1" fmla="*/ 231249 w 2775162"/>
              <a:gd name="connsiteY1" fmla="*/ 0 h 1387467"/>
              <a:gd name="connsiteX2" fmla="*/ 462527 w 2775162"/>
              <a:gd name="connsiteY2" fmla="*/ 0 h 1387467"/>
              <a:gd name="connsiteX3" fmla="*/ 462527 w 2775162"/>
              <a:gd name="connsiteY3" fmla="*/ 0 h 1387467"/>
              <a:gd name="connsiteX4" fmla="*/ 1156318 w 2775162"/>
              <a:gd name="connsiteY4" fmla="*/ 0 h 1387467"/>
              <a:gd name="connsiteX5" fmla="*/ 2543913 w 2775162"/>
              <a:gd name="connsiteY5" fmla="*/ 0 h 1387467"/>
              <a:gd name="connsiteX6" fmla="*/ 2775162 w 2775162"/>
              <a:gd name="connsiteY6" fmla="*/ 231249 h 1387467"/>
              <a:gd name="connsiteX7" fmla="*/ 2775162 w 2775162"/>
              <a:gd name="connsiteY7" fmla="*/ 809356 h 1387467"/>
              <a:gd name="connsiteX8" fmla="*/ 2775162 w 2775162"/>
              <a:gd name="connsiteY8" fmla="*/ 809356 h 1387467"/>
              <a:gd name="connsiteX9" fmla="*/ 2775162 w 2775162"/>
              <a:gd name="connsiteY9" fmla="*/ 1156223 h 1387467"/>
              <a:gd name="connsiteX10" fmla="*/ 2775162 w 2775162"/>
              <a:gd name="connsiteY10" fmla="*/ 1156218 h 1387467"/>
              <a:gd name="connsiteX11" fmla="*/ 2543913 w 2775162"/>
              <a:gd name="connsiteY11" fmla="*/ 1387467 h 1387467"/>
              <a:gd name="connsiteX12" fmla="*/ 1156318 w 2775162"/>
              <a:gd name="connsiteY12" fmla="*/ 1387467 h 1387467"/>
              <a:gd name="connsiteX13" fmla="*/ 809432 w 2775162"/>
              <a:gd name="connsiteY13" fmla="*/ 2085335 h 1387467"/>
              <a:gd name="connsiteX14" fmla="*/ 462527 w 2775162"/>
              <a:gd name="connsiteY14" fmla="*/ 1387467 h 1387467"/>
              <a:gd name="connsiteX15" fmla="*/ 231249 w 2775162"/>
              <a:gd name="connsiteY15" fmla="*/ 1387467 h 1387467"/>
              <a:gd name="connsiteX16" fmla="*/ 0 w 2775162"/>
              <a:gd name="connsiteY16" fmla="*/ 1156218 h 1387467"/>
              <a:gd name="connsiteX17" fmla="*/ 0 w 2775162"/>
              <a:gd name="connsiteY17" fmla="*/ 1156223 h 1387467"/>
              <a:gd name="connsiteX18" fmla="*/ 0 w 2775162"/>
              <a:gd name="connsiteY18" fmla="*/ 809356 h 1387467"/>
              <a:gd name="connsiteX19" fmla="*/ 0 w 2775162"/>
              <a:gd name="connsiteY19" fmla="*/ 809356 h 1387467"/>
              <a:gd name="connsiteX20" fmla="*/ 0 w 2775162"/>
              <a:gd name="connsiteY20" fmla="*/ 231249 h 1387467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156318 w 2775162"/>
              <a:gd name="connsiteY12" fmla="*/ 1387467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74020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87468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1648606"/>
              <a:gd name="connsiteX1" fmla="*/ 231249 w 2775162"/>
              <a:gd name="connsiteY1" fmla="*/ 0 h 1648606"/>
              <a:gd name="connsiteX2" fmla="*/ 462527 w 2775162"/>
              <a:gd name="connsiteY2" fmla="*/ 0 h 1648606"/>
              <a:gd name="connsiteX3" fmla="*/ 462527 w 2775162"/>
              <a:gd name="connsiteY3" fmla="*/ 0 h 1648606"/>
              <a:gd name="connsiteX4" fmla="*/ 1156318 w 2775162"/>
              <a:gd name="connsiteY4" fmla="*/ 0 h 1648606"/>
              <a:gd name="connsiteX5" fmla="*/ 2543913 w 2775162"/>
              <a:gd name="connsiteY5" fmla="*/ 0 h 1648606"/>
              <a:gd name="connsiteX6" fmla="*/ 2775162 w 2775162"/>
              <a:gd name="connsiteY6" fmla="*/ 231249 h 1648606"/>
              <a:gd name="connsiteX7" fmla="*/ 2775162 w 2775162"/>
              <a:gd name="connsiteY7" fmla="*/ 809356 h 1648606"/>
              <a:gd name="connsiteX8" fmla="*/ 2775162 w 2775162"/>
              <a:gd name="connsiteY8" fmla="*/ 809356 h 1648606"/>
              <a:gd name="connsiteX9" fmla="*/ 2775162 w 2775162"/>
              <a:gd name="connsiteY9" fmla="*/ 1156223 h 1648606"/>
              <a:gd name="connsiteX10" fmla="*/ 2775162 w 2775162"/>
              <a:gd name="connsiteY10" fmla="*/ 1156218 h 1648606"/>
              <a:gd name="connsiteX11" fmla="*/ 2543913 w 2775162"/>
              <a:gd name="connsiteY11" fmla="*/ 1387467 h 1648606"/>
              <a:gd name="connsiteX12" fmla="*/ 1008400 w 2775162"/>
              <a:gd name="connsiteY12" fmla="*/ 1387468 h 1648606"/>
              <a:gd name="connsiteX13" fmla="*/ 809432 w 2775162"/>
              <a:gd name="connsiteY13" fmla="*/ 1648606 h 1648606"/>
              <a:gd name="connsiteX14" fmla="*/ 623891 w 2775162"/>
              <a:gd name="connsiteY14" fmla="*/ 1387467 h 1648606"/>
              <a:gd name="connsiteX15" fmla="*/ 231249 w 2775162"/>
              <a:gd name="connsiteY15" fmla="*/ 1387467 h 1648606"/>
              <a:gd name="connsiteX16" fmla="*/ 0 w 2775162"/>
              <a:gd name="connsiteY16" fmla="*/ 1156218 h 1648606"/>
              <a:gd name="connsiteX17" fmla="*/ 0 w 2775162"/>
              <a:gd name="connsiteY17" fmla="*/ 1156223 h 1648606"/>
              <a:gd name="connsiteX18" fmla="*/ 0 w 2775162"/>
              <a:gd name="connsiteY18" fmla="*/ 809356 h 1648606"/>
              <a:gd name="connsiteX19" fmla="*/ 0 w 2775162"/>
              <a:gd name="connsiteY19" fmla="*/ 809356 h 1648606"/>
              <a:gd name="connsiteX20" fmla="*/ 0 w 2775162"/>
              <a:gd name="connsiteY20" fmla="*/ 231249 h 1648606"/>
              <a:gd name="connsiteX0" fmla="*/ 0 w 2775162"/>
              <a:gd name="connsiteY0" fmla="*/ 231249 h 1389298"/>
              <a:gd name="connsiteX1" fmla="*/ 231249 w 2775162"/>
              <a:gd name="connsiteY1" fmla="*/ 0 h 1389298"/>
              <a:gd name="connsiteX2" fmla="*/ 462527 w 2775162"/>
              <a:gd name="connsiteY2" fmla="*/ 0 h 1389298"/>
              <a:gd name="connsiteX3" fmla="*/ 462527 w 2775162"/>
              <a:gd name="connsiteY3" fmla="*/ 0 h 1389298"/>
              <a:gd name="connsiteX4" fmla="*/ 1156318 w 2775162"/>
              <a:gd name="connsiteY4" fmla="*/ 0 h 1389298"/>
              <a:gd name="connsiteX5" fmla="*/ 2543913 w 2775162"/>
              <a:gd name="connsiteY5" fmla="*/ 0 h 1389298"/>
              <a:gd name="connsiteX6" fmla="*/ 2775162 w 2775162"/>
              <a:gd name="connsiteY6" fmla="*/ 231249 h 1389298"/>
              <a:gd name="connsiteX7" fmla="*/ 2775162 w 2775162"/>
              <a:gd name="connsiteY7" fmla="*/ 809356 h 1389298"/>
              <a:gd name="connsiteX8" fmla="*/ 2775162 w 2775162"/>
              <a:gd name="connsiteY8" fmla="*/ 809356 h 1389298"/>
              <a:gd name="connsiteX9" fmla="*/ 2775162 w 2775162"/>
              <a:gd name="connsiteY9" fmla="*/ 1156223 h 1389298"/>
              <a:gd name="connsiteX10" fmla="*/ 2775162 w 2775162"/>
              <a:gd name="connsiteY10" fmla="*/ 1156218 h 1389298"/>
              <a:gd name="connsiteX11" fmla="*/ 2543913 w 2775162"/>
              <a:gd name="connsiteY11" fmla="*/ 1387467 h 1389298"/>
              <a:gd name="connsiteX12" fmla="*/ 1008400 w 2775162"/>
              <a:gd name="connsiteY12" fmla="*/ 1387468 h 1389298"/>
              <a:gd name="connsiteX13" fmla="*/ 823080 w 2775162"/>
              <a:gd name="connsiteY13" fmla="*/ 1389298 h 1389298"/>
              <a:gd name="connsiteX14" fmla="*/ 623891 w 2775162"/>
              <a:gd name="connsiteY14" fmla="*/ 1387467 h 1389298"/>
              <a:gd name="connsiteX15" fmla="*/ 231249 w 2775162"/>
              <a:gd name="connsiteY15" fmla="*/ 1387467 h 1389298"/>
              <a:gd name="connsiteX16" fmla="*/ 0 w 2775162"/>
              <a:gd name="connsiteY16" fmla="*/ 1156218 h 1389298"/>
              <a:gd name="connsiteX17" fmla="*/ 0 w 2775162"/>
              <a:gd name="connsiteY17" fmla="*/ 1156223 h 1389298"/>
              <a:gd name="connsiteX18" fmla="*/ 0 w 2775162"/>
              <a:gd name="connsiteY18" fmla="*/ 809356 h 1389298"/>
              <a:gd name="connsiteX19" fmla="*/ 0 w 2775162"/>
              <a:gd name="connsiteY19" fmla="*/ 809356 h 1389298"/>
              <a:gd name="connsiteX20" fmla="*/ 0 w 2775162"/>
              <a:gd name="connsiteY20" fmla="*/ 231249 h 138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75162" h="1389298">
                <a:moveTo>
                  <a:pt x="0" y="231249"/>
                </a:moveTo>
                <a:cubicBezTo>
                  <a:pt x="0" y="103534"/>
                  <a:pt x="103534" y="0"/>
                  <a:pt x="231249" y="0"/>
                </a:cubicBezTo>
                <a:lnTo>
                  <a:pt x="462527" y="0"/>
                </a:lnTo>
                <a:lnTo>
                  <a:pt x="462527" y="0"/>
                </a:lnTo>
                <a:lnTo>
                  <a:pt x="1156318" y="0"/>
                </a:lnTo>
                <a:lnTo>
                  <a:pt x="2543913" y="0"/>
                </a:lnTo>
                <a:cubicBezTo>
                  <a:pt x="2671628" y="0"/>
                  <a:pt x="2775162" y="103534"/>
                  <a:pt x="2775162" y="231249"/>
                </a:cubicBezTo>
                <a:lnTo>
                  <a:pt x="2775162" y="809356"/>
                </a:lnTo>
                <a:lnTo>
                  <a:pt x="2775162" y="809356"/>
                </a:lnTo>
                <a:lnTo>
                  <a:pt x="2775162" y="1156223"/>
                </a:lnTo>
                <a:lnTo>
                  <a:pt x="2775162" y="1156218"/>
                </a:lnTo>
                <a:cubicBezTo>
                  <a:pt x="2775162" y="1283933"/>
                  <a:pt x="2671628" y="1387467"/>
                  <a:pt x="2543913" y="1387467"/>
                </a:cubicBezTo>
                <a:lnTo>
                  <a:pt x="1008400" y="1387468"/>
                </a:lnTo>
                <a:lnTo>
                  <a:pt x="823080" y="1389298"/>
                </a:lnTo>
                <a:lnTo>
                  <a:pt x="623891" y="1387467"/>
                </a:lnTo>
                <a:lnTo>
                  <a:pt x="231249" y="1387467"/>
                </a:lnTo>
                <a:cubicBezTo>
                  <a:pt x="103534" y="1387467"/>
                  <a:pt x="0" y="1283933"/>
                  <a:pt x="0" y="1156218"/>
                </a:cubicBezTo>
                <a:lnTo>
                  <a:pt x="0" y="1156223"/>
                </a:lnTo>
                <a:lnTo>
                  <a:pt x="0" y="809356"/>
                </a:lnTo>
                <a:lnTo>
                  <a:pt x="0" y="809356"/>
                </a:lnTo>
                <a:lnTo>
                  <a:pt x="0" y="231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9" dirty="0"/>
          </a:p>
        </p:txBody>
      </p:sp>
      <p:sp>
        <p:nvSpPr>
          <p:cNvPr id="7" name="Rounded Rectangular Callout 11"/>
          <p:cNvSpPr/>
          <p:nvPr/>
        </p:nvSpPr>
        <p:spPr>
          <a:xfrm rot="10800000">
            <a:off x="4456048" y="2515747"/>
            <a:ext cx="3768642" cy="1727670"/>
          </a:xfrm>
          <a:custGeom>
            <a:avLst/>
            <a:gdLst>
              <a:gd name="connsiteX0" fmla="*/ 0 w 2775162"/>
              <a:gd name="connsiteY0" fmla="*/ 231249 h 1387467"/>
              <a:gd name="connsiteX1" fmla="*/ 231249 w 2775162"/>
              <a:gd name="connsiteY1" fmla="*/ 0 h 1387467"/>
              <a:gd name="connsiteX2" fmla="*/ 462527 w 2775162"/>
              <a:gd name="connsiteY2" fmla="*/ 0 h 1387467"/>
              <a:gd name="connsiteX3" fmla="*/ 462527 w 2775162"/>
              <a:gd name="connsiteY3" fmla="*/ 0 h 1387467"/>
              <a:gd name="connsiteX4" fmla="*/ 1156318 w 2775162"/>
              <a:gd name="connsiteY4" fmla="*/ 0 h 1387467"/>
              <a:gd name="connsiteX5" fmla="*/ 2543913 w 2775162"/>
              <a:gd name="connsiteY5" fmla="*/ 0 h 1387467"/>
              <a:gd name="connsiteX6" fmla="*/ 2775162 w 2775162"/>
              <a:gd name="connsiteY6" fmla="*/ 231249 h 1387467"/>
              <a:gd name="connsiteX7" fmla="*/ 2775162 w 2775162"/>
              <a:gd name="connsiteY7" fmla="*/ 809356 h 1387467"/>
              <a:gd name="connsiteX8" fmla="*/ 2775162 w 2775162"/>
              <a:gd name="connsiteY8" fmla="*/ 809356 h 1387467"/>
              <a:gd name="connsiteX9" fmla="*/ 2775162 w 2775162"/>
              <a:gd name="connsiteY9" fmla="*/ 1156223 h 1387467"/>
              <a:gd name="connsiteX10" fmla="*/ 2775162 w 2775162"/>
              <a:gd name="connsiteY10" fmla="*/ 1156218 h 1387467"/>
              <a:gd name="connsiteX11" fmla="*/ 2543913 w 2775162"/>
              <a:gd name="connsiteY11" fmla="*/ 1387467 h 1387467"/>
              <a:gd name="connsiteX12" fmla="*/ 1156318 w 2775162"/>
              <a:gd name="connsiteY12" fmla="*/ 1387467 h 1387467"/>
              <a:gd name="connsiteX13" fmla="*/ 809432 w 2775162"/>
              <a:gd name="connsiteY13" fmla="*/ 2085335 h 1387467"/>
              <a:gd name="connsiteX14" fmla="*/ 462527 w 2775162"/>
              <a:gd name="connsiteY14" fmla="*/ 1387467 h 1387467"/>
              <a:gd name="connsiteX15" fmla="*/ 231249 w 2775162"/>
              <a:gd name="connsiteY15" fmla="*/ 1387467 h 1387467"/>
              <a:gd name="connsiteX16" fmla="*/ 0 w 2775162"/>
              <a:gd name="connsiteY16" fmla="*/ 1156218 h 1387467"/>
              <a:gd name="connsiteX17" fmla="*/ 0 w 2775162"/>
              <a:gd name="connsiteY17" fmla="*/ 1156223 h 1387467"/>
              <a:gd name="connsiteX18" fmla="*/ 0 w 2775162"/>
              <a:gd name="connsiteY18" fmla="*/ 809356 h 1387467"/>
              <a:gd name="connsiteX19" fmla="*/ 0 w 2775162"/>
              <a:gd name="connsiteY19" fmla="*/ 809356 h 1387467"/>
              <a:gd name="connsiteX20" fmla="*/ 0 w 2775162"/>
              <a:gd name="connsiteY20" fmla="*/ 231249 h 1387467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156318 w 2775162"/>
              <a:gd name="connsiteY12" fmla="*/ 1387467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74020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87468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1648606"/>
              <a:gd name="connsiteX1" fmla="*/ 231249 w 2775162"/>
              <a:gd name="connsiteY1" fmla="*/ 0 h 1648606"/>
              <a:gd name="connsiteX2" fmla="*/ 462527 w 2775162"/>
              <a:gd name="connsiteY2" fmla="*/ 0 h 1648606"/>
              <a:gd name="connsiteX3" fmla="*/ 462527 w 2775162"/>
              <a:gd name="connsiteY3" fmla="*/ 0 h 1648606"/>
              <a:gd name="connsiteX4" fmla="*/ 1156318 w 2775162"/>
              <a:gd name="connsiteY4" fmla="*/ 0 h 1648606"/>
              <a:gd name="connsiteX5" fmla="*/ 2543913 w 2775162"/>
              <a:gd name="connsiteY5" fmla="*/ 0 h 1648606"/>
              <a:gd name="connsiteX6" fmla="*/ 2775162 w 2775162"/>
              <a:gd name="connsiteY6" fmla="*/ 231249 h 1648606"/>
              <a:gd name="connsiteX7" fmla="*/ 2775162 w 2775162"/>
              <a:gd name="connsiteY7" fmla="*/ 809356 h 1648606"/>
              <a:gd name="connsiteX8" fmla="*/ 2775162 w 2775162"/>
              <a:gd name="connsiteY8" fmla="*/ 809356 h 1648606"/>
              <a:gd name="connsiteX9" fmla="*/ 2775162 w 2775162"/>
              <a:gd name="connsiteY9" fmla="*/ 1156223 h 1648606"/>
              <a:gd name="connsiteX10" fmla="*/ 2775162 w 2775162"/>
              <a:gd name="connsiteY10" fmla="*/ 1156218 h 1648606"/>
              <a:gd name="connsiteX11" fmla="*/ 2543913 w 2775162"/>
              <a:gd name="connsiteY11" fmla="*/ 1387467 h 1648606"/>
              <a:gd name="connsiteX12" fmla="*/ 1008400 w 2775162"/>
              <a:gd name="connsiteY12" fmla="*/ 1387468 h 1648606"/>
              <a:gd name="connsiteX13" fmla="*/ 809432 w 2775162"/>
              <a:gd name="connsiteY13" fmla="*/ 1648606 h 1648606"/>
              <a:gd name="connsiteX14" fmla="*/ 623891 w 2775162"/>
              <a:gd name="connsiteY14" fmla="*/ 1387467 h 1648606"/>
              <a:gd name="connsiteX15" fmla="*/ 231249 w 2775162"/>
              <a:gd name="connsiteY15" fmla="*/ 1387467 h 1648606"/>
              <a:gd name="connsiteX16" fmla="*/ 0 w 2775162"/>
              <a:gd name="connsiteY16" fmla="*/ 1156218 h 1648606"/>
              <a:gd name="connsiteX17" fmla="*/ 0 w 2775162"/>
              <a:gd name="connsiteY17" fmla="*/ 1156223 h 1648606"/>
              <a:gd name="connsiteX18" fmla="*/ 0 w 2775162"/>
              <a:gd name="connsiteY18" fmla="*/ 809356 h 1648606"/>
              <a:gd name="connsiteX19" fmla="*/ 0 w 2775162"/>
              <a:gd name="connsiteY19" fmla="*/ 809356 h 1648606"/>
              <a:gd name="connsiteX20" fmla="*/ 0 w 2775162"/>
              <a:gd name="connsiteY20" fmla="*/ 231249 h 1648606"/>
              <a:gd name="connsiteX0" fmla="*/ 0 w 2775162"/>
              <a:gd name="connsiteY0" fmla="*/ 231249 h 1389298"/>
              <a:gd name="connsiteX1" fmla="*/ 231249 w 2775162"/>
              <a:gd name="connsiteY1" fmla="*/ 0 h 1389298"/>
              <a:gd name="connsiteX2" fmla="*/ 462527 w 2775162"/>
              <a:gd name="connsiteY2" fmla="*/ 0 h 1389298"/>
              <a:gd name="connsiteX3" fmla="*/ 462527 w 2775162"/>
              <a:gd name="connsiteY3" fmla="*/ 0 h 1389298"/>
              <a:gd name="connsiteX4" fmla="*/ 1156318 w 2775162"/>
              <a:gd name="connsiteY4" fmla="*/ 0 h 1389298"/>
              <a:gd name="connsiteX5" fmla="*/ 2543913 w 2775162"/>
              <a:gd name="connsiteY5" fmla="*/ 0 h 1389298"/>
              <a:gd name="connsiteX6" fmla="*/ 2775162 w 2775162"/>
              <a:gd name="connsiteY6" fmla="*/ 231249 h 1389298"/>
              <a:gd name="connsiteX7" fmla="*/ 2775162 w 2775162"/>
              <a:gd name="connsiteY7" fmla="*/ 809356 h 1389298"/>
              <a:gd name="connsiteX8" fmla="*/ 2775162 w 2775162"/>
              <a:gd name="connsiteY8" fmla="*/ 809356 h 1389298"/>
              <a:gd name="connsiteX9" fmla="*/ 2775162 w 2775162"/>
              <a:gd name="connsiteY9" fmla="*/ 1156223 h 1389298"/>
              <a:gd name="connsiteX10" fmla="*/ 2775162 w 2775162"/>
              <a:gd name="connsiteY10" fmla="*/ 1156218 h 1389298"/>
              <a:gd name="connsiteX11" fmla="*/ 2543913 w 2775162"/>
              <a:gd name="connsiteY11" fmla="*/ 1387467 h 1389298"/>
              <a:gd name="connsiteX12" fmla="*/ 1008400 w 2775162"/>
              <a:gd name="connsiteY12" fmla="*/ 1387468 h 1389298"/>
              <a:gd name="connsiteX13" fmla="*/ 823080 w 2775162"/>
              <a:gd name="connsiteY13" fmla="*/ 1389298 h 1389298"/>
              <a:gd name="connsiteX14" fmla="*/ 623891 w 2775162"/>
              <a:gd name="connsiteY14" fmla="*/ 1387467 h 1389298"/>
              <a:gd name="connsiteX15" fmla="*/ 231249 w 2775162"/>
              <a:gd name="connsiteY15" fmla="*/ 1387467 h 1389298"/>
              <a:gd name="connsiteX16" fmla="*/ 0 w 2775162"/>
              <a:gd name="connsiteY16" fmla="*/ 1156218 h 1389298"/>
              <a:gd name="connsiteX17" fmla="*/ 0 w 2775162"/>
              <a:gd name="connsiteY17" fmla="*/ 1156223 h 1389298"/>
              <a:gd name="connsiteX18" fmla="*/ 0 w 2775162"/>
              <a:gd name="connsiteY18" fmla="*/ 809356 h 1389298"/>
              <a:gd name="connsiteX19" fmla="*/ 0 w 2775162"/>
              <a:gd name="connsiteY19" fmla="*/ 809356 h 1389298"/>
              <a:gd name="connsiteX20" fmla="*/ 0 w 2775162"/>
              <a:gd name="connsiteY20" fmla="*/ 231249 h 138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75162" h="1389298">
                <a:moveTo>
                  <a:pt x="0" y="231249"/>
                </a:moveTo>
                <a:cubicBezTo>
                  <a:pt x="0" y="103534"/>
                  <a:pt x="103534" y="0"/>
                  <a:pt x="231249" y="0"/>
                </a:cubicBezTo>
                <a:lnTo>
                  <a:pt x="462527" y="0"/>
                </a:lnTo>
                <a:lnTo>
                  <a:pt x="462527" y="0"/>
                </a:lnTo>
                <a:lnTo>
                  <a:pt x="1156318" y="0"/>
                </a:lnTo>
                <a:lnTo>
                  <a:pt x="2543913" y="0"/>
                </a:lnTo>
                <a:cubicBezTo>
                  <a:pt x="2671628" y="0"/>
                  <a:pt x="2775162" y="103534"/>
                  <a:pt x="2775162" y="231249"/>
                </a:cubicBezTo>
                <a:lnTo>
                  <a:pt x="2775162" y="809356"/>
                </a:lnTo>
                <a:lnTo>
                  <a:pt x="2775162" y="809356"/>
                </a:lnTo>
                <a:lnTo>
                  <a:pt x="2775162" y="1156223"/>
                </a:lnTo>
                <a:lnTo>
                  <a:pt x="2775162" y="1156218"/>
                </a:lnTo>
                <a:cubicBezTo>
                  <a:pt x="2775162" y="1283933"/>
                  <a:pt x="2671628" y="1387467"/>
                  <a:pt x="2543913" y="1387467"/>
                </a:cubicBezTo>
                <a:lnTo>
                  <a:pt x="1008400" y="1387468"/>
                </a:lnTo>
                <a:lnTo>
                  <a:pt x="823080" y="1389298"/>
                </a:lnTo>
                <a:lnTo>
                  <a:pt x="623891" y="1387467"/>
                </a:lnTo>
                <a:lnTo>
                  <a:pt x="231249" y="1387467"/>
                </a:lnTo>
                <a:cubicBezTo>
                  <a:pt x="103534" y="1387467"/>
                  <a:pt x="0" y="1283933"/>
                  <a:pt x="0" y="1156218"/>
                </a:cubicBezTo>
                <a:lnTo>
                  <a:pt x="0" y="1156223"/>
                </a:lnTo>
                <a:lnTo>
                  <a:pt x="0" y="809356"/>
                </a:lnTo>
                <a:lnTo>
                  <a:pt x="0" y="809356"/>
                </a:lnTo>
                <a:lnTo>
                  <a:pt x="0" y="231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9" dirty="0"/>
          </a:p>
        </p:txBody>
      </p:sp>
      <p:sp>
        <p:nvSpPr>
          <p:cNvPr id="42" name="TextBox 41"/>
          <p:cNvSpPr txBox="1"/>
          <p:nvPr/>
        </p:nvSpPr>
        <p:spPr>
          <a:xfrm>
            <a:off x="863128" y="3592678"/>
            <a:ext cx="301705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399" b="1" dirty="0">
                <a:solidFill>
                  <a:srgbClr val="92D050"/>
                </a:solidFill>
              </a:rPr>
              <a:t>MRI Scans</a:t>
            </a:r>
            <a:endParaRPr lang="en-US" sz="2399" b="1" dirty="0">
              <a:solidFill>
                <a:srgbClr val="92D050"/>
              </a:solidFill>
            </a:endParaRPr>
          </a:p>
        </p:txBody>
      </p:sp>
      <p:sp>
        <p:nvSpPr>
          <p:cNvPr id="25" name="Rounded Rectangular Callout 11">
            <a:extLst>
              <a:ext uri="{FF2B5EF4-FFF2-40B4-BE49-F238E27FC236}">
                <a16:creationId xmlns:a16="http://schemas.microsoft.com/office/drawing/2014/main" id="{73B23712-FB8B-3946-A469-5441864FA991}"/>
              </a:ext>
            </a:extLst>
          </p:cNvPr>
          <p:cNvSpPr/>
          <p:nvPr/>
        </p:nvSpPr>
        <p:spPr>
          <a:xfrm rot="10800000">
            <a:off x="491914" y="4765869"/>
            <a:ext cx="3768642" cy="1727670"/>
          </a:xfrm>
          <a:custGeom>
            <a:avLst/>
            <a:gdLst>
              <a:gd name="connsiteX0" fmla="*/ 0 w 2775162"/>
              <a:gd name="connsiteY0" fmla="*/ 231249 h 1387467"/>
              <a:gd name="connsiteX1" fmla="*/ 231249 w 2775162"/>
              <a:gd name="connsiteY1" fmla="*/ 0 h 1387467"/>
              <a:gd name="connsiteX2" fmla="*/ 462527 w 2775162"/>
              <a:gd name="connsiteY2" fmla="*/ 0 h 1387467"/>
              <a:gd name="connsiteX3" fmla="*/ 462527 w 2775162"/>
              <a:gd name="connsiteY3" fmla="*/ 0 h 1387467"/>
              <a:gd name="connsiteX4" fmla="*/ 1156318 w 2775162"/>
              <a:gd name="connsiteY4" fmla="*/ 0 h 1387467"/>
              <a:gd name="connsiteX5" fmla="*/ 2543913 w 2775162"/>
              <a:gd name="connsiteY5" fmla="*/ 0 h 1387467"/>
              <a:gd name="connsiteX6" fmla="*/ 2775162 w 2775162"/>
              <a:gd name="connsiteY6" fmla="*/ 231249 h 1387467"/>
              <a:gd name="connsiteX7" fmla="*/ 2775162 w 2775162"/>
              <a:gd name="connsiteY7" fmla="*/ 809356 h 1387467"/>
              <a:gd name="connsiteX8" fmla="*/ 2775162 w 2775162"/>
              <a:gd name="connsiteY8" fmla="*/ 809356 h 1387467"/>
              <a:gd name="connsiteX9" fmla="*/ 2775162 w 2775162"/>
              <a:gd name="connsiteY9" fmla="*/ 1156223 h 1387467"/>
              <a:gd name="connsiteX10" fmla="*/ 2775162 w 2775162"/>
              <a:gd name="connsiteY10" fmla="*/ 1156218 h 1387467"/>
              <a:gd name="connsiteX11" fmla="*/ 2543913 w 2775162"/>
              <a:gd name="connsiteY11" fmla="*/ 1387467 h 1387467"/>
              <a:gd name="connsiteX12" fmla="*/ 1156318 w 2775162"/>
              <a:gd name="connsiteY12" fmla="*/ 1387467 h 1387467"/>
              <a:gd name="connsiteX13" fmla="*/ 809432 w 2775162"/>
              <a:gd name="connsiteY13" fmla="*/ 2085335 h 1387467"/>
              <a:gd name="connsiteX14" fmla="*/ 462527 w 2775162"/>
              <a:gd name="connsiteY14" fmla="*/ 1387467 h 1387467"/>
              <a:gd name="connsiteX15" fmla="*/ 231249 w 2775162"/>
              <a:gd name="connsiteY15" fmla="*/ 1387467 h 1387467"/>
              <a:gd name="connsiteX16" fmla="*/ 0 w 2775162"/>
              <a:gd name="connsiteY16" fmla="*/ 1156218 h 1387467"/>
              <a:gd name="connsiteX17" fmla="*/ 0 w 2775162"/>
              <a:gd name="connsiteY17" fmla="*/ 1156223 h 1387467"/>
              <a:gd name="connsiteX18" fmla="*/ 0 w 2775162"/>
              <a:gd name="connsiteY18" fmla="*/ 809356 h 1387467"/>
              <a:gd name="connsiteX19" fmla="*/ 0 w 2775162"/>
              <a:gd name="connsiteY19" fmla="*/ 809356 h 1387467"/>
              <a:gd name="connsiteX20" fmla="*/ 0 w 2775162"/>
              <a:gd name="connsiteY20" fmla="*/ 231249 h 1387467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156318 w 2775162"/>
              <a:gd name="connsiteY12" fmla="*/ 1387467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74020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87468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1648606"/>
              <a:gd name="connsiteX1" fmla="*/ 231249 w 2775162"/>
              <a:gd name="connsiteY1" fmla="*/ 0 h 1648606"/>
              <a:gd name="connsiteX2" fmla="*/ 462527 w 2775162"/>
              <a:gd name="connsiteY2" fmla="*/ 0 h 1648606"/>
              <a:gd name="connsiteX3" fmla="*/ 462527 w 2775162"/>
              <a:gd name="connsiteY3" fmla="*/ 0 h 1648606"/>
              <a:gd name="connsiteX4" fmla="*/ 1156318 w 2775162"/>
              <a:gd name="connsiteY4" fmla="*/ 0 h 1648606"/>
              <a:gd name="connsiteX5" fmla="*/ 2543913 w 2775162"/>
              <a:gd name="connsiteY5" fmla="*/ 0 h 1648606"/>
              <a:gd name="connsiteX6" fmla="*/ 2775162 w 2775162"/>
              <a:gd name="connsiteY6" fmla="*/ 231249 h 1648606"/>
              <a:gd name="connsiteX7" fmla="*/ 2775162 w 2775162"/>
              <a:gd name="connsiteY7" fmla="*/ 809356 h 1648606"/>
              <a:gd name="connsiteX8" fmla="*/ 2775162 w 2775162"/>
              <a:gd name="connsiteY8" fmla="*/ 809356 h 1648606"/>
              <a:gd name="connsiteX9" fmla="*/ 2775162 w 2775162"/>
              <a:gd name="connsiteY9" fmla="*/ 1156223 h 1648606"/>
              <a:gd name="connsiteX10" fmla="*/ 2775162 w 2775162"/>
              <a:gd name="connsiteY10" fmla="*/ 1156218 h 1648606"/>
              <a:gd name="connsiteX11" fmla="*/ 2543913 w 2775162"/>
              <a:gd name="connsiteY11" fmla="*/ 1387467 h 1648606"/>
              <a:gd name="connsiteX12" fmla="*/ 1008400 w 2775162"/>
              <a:gd name="connsiteY12" fmla="*/ 1387468 h 1648606"/>
              <a:gd name="connsiteX13" fmla="*/ 809432 w 2775162"/>
              <a:gd name="connsiteY13" fmla="*/ 1648606 h 1648606"/>
              <a:gd name="connsiteX14" fmla="*/ 623891 w 2775162"/>
              <a:gd name="connsiteY14" fmla="*/ 1387467 h 1648606"/>
              <a:gd name="connsiteX15" fmla="*/ 231249 w 2775162"/>
              <a:gd name="connsiteY15" fmla="*/ 1387467 h 1648606"/>
              <a:gd name="connsiteX16" fmla="*/ 0 w 2775162"/>
              <a:gd name="connsiteY16" fmla="*/ 1156218 h 1648606"/>
              <a:gd name="connsiteX17" fmla="*/ 0 w 2775162"/>
              <a:gd name="connsiteY17" fmla="*/ 1156223 h 1648606"/>
              <a:gd name="connsiteX18" fmla="*/ 0 w 2775162"/>
              <a:gd name="connsiteY18" fmla="*/ 809356 h 1648606"/>
              <a:gd name="connsiteX19" fmla="*/ 0 w 2775162"/>
              <a:gd name="connsiteY19" fmla="*/ 809356 h 1648606"/>
              <a:gd name="connsiteX20" fmla="*/ 0 w 2775162"/>
              <a:gd name="connsiteY20" fmla="*/ 231249 h 1648606"/>
              <a:gd name="connsiteX0" fmla="*/ 0 w 2775162"/>
              <a:gd name="connsiteY0" fmla="*/ 231249 h 1389298"/>
              <a:gd name="connsiteX1" fmla="*/ 231249 w 2775162"/>
              <a:gd name="connsiteY1" fmla="*/ 0 h 1389298"/>
              <a:gd name="connsiteX2" fmla="*/ 462527 w 2775162"/>
              <a:gd name="connsiteY2" fmla="*/ 0 h 1389298"/>
              <a:gd name="connsiteX3" fmla="*/ 462527 w 2775162"/>
              <a:gd name="connsiteY3" fmla="*/ 0 h 1389298"/>
              <a:gd name="connsiteX4" fmla="*/ 1156318 w 2775162"/>
              <a:gd name="connsiteY4" fmla="*/ 0 h 1389298"/>
              <a:gd name="connsiteX5" fmla="*/ 2543913 w 2775162"/>
              <a:gd name="connsiteY5" fmla="*/ 0 h 1389298"/>
              <a:gd name="connsiteX6" fmla="*/ 2775162 w 2775162"/>
              <a:gd name="connsiteY6" fmla="*/ 231249 h 1389298"/>
              <a:gd name="connsiteX7" fmla="*/ 2775162 w 2775162"/>
              <a:gd name="connsiteY7" fmla="*/ 809356 h 1389298"/>
              <a:gd name="connsiteX8" fmla="*/ 2775162 w 2775162"/>
              <a:gd name="connsiteY8" fmla="*/ 809356 h 1389298"/>
              <a:gd name="connsiteX9" fmla="*/ 2775162 w 2775162"/>
              <a:gd name="connsiteY9" fmla="*/ 1156223 h 1389298"/>
              <a:gd name="connsiteX10" fmla="*/ 2775162 w 2775162"/>
              <a:gd name="connsiteY10" fmla="*/ 1156218 h 1389298"/>
              <a:gd name="connsiteX11" fmla="*/ 2543913 w 2775162"/>
              <a:gd name="connsiteY11" fmla="*/ 1387467 h 1389298"/>
              <a:gd name="connsiteX12" fmla="*/ 1008400 w 2775162"/>
              <a:gd name="connsiteY12" fmla="*/ 1387468 h 1389298"/>
              <a:gd name="connsiteX13" fmla="*/ 823080 w 2775162"/>
              <a:gd name="connsiteY13" fmla="*/ 1389298 h 1389298"/>
              <a:gd name="connsiteX14" fmla="*/ 623891 w 2775162"/>
              <a:gd name="connsiteY14" fmla="*/ 1387467 h 1389298"/>
              <a:gd name="connsiteX15" fmla="*/ 231249 w 2775162"/>
              <a:gd name="connsiteY15" fmla="*/ 1387467 h 1389298"/>
              <a:gd name="connsiteX16" fmla="*/ 0 w 2775162"/>
              <a:gd name="connsiteY16" fmla="*/ 1156218 h 1389298"/>
              <a:gd name="connsiteX17" fmla="*/ 0 w 2775162"/>
              <a:gd name="connsiteY17" fmla="*/ 1156223 h 1389298"/>
              <a:gd name="connsiteX18" fmla="*/ 0 w 2775162"/>
              <a:gd name="connsiteY18" fmla="*/ 809356 h 1389298"/>
              <a:gd name="connsiteX19" fmla="*/ 0 w 2775162"/>
              <a:gd name="connsiteY19" fmla="*/ 809356 h 1389298"/>
              <a:gd name="connsiteX20" fmla="*/ 0 w 2775162"/>
              <a:gd name="connsiteY20" fmla="*/ 231249 h 138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75162" h="1389298">
                <a:moveTo>
                  <a:pt x="0" y="231249"/>
                </a:moveTo>
                <a:cubicBezTo>
                  <a:pt x="0" y="103534"/>
                  <a:pt x="103534" y="0"/>
                  <a:pt x="231249" y="0"/>
                </a:cubicBezTo>
                <a:lnTo>
                  <a:pt x="462527" y="0"/>
                </a:lnTo>
                <a:lnTo>
                  <a:pt x="462527" y="0"/>
                </a:lnTo>
                <a:lnTo>
                  <a:pt x="1156318" y="0"/>
                </a:lnTo>
                <a:lnTo>
                  <a:pt x="2543913" y="0"/>
                </a:lnTo>
                <a:cubicBezTo>
                  <a:pt x="2671628" y="0"/>
                  <a:pt x="2775162" y="103534"/>
                  <a:pt x="2775162" y="231249"/>
                </a:cubicBezTo>
                <a:lnTo>
                  <a:pt x="2775162" y="809356"/>
                </a:lnTo>
                <a:lnTo>
                  <a:pt x="2775162" y="809356"/>
                </a:lnTo>
                <a:lnTo>
                  <a:pt x="2775162" y="1156223"/>
                </a:lnTo>
                <a:lnTo>
                  <a:pt x="2775162" y="1156218"/>
                </a:lnTo>
                <a:cubicBezTo>
                  <a:pt x="2775162" y="1283933"/>
                  <a:pt x="2671628" y="1387467"/>
                  <a:pt x="2543913" y="1387467"/>
                </a:cubicBezTo>
                <a:lnTo>
                  <a:pt x="1008400" y="1387468"/>
                </a:lnTo>
                <a:lnTo>
                  <a:pt x="823080" y="1389298"/>
                </a:lnTo>
                <a:lnTo>
                  <a:pt x="623891" y="1387467"/>
                </a:lnTo>
                <a:lnTo>
                  <a:pt x="231249" y="1387467"/>
                </a:lnTo>
                <a:cubicBezTo>
                  <a:pt x="103534" y="1387467"/>
                  <a:pt x="0" y="1283933"/>
                  <a:pt x="0" y="1156218"/>
                </a:cubicBezTo>
                <a:lnTo>
                  <a:pt x="0" y="1156223"/>
                </a:lnTo>
                <a:lnTo>
                  <a:pt x="0" y="809356"/>
                </a:lnTo>
                <a:lnTo>
                  <a:pt x="0" y="809356"/>
                </a:lnTo>
                <a:lnTo>
                  <a:pt x="0" y="231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9" dirty="0"/>
          </a:p>
        </p:txBody>
      </p:sp>
      <p:sp>
        <p:nvSpPr>
          <p:cNvPr id="26" name="Rounded Rectangular Callout 11">
            <a:extLst>
              <a:ext uri="{FF2B5EF4-FFF2-40B4-BE49-F238E27FC236}">
                <a16:creationId xmlns:a16="http://schemas.microsoft.com/office/drawing/2014/main" id="{88EB4B59-F959-304A-97BF-D6941B68C143}"/>
              </a:ext>
            </a:extLst>
          </p:cNvPr>
          <p:cNvSpPr/>
          <p:nvPr/>
        </p:nvSpPr>
        <p:spPr>
          <a:xfrm rot="10800000">
            <a:off x="4518005" y="4765870"/>
            <a:ext cx="3768642" cy="1727670"/>
          </a:xfrm>
          <a:custGeom>
            <a:avLst/>
            <a:gdLst>
              <a:gd name="connsiteX0" fmla="*/ 0 w 2775162"/>
              <a:gd name="connsiteY0" fmla="*/ 231249 h 1387467"/>
              <a:gd name="connsiteX1" fmla="*/ 231249 w 2775162"/>
              <a:gd name="connsiteY1" fmla="*/ 0 h 1387467"/>
              <a:gd name="connsiteX2" fmla="*/ 462527 w 2775162"/>
              <a:gd name="connsiteY2" fmla="*/ 0 h 1387467"/>
              <a:gd name="connsiteX3" fmla="*/ 462527 w 2775162"/>
              <a:gd name="connsiteY3" fmla="*/ 0 h 1387467"/>
              <a:gd name="connsiteX4" fmla="*/ 1156318 w 2775162"/>
              <a:gd name="connsiteY4" fmla="*/ 0 h 1387467"/>
              <a:gd name="connsiteX5" fmla="*/ 2543913 w 2775162"/>
              <a:gd name="connsiteY5" fmla="*/ 0 h 1387467"/>
              <a:gd name="connsiteX6" fmla="*/ 2775162 w 2775162"/>
              <a:gd name="connsiteY6" fmla="*/ 231249 h 1387467"/>
              <a:gd name="connsiteX7" fmla="*/ 2775162 w 2775162"/>
              <a:gd name="connsiteY7" fmla="*/ 809356 h 1387467"/>
              <a:gd name="connsiteX8" fmla="*/ 2775162 w 2775162"/>
              <a:gd name="connsiteY8" fmla="*/ 809356 h 1387467"/>
              <a:gd name="connsiteX9" fmla="*/ 2775162 w 2775162"/>
              <a:gd name="connsiteY9" fmla="*/ 1156223 h 1387467"/>
              <a:gd name="connsiteX10" fmla="*/ 2775162 w 2775162"/>
              <a:gd name="connsiteY10" fmla="*/ 1156218 h 1387467"/>
              <a:gd name="connsiteX11" fmla="*/ 2543913 w 2775162"/>
              <a:gd name="connsiteY11" fmla="*/ 1387467 h 1387467"/>
              <a:gd name="connsiteX12" fmla="*/ 1156318 w 2775162"/>
              <a:gd name="connsiteY12" fmla="*/ 1387467 h 1387467"/>
              <a:gd name="connsiteX13" fmla="*/ 809432 w 2775162"/>
              <a:gd name="connsiteY13" fmla="*/ 2085335 h 1387467"/>
              <a:gd name="connsiteX14" fmla="*/ 462527 w 2775162"/>
              <a:gd name="connsiteY14" fmla="*/ 1387467 h 1387467"/>
              <a:gd name="connsiteX15" fmla="*/ 231249 w 2775162"/>
              <a:gd name="connsiteY15" fmla="*/ 1387467 h 1387467"/>
              <a:gd name="connsiteX16" fmla="*/ 0 w 2775162"/>
              <a:gd name="connsiteY16" fmla="*/ 1156218 h 1387467"/>
              <a:gd name="connsiteX17" fmla="*/ 0 w 2775162"/>
              <a:gd name="connsiteY17" fmla="*/ 1156223 h 1387467"/>
              <a:gd name="connsiteX18" fmla="*/ 0 w 2775162"/>
              <a:gd name="connsiteY18" fmla="*/ 809356 h 1387467"/>
              <a:gd name="connsiteX19" fmla="*/ 0 w 2775162"/>
              <a:gd name="connsiteY19" fmla="*/ 809356 h 1387467"/>
              <a:gd name="connsiteX20" fmla="*/ 0 w 2775162"/>
              <a:gd name="connsiteY20" fmla="*/ 231249 h 1387467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156318 w 2775162"/>
              <a:gd name="connsiteY12" fmla="*/ 1387467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74020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2085335"/>
              <a:gd name="connsiteX1" fmla="*/ 231249 w 2775162"/>
              <a:gd name="connsiteY1" fmla="*/ 0 h 2085335"/>
              <a:gd name="connsiteX2" fmla="*/ 462527 w 2775162"/>
              <a:gd name="connsiteY2" fmla="*/ 0 h 2085335"/>
              <a:gd name="connsiteX3" fmla="*/ 462527 w 2775162"/>
              <a:gd name="connsiteY3" fmla="*/ 0 h 2085335"/>
              <a:gd name="connsiteX4" fmla="*/ 1156318 w 2775162"/>
              <a:gd name="connsiteY4" fmla="*/ 0 h 2085335"/>
              <a:gd name="connsiteX5" fmla="*/ 2543913 w 2775162"/>
              <a:gd name="connsiteY5" fmla="*/ 0 h 2085335"/>
              <a:gd name="connsiteX6" fmla="*/ 2775162 w 2775162"/>
              <a:gd name="connsiteY6" fmla="*/ 231249 h 2085335"/>
              <a:gd name="connsiteX7" fmla="*/ 2775162 w 2775162"/>
              <a:gd name="connsiteY7" fmla="*/ 809356 h 2085335"/>
              <a:gd name="connsiteX8" fmla="*/ 2775162 w 2775162"/>
              <a:gd name="connsiteY8" fmla="*/ 809356 h 2085335"/>
              <a:gd name="connsiteX9" fmla="*/ 2775162 w 2775162"/>
              <a:gd name="connsiteY9" fmla="*/ 1156223 h 2085335"/>
              <a:gd name="connsiteX10" fmla="*/ 2775162 w 2775162"/>
              <a:gd name="connsiteY10" fmla="*/ 1156218 h 2085335"/>
              <a:gd name="connsiteX11" fmla="*/ 2543913 w 2775162"/>
              <a:gd name="connsiteY11" fmla="*/ 1387467 h 2085335"/>
              <a:gd name="connsiteX12" fmla="*/ 1008400 w 2775162"/>
              <a:gd name="connsiteY12" fmla="*/ 1387468 h 2085335"/>
              <a:gd name="connsiteX13" fmla="*/ 809432 w 2775162"/>
              <a:gd name="connsiteY13" fmla="*/ 2085335 h 2085335"/>
              <a:gd name="connsiteX14" fmla="*/ 623891 w 2775162"/>
              <a:gd name="connsiteY14" fmla="*/ 1387467 h 2085335"/>
              <a:gd name="connsiteX15" fmla="*/ 231249 w 2775162"/>
              <a:gd name="connsiteY15" fmla="*/ 1387467 h 2085335"/>
              <a:gd name="connsiteX16" fmla="*/ 0 w 2775162"/>
              <a:gd name="connsiteY16" fmla="*/ 1156218 h 2085335"/>
              <a:gd name="connsiteX17" fmla="*/ 0 w 2775162"/>
              <a:gd name="connsiteY17" fmla="*/ 1156223 h 2085335"/>
              <a:gd name="connsiteX18" fmla="*/ 0 w 2775162"/>
              <a:gd name="connsiteY18" fmla="*/ 809356 h 2085335"/>
              <a:gd name="connsiteX19" fmla="*/ 0 w 2775162"/>
              <a:gd name="connsiteY19" fmla="*/ 809356 h 2085335"/>
              <a:gd name="connsiteX20" fmla="*/ 0 w 2775162"/>
              <a:gd name="connsiteY20" fmla="*/ 231249 h 2085335"/>
              <a:gd name="connsiteX0" fmla="*/ 0 w 2775162"/>
              <a:gd name="connsiteY0" fmla="*/ 231249 h 1648606"/>
              <a:gd name="connsiteX1" fmla="*/ 231249 w 2775162"/>
              <a:gd name="connsiteY1" fmla="*/ 0 h 1648606"/>
              <a:gd name="connsiteX2" fmla="*/ 462527 w 2775162"/>
              <a:gd name="connsiteY2" fmla="*/ 0 h 1648606"/>
              <a:gd name="connsiteX3" fmla="*/ 462527 w 2775162"/>
              <a:gd name="connsiteY3" fmla="*/ 0 h 1648606"/>
              <a:gd name="connsiteX4" fmla="*/ 1156318 w 2775162"/>
              <a:gd name="connsiteY4" fmla="*/ 0 h 1648606"/>
              <a:gd name="connsiteX5" fmla="*/ 2543913 w 2775162"/>
              <a:gd name="connsiteY5" fmla="*/ 0 h 1648606"/>
              <a:gd name="connsiteX6" fmla="*/ 2775162 w 2775162"/>
              <a:gd name="connsiteY6" fmla="*/ 231249 h 1648606"/>
              <a:gd name="connsiteX7" fmla="*/ 2775162 w 2775162"/>
              <a:gd name="connsiteY7" fmla="*/ 809356 h 1648606"/>
              <a:gd name="connsiteX8" fmla="*/ 2775162 w 2775162"/>
              <a:gd name="connsiteY8" fmla="*/ 809356 h 1648606"/>
              <a:gd name="connsiteX9" fmla="*/ 2775162 w 2775162"/>
              <a:gd name="connsiteY9" fmla="*/ 1156223 h 1648606"/>
              <a:gd name="connsiteX10" fmla="*/ 2775162 w 2775162"/>
              <a:gd name="connsiteY10" fmla="*/ 1156218 h 1648606"/>
              <a:gd name="connsiteX11" fmla="*/ 2543913 w 2775162"/>
              <a:gd name="connsiteY11" fmla="*/ 1387467 h 1648606"/>
              <a:gd name="connsiteX12" fmla="*/ 1008400 w 2775162"/>
              <a:gd name="connsiteY12" fmla="*/ 1387468 h 1648606"/>
              <a:gd name="connsiteX13" fmla="*/ 809432 w 2775162"/>
              <a:gd name="connsiteY13" fmla="*/ 1648606 h 1648606"/>
              <a:gd name="connsiteX14" fmla="*/ 623891 w 2775162"/>
              <a:gd name="connsiteY14" fmla="*/ 1387467 h 1648606"/>
              <a:gd name="connsiteX15" fmla="*/ 231249 w 2775162"/>
              <a:gd name="connsiteY15" fmla="*/ 1387467 h 1648606"/>
              <a:gd name="connsiteX16" fmla="*/ 0 w 2775162"/>
              <a:gd name="connsiteY16" fmla="*/ 1156218 h 1648606"/>
              <a:gd name="connsiteX17" fmla="*/ 0 w 2775162"/>
              <a:gd name="connsiteY17" fmla="*/ 1156223 h 1648606"/>
              <a:gd name="connsiteX18" fmla="*/ 0 w 2775162"/>
              <a:gd name="connsiteY18" fmla="*/ 809356 h 1648606"/>
              <a:gd name="connsiteX19" fmla="*/ 0 w 2775162"/>
              <a:gd name="connsiteY19" fmla="*/ 809356 h 1648606"/>
              <a:gd name="connsiteX20" fmla="*/ 0 w 2775162"/>
              <a:gd name="connsiteY20" fmla="*/ 231249 h 1648606"/>
              <a:gd name="connsiteX0" fmla="*/ 0 w 2775162"/>
              <a:gd name="connsiteY0" fmla="*/ 231249 h 1389298"/>
              <a:gd name="connsiteX1" fmla="*/ 231249 w 2775162"/>
              <a:gd name="connsiteY1" fmla="*/ 0 h 1389298"/>
              <a:gd name="connsiteX2" fmla="*/ 462527 w 2775162"/>
              <a:gd name="connsiteY2" fmla="*/ 0 h 1389298"/>
              <a:gd name="connsiteX3" fmla="*/ 462527 w 2775162"/>
              <a:gd name="connsiteY3" fmla="*/ 0 h 1389298"/>
              <a:gd name="connsiteX4" fmla="*/ 1156318 w 2775162"/>
              <a:gd name="connsiteY4" fmla="*/ 0 h 1389298"/>
              <a:gd name="connsiteX5" fmla="*/ 2543913 w 2775162"/>
              <a:gd name="connsiteY5" fmla="*/ 0 h 1389298"/>
              <a:gd name="connsiteX6" fmla="*/ 2775162 w 2775162"/>
              <a:gd name="connsiteY6" fmla="*/ 231249 h 1389298"/>
              <a:gd name="connsiteX7" fmla="*/ 2775162 w 2775162"/>
              <a:gd name="connsiteY7" fmla="*/ 809356 h 1389298"/>
              <a:gd name="connsiteX8" fmla="*/ 2775162 w 2775162"/>
              <a:gd name="connsiteY8" fmla="*/ 809356 h 1389298"/>
              <a:gd name="connsiteX9" fmla="*/ 2775162 w 2775162"/>
              <a:gd name="connsiteY9" fmla="*/ 1156223 h 1389298"/>
              <a:gd name="connsiteX10" fmla="*/ 2775162 w 2775162"/>
              <a:gd name="connsiteY10" fmla="*/ 1156218 h 1389298"/>
              <a:gd name="connsiteX11" fmla="*/ 2543913 w 2775162"/>
              <a:gd name="connsiteY11" fmla="*/ 1387467 h 1389298"/>
              <a:gd name="connsiteX12" fmla="*/ 1008400 w 2775162"/>
              <a:gd name="connsiteY12" fmla="*/ 1387468 h 1389298"/>
              <a:gd name="connsiteX13" fmla="*/ 823080 w 2775162"/>
              <a:gd name="connsiteY13" fmla="*/ 1389298 h 1389298"/>
              <a:gd name="connsiteX14" fmla="*/ 623891 w 2775162"/>
              <a:gd name="connsiteY14" fmla="*/ 1387467 h 1389298"/>
              <a:gd name="connsiteX15" fmla="*/ 231249 w 2775162"/>
              <a:gd name="connsiteY15" fmla="*/ 1387467 h 1389298"/>
              <a:gd name="connsiteX16" fmla="*/ 0 w 2775162"/>
              <a:gd name="connsiteY16" fmla="*/ 1156218 h 1389298"/>
              <a:gd name="connsiteX17" fmla="*/ 0 w 2775162"/>
              <a:gd name="connsiteY17" fmla="*/ 1156223 h 1389298"/>
              <a:gd name="connsiteX18" fmla="*/ 0 w 2775162"/>
              <a:gd name="connsiteY18" fmla="*/ 809356 h 1389298"/>
              <a:gd name="connsiteX19" fmla="*/ 0 w 2775162"/>
              <a:gd name="connsiteY19" fmla="*/ 809356 h 1389298"/>
              <a:gd name="connsiteX20" fmla="*/ 0 w 2775162"/>
              <a:gd name="connsiteY20" fmla="*/ 231249 h 138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75162" h="1389298">
                <a:moveTo>
                  <a:pt x="0" y="231249"/>
                </a:moveTo>
                <a:cubicBezTo>
                  <a:pt x="0" y="103534"/>
                  <a:pt x="103534" y="0"/>
                  <a:pt x="231249" y="0"/>
                </a:cubicBezTo>
                <a:lnTo>
                  <a:pt x="462527" y="0"/>
                </a:lnTo>
                <a:lnTo>
                  <a:pt x="462527" y="0"/>
                </a:lnTo>
                <a:lnTo>
                  <a:pt x="1156318" y="0"/>
                </a:lnTo>
                <a:lnTo>
                  <a:pt x="2543913" y="0"/>
                </a:lnTo>
                <a:cubicBezTo>
                  <a:pt x="2671628" y="0"/>
                  <a:pt x="2775162" y="103534"/>
                  <a:pt x="2775162" y="231249"/>
                </a:cubicBezTo>
                <a:lnTo>
                  <a:pt x="2775162" y="809356"/>
                </a:lnTo>
                <a:lnTo>
                  <a:pt x="2775162" y="809356"/>
                </a:lnTo>
                <a:lnTo>
                  <a:pt x="2775162" y="1156223"/>
                </a:lnTo>
                <a:lnTo>
                  <a:pt x="2775162" y="1156218"/>
                </a:lnTo>
                <a:cubicBezTo>
                  <a:pt x="2775162" y="1283933"/>
                  <a:pt x="2671628" y="1387467"/>
                  <a:pt x="2543913" y="1387467"/>
                </a:cubicBezTo>
                <a:lnTo>
                  <a:pt x="1008400" y="1387468"/>
                </a:lnTo>
                <a:lnTo>
                  <a:pt x="823080" y="1389298"/>
                </a:lnTo>
                <a:lnTo>
                  <a:pt x="623891" y="1387467"/>
                </a:lnTo>
                <a:lnTo>
                  <a:pt x="231249" y="1387467"/>
                </a:lnTo>
                <a:cubicBezTo>
                  <a:pt x="103534" y="1387467"/>
                  <a:pt x="0" y="1283933"/>
                  <a:pt x="0" y="1156218"/>
                </a:cubicBezTo>
                <a:lnTo>
                  <a:pt x="0" y="1156223"/>
                </a:lnTo>
                <a:lnTo>
                  <a:pt x="0" y="809356"/>
                </a:lnTo>
                <a:lnTo>
                  <a:pt x="0" y="809356"/>
                </a:lnTo>
                <a:lnTo>
                  <a:pt x="0" y="231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9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4B3BA-3E75-D241-AD9C-9DD902890A08}"/>
              </a:ext>
            </a:extLst>
          </p:cNvPr>
          <p:cNvSpPr txBox="1"/>
          <p:nvPr/>
        </p:nvSpPr>
        <p:spPr>
          <a:xfrm>
            <a:off x="1614618" y="2677292"/>
            <a:ext cx="1784851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dirty="0">
                <a:solidFill>
                  <a:schemeClr val="bg1">
                    <a:lumMod val="50000"/>
                  </a:schemeClr>
                </a:solidFill>
              </a:rPr>
              <a:t>800+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73137D-9798-4346-9E5D-A56E1E4B78CF}"/>
              </a:ext>
            </a:extLst>
          </p:cNvPr>
          <p:cNvSpPr txBox="1"/>
          <p:nvPr/>
        </p:nvSpPr>
        <p:spPr>
          <a:xfrm>
            <a:off x="5480737" y="2734637"/>
            <a:ext cx="1990416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dirty="0">
                <a:solidFill>
                  <a:schemeClr val="bg1">
                    <a:lumMod val="50000"/>
                  </a:schemeClr>
                </a:solidFill>
              </a:rPr>
              <a:t>1300+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AEF70F-1F62-E245-9B08-A71646E23A96}"/>
              </a:ext>
            </a:extLst>
          </p:cNvPr>
          <p:cNvSpPr txBox="1"/>
          <p:nvPr/>
        </p:nvSpPr>
        <p:spPr>
          <a:xfrm>
            <a:off x="4842901" y="3624518"/>
            <a:ext cx="3133539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399" b="1" dirty="0">
                <a:solidFill>
                  <a:srgbClr val="92D050"/>
                </a:solidFill>
              </a:rPr>
              <a:t>Ultrasound Scans</a:t>
            </a:r>
            <a:endParaRPr lang="en-US" sz="2399" b="1" dirty="0">
              <a:solidFill>
                <a:srgbClr val="92D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42C238-638C-544F-8911-AC25E8FC8AF3}"/>
              </a:ext>
            </a:extLst>
          </p:cNvPr>
          <p:cNvSpPr txBox="1"/>
          <p:nvPr/>
        </p:nvSpPr>
        <p:spPr>
          <a:xfrm>
            <a:off x="1541637" y="4984121"/>
            <a:ext cx="2338544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dirty="0">
                <a:solidFill>
                  <a:schemeClr val="bg1">
                    <a:lumMod val="50000"/>
                  </a:schemeClr>
                </a:solidFill>
              </a:rPr>
              <a:t>650+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EE490E-7469-4541-B739-EC6548C4856C}"/>
              </a:ext>
            </a:extLst>
          </p:cNvPr>
          <p:cNvSpPr txBox="1"/>
          <p:nvPr/>
        </p:nvSpPr>
        <p:spPr>
          <a:xfrm>
            <a:off x="5478897" y="4984121"/>
            <a:ext cx="2068189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dirty="0">
                <a:solidFill>
                  <a:schemeClr val="bg1">
                    <a:lumMod val="50000"/>
                  </a:schemeClr>
                </a:solidFill>
              </a:rPr>
              <a:t>91.4%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9AC5D6-1F33-AE49-91A5-0AA8A267F3F5}"/>
              </a:ext>
            </a:extLst>
          </p:cNvPr>
          <p:cNvSpPr txBox="1"/>
          <p:nvPr/>
        </p:nvSpPr>
        <p:spPr>
          <a:xfrm>
            <a:off x="573480" y="5907211"/>
            <a:ext cx="355558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399" b="1" dirty="0">
                <a:solidFill>
                  <a:srgbClr val="92D050"/>
                </a:solidFill>
              </a:rPr>
              <a:t>CT Scans</a:t>
            </a:r>
            <a:endParaRPr lang="en-US" sz="2399" b="1" dirty="0">
              <a:solidFill>
                <a:srgbClr val="92D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D35F40-6BAB-1545-9CAD-BBC0BEFF5927}"/>
              </a:ext>
            </a:extLst>
          </p:cNvPr>
          <p:cNvSpPr txBox="1"/>
          <p:nvPr/>
        </p:nvSpPr>
        <p:spPr>
          <a:xfrm>
            <a:off x="4680152" y="5990395"/>
            <a:ext cx="3547309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999" b="1" dirty="0">
                <a:solidFill>
                  <a:srgbClr val="92D050"/>
                </a:solidFill>
              </a:rPr>
              <a:t>Scans reported within TAT</a:t>
            </a:r>
            <a:endParaRPr lang="en-US" sz="1999" b="1" dirty="0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E65878-A2E5-234D-B79D-21DC340148FF}"/>
              </a:ext>
            </a:extLst>
          </p:cNvPr>
          <p:cNvSpPr txBox="1"/>
          <p:nvPr/>
        </p:nvSpPr>
        <p:spPr>
          <a:xfrm>
            <a:off x="175279" y="527220"/>
            <a:ext cx="7068761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chemeClr val="bg1"/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  <a:t>Daily We Do.. </a:t>
            </a:r>
            <a:endParaRPr lang="id-ID" sz="4799" b="1" dirty="0">
              <a:solidFill>
                <a:schemeClr val="bg1"/>
              </a:solidFill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3FB421-C9C8-7E46-94E1-8B6CC1DCCEA4}"/>
              </a:ext>
            </a:extLst>
          </p:cNvPr>
          <p:cNvSpPr txBox="1"/>
          <p:nvPr/>
        </p:nvSpPr>
        <p:spPr>
          <a:xfrm>
            <a:off x="9137573" y="3861292"/>
            <a:ext cx="2052733" cy="147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Honest &amp; Transparent Pricing.</a:t>
            </a:r>
          </a:p>
          <a:p>
            <a:endParaRPr lang="en-IN" sz="17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N" sz="17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&amp; Quick Reporting.</a:t>
            </a:r>
            <a:endParaRPr lang="en-I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E7B300-AFB7-F14A-A252-3B5C18CD00C0}"/>
              </a:ext>
            </a:extLst>
          </p:cNvPr>
          <p:cNvSpPr/>
          <p:nvPr/>
        </p:nvSpPr>
        <p:spPr>
          <a:xfrm flipH="1">
            <a:off x="8937333" y="3867515"/>
            <a:ext cx="70041" cy="147072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02A2F-C50C-443A-0CBD-67193B2A4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79" y="5782427"/>
            <a:ext cx="2704679" cy="5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41F447-9DCA-5329-0C8E-C37A4B16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486961"/>
          </a:xfrm>
        </p:spPr>
        <p:txBody>
          <a:bodyPr>
            <a:normAutofit fontScale="90000"/>
          </a:bodyPr>
          <a:lstStyle/>
          <a:p>
            <a:r>
              <a:rPr lang="en-IN" dirty="0"/>
              <a:t>Overall core diagnostic IT Systems @ Aarthi Scans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CD52DC8-F35F-F58D-1D30-9968392D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4" y="1523999"/>
            <a:ext cx="11346425" cy="39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0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0721-85D3-B5C6-1A11-FED29310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378800"/>
            <a:ext cx="4470323" cy="928791"/>
          </a:xfrm>
        </p:spPr>
        <p:txBody>
          <a:bodyPr/>
          <a:lstStyle/>
          <a:p>
            <a:r>
              <a:rPr lang="en-US" dirty="0"/>
              <a:t>To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730C-EF4B-1DA4-672A-4BA5759D37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Curation Engine to Map Billing Codes to Radiology procedures</a:t>
            </a:r>
          </a:p>
          <a:p>
            <a:r>
              <a:rPr lang="en-US" dirty="0"/>
              <a:t>Modality Worklist Data Generation</a:t>
            </a:r>
          </a:p>
          <a:p>
            <a:r>
              <a:rPr lang="en-US" dirty="0"/>
              <a:t>Modality Worklist and Modality Performed Procedure Step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9FFA-25F9-E3B6-2B5D-CEDB0F5D9C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Local Archive </a:t>
            </a:r>
          </a:p>
          <a:p>
            <a:r>
              <a:rPr lang="en-US" dirty="0"/>
              <a:t>Invoke an IAN Message to Start the Reading workflow</a:t>
            </a:r>
          </a:p>
          <a:p>
            <a:r>
              <a:rPr lang="en-US" dirty="0"/>
              <a:t>Case Assigned to TWC</a:t>
            </a:r>
          </a:p>
          <a:p>
            <a:r>
              <a:rPr lang="en-US" dirty="0"/>
              <a:t>Clinical Document Documentation</a:t>
            </a:r>
          </a:p>
          <a:p>
            <a:r>
              <a:rPr lang="en-US" dirty="0"/>
              <a:t>Case Assigned to Radiologist</a:t>
            </a:r>
          </a:p>
          <a:p>
            <a:pPr lvl="1"/>
            <a:r>
              <a:rPr lang="en-US" dirty="0"/>
              <a:t>Default (Auto) / Manual</a:t>
            </a:r>
          </a:p>
          <a:p>
            <a:r>
              <a:rPr lang="en-US" dirty="0"/>
              <a:t>TAT Tracking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B68F8-24F3-6B93-5A39-BCCC0E7E1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DFD3-878F-112F-138B-ADB613D9D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8A9024-0948-DDC0-361F-41BD6FA1E775}"/>
              </a:ext>
            </a:extLst>
          </p:cNvPr>
          <p:cNvSpPr txBox="1">
            <a:spLocks/>
          </p:cNvSpPr>
          <p:nvPr/>
        </p:nvSpPr>
        <p:spPr>
          <a:xfrm>
            <a:off x="6181345" y="345796"/>
            <a:ext cx="4470323" cy="9287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From Modalities</a:t>
            </a:r>
          </a:p>
        </p:txBody>
      </p:sp>
    </p:spTree>
    <p:extLst>
      <p:ext uri="{BB962C8B-B14F-4D97-AF65-F5344CB8AC3E}">
        <p14:creationId xmlns:p14="http://schemas.microsoft.com/office/powerpoint/2010/main" val="282965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CE93-378C-E0E1-6E1F-09F123A9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EF0E-E026-EBB5-382C-76CE01FF46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09167-7164-6C2C-434C-EBAF568221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470D2-204B-CA43-1820-0D0FCCC49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EF282-FD66-189B-11E6-04096907F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C50BD4-3A68-A777-5D35-EEF6EC7F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4" y="0"/>
            <a:ext cx="12130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6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F65E6B3-8159-0F41-9FA1-C8499CD56165}"/>
              </a:ext>
            </a:extLst>
          </p:cNvPr>
          <p:cNvSpPr/>
          <p:nvPr/>
        </p:nvSpPr>
        <p:spPr>
          <a:xfrm>
            <a:off x="0" y="893"/>
            <a:ext cx="6870065" cy="6856214"/>
          </a:xfrm>
          <a:prstGeom prst="rect">
            <a:avLst/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7" y="617768"/>
            <a:ext cx="5457260" cy="5457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AD45BD-BC5B-48C9-8BBE-0E4770485712}"/>
              </a:ext>
            </a:extLst>
          </p:cNvPr>
          <p:cNvSpPr txBox="1"/>
          <p:nvPr/>
        </p:nvSpPr>
        <p:spPr>
          <a:xfrm>
            <a:off x="7078996" y="707644"/>
            <a:ext cx="4269887" cy="612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  <a:t>Prelim Reporting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  <a:t>- All Reports double checked for Typing &amp; Measuring errors!</a:t>
            </a: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en-US" sz="2800" dirty="0">
                <a:solidFill>
                  <a:schemeClr val="accent2"/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  <a:t>Mentoring</a:t>
            </a:r>
            <a:r>
              <a:rPr lang="en-US" sz="2800" dirty="0">
                <a:solidFill>
                  <a:schemeClr val="accent4"/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en-US" sz="2800" dirty="0">
                <a:ea typeface="Liberation Sans" panose="020B0604020202020204" pitchFamily="34" charset="0"/>
                <a:cs typeface="Liberation Sans" panose="020B0604020202020204" pitchFamily="34" charset="0"/>
              </a:rPr>
              <a:t>- </a:t>
            </a:r>
            <a:r>
              <a:rPr lang="en-US" sz="2800" dirty="0">
                <a:solidFill>
                  <a:schemeClr val="accent2"/>
                </a:solidFill>
              </a:rPr>
              <a:t>Second Opinion</a:t>
            </a:r>
            <a:r>
              <a:rPr lang="en-US" sz="2800" dirty="0">
                <a:ea typeface="Liberation Sans" panose="020B0604020202020204" pitchFamily="34" charset="0"/>
                <a:cs typeface="Liberation Sans" panose="020B0604020202020204" pitchFamily="34" charset="0"/>
              </a:rPr>
              <a:t> by Senior Radiologists !</a:t>
            </a:r>
          </a:p>
          <a:p>
            <a:endParaRPr lang="en-US" sz="28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en-IN" sz="2800" dirty="0">
                <a:solidFill>
                  <a:schemeClr val="accent2"/>
                </a:solidFill>
              </a:rPr>
              <a:t>Peer review – Assisted Read </a:t>
            </a:r>
            <a:r>
              <a:rPr lang="en-IN" sz="2800" dirty="0"/>
              <a:t>for all anomaly USG scans viewed &amp; guided by </a:t>
            </a:r>
            <a:r>
              <a:rPr lang="en-IN" sz="2800" dirty="0" err="1"/>
              <a:t>fetal</a:t>
            </a:r>
            <a:r>
              <a:rPr lang="en-IN" sz="2800" dirty="0"/>
              <a:t> medicine consultant for clarifications. </a:t>
            </a:r>
          </a:p>
          <a:p>
            <a:endParaRPr lang="en-US" sz="2799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383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1371AA"/>
      </a:accent2>
      <a:accent3>
        <a:srgbClr val="60CBE7"/>
      </a:accent3>
      <a:accent4>
        <a:srgbClr val="EEEEEE"/>
      </a:accent4>
      <a:accent5>
        <a:srgbClr val="06847E"/>
      </a:accent5>
      <a:accent6>
        <a:srgbClr val="034E49"/>
      </a:accent6>
      <a:hlink>
        <a:srgbClr val="1371AA"/>
      </a:hlink>
      <a:folHlink>
        <a:srgbClr val="19325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e62e2e-62f1-4b88-8cf1-432aab3aa58f">
      <Terms xmlns="http://schemas.microsoft.com/office/infopath/2007/PartnerControls"/>
    </lcf76f155ced4ddcb4097134ff3c332f>
    <TaxCatchAll xmlns="486c1cc4-0cc5-42a3-a01e-b9e025673a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08A24BF07DA4D84C4DAE7E8DA25C9" ma:contentTypeVersion="17" ma:contentTypeDescription="Create a new document." ma:contentTypeScope="" ma:versionID="24f50b1e4abc046cebc89a1ea544de3e">
  <xsd:schema xmlns:xsd="http://www.w3.org/2001/XMLSchema" xmlns:xs="http://www.w3.org/2001/XMLSchema" xmlns:p="http://schemas.microsoft.com/office/2006/metadata/properties" xmlns:ns2="08e62e2e-62f1-4b88-8cf1-432aab3aa58f" xmlns:ns3="486c1cc4-0cc5-42a3-a01e-b9e025673abc" targetNamespace="http://schemas.microsoft.com/office/2006/metadata/properties" ma:root="true" ma:fieldsID="75d5b9cd3ffb84502ebb6b795fd23e04" ns2:_="" ns3:_="">
    <xsd:import namespace="08e62e2e-62f1-4b88-8cf1-432aab3aa58f"/>
    <xsd:import namespace="486c1cc4-0cc5-42a3-a01e-b9e025673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2e2e-62f1-4b88-8cf1-432aab3aa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c1cc4-0cc5-42a3-a01e-b9e025673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0a68c6-dd48-49e9-b8d8-4e421edbb73d}" ma:internalName="TaxCatchAll" ma:showField="CatchAllData" ma:web="486c1cc4-0cc5-42a3-a01e-b9e025673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A93A0A-113A-4CDF-9F8C-65C2267DDB85}">
  <ds:schemaRefs>
    <ds:schemaRef ds:uri="http://schemas.microsoft.com/office/2006/metadata/properties"/>
    <ds:schemaRef ds:uri="http://schemas.microsoft.com/office/infopath/2007/PartnerControls"/>
    <ds:schemaRef ds:uri="08e62e2e-62f1-4b88-8cf1-432aab3aa58f"/>
    <ds:schemaRef ds:uri="486c1cc4-0cc5-42a3-a01e-b9e025673abc"/>
  </ds:schemaRefs>
</ds:datastoreItem>
</file>

<file path=customXml/itemProps2.xml><?xml version="1.0" encoding="utf-8"?>
<ds:datastoreItem xmlns:ds="http://schemas.openxmlformats.org/officeDocument/2006/customXml" ds:itemID="{08BFCACC-ED37-4D55-869E-2DA684288BFE}"/>
</file>

<file path=customXml/itemProps3.xml><?xml version="1.0" encoding="utf-8"?>
<ds:datastoreItem xmlns:ds="http://schemas.openxmlformats.org/officeDocument/2006/customXml" ds:itemID="{AD1C35B5-C6BC-4DE0-AC0F-77C865045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1769</TotalTime>
  <Words>913</Words>
  <Application>Microsoft Office PowerPoint</Application>
  <PresentationFormat>Custom</PresentationFormat>
  <Paragraphs>150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Segoe UI</vt:lpstr>
      <vt:lpstr>Wingdings 2</vt:lpstr>
      <vt:lpstr>Dividend</vt:lpstr>
      <vt:lpstr>DICOM Educational Conference Chennai, India</vt:lpstr>
      <vt:lpstr>Overview</vt:lpstr>
      <vt:lpstr>Aarthi Scans &amp; Labs – An Overview</vt:lpstr>
      <vt:lpstr>Making Diagnostics Affordable !</vt:lpstr>
      <vt:lpstr>PowerPoint Presentation</vt:lpstr>
      <vt:lpstr>Overall core diagnostic IT Systems @ Aarthi Scans</vt:lpstr>
      <vt:lpstr>To Modalities</vt:lpstr>
      <vt:lpstr>PowerPoint Presentation</vt:lpstr>
      <vt:lpstr>PowerPoint Presentation</vt:lpstr>
      <vt:lpstr>To AI Engine</vt:lpstr>
      <vt:lpstr>Radiology AI – Empowering Radiologists</vt:lpstr>
      <vt:lpstr>To Patient</vt:lpstr>
      <vt:lpstr>PowerPoint Presentation</vt:lpstr>
      <vt:lpstr>PowerPoint Presentation</vt:lpstr>
      <vt:lpstr>DICOM Services Used</vt:lpstr>
      <vt:lpstr>ECG Workflow Integration @ Aarthi Scans</vt:lpstr>
      <vt:lpstr>PowerPoint Presentation</vt:lpstr>
      <vt:lpstr>AI Workflow Integration @ Aarthi Scans</vt:lpstr>
      <vt:lpstr>PowerPoint Presentation</vt:lpstr>
      <vt:lpstr>PowerPoint Presentation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Hull, Carolyn</cp:lastModifiedBy>
  <cp:revision>78</cp:revision>
  <cp:lastPrinted>2019-09-16T14:35:36Z</cp:lastPrinted>
  <dcterms:created xsi:type="dcterms:W3CDTF">2018-06-26T03:42:10Z</dcterms:created>
  <dcterms:modified xsi:type="dcterms:W3CDTF">2023-10-27T20:57:30Z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0x0101009CB08A24BF07DA4D84C4DAE7E8DA25C9</vt:lpwstr>
  </property>
  <property fmtid="{D5CDD505-2E9C-101B-9397-08002B2CF9AE}" pid="3" name="MediaServiceImageTags">
    <vt:lpwstr/>
  </property>
</Properties>
</file>