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60" r:id="rId1"/>
  </p:sldMasterIdLst>
  <p:notesMasterIdLst>
    <p:notesMasterId r:id="rId31"/>
  </p:notesMasterIdLst>
  <p:sldIdLst>
    <p:sldId id="256" r:id="rId2"/>
    <p:sldId id="370" r:id="rId3"/>
    <p:sldId id="297" r:id="rId4"/>
    <p:sldId id="298" r:id="rId5"/>
    <p:sldId id="299" r:id="rId6"/>
    <p:sldId id="300" r:id="rId7"/>
    <p:sldId id="301" r:id="rId8"/>
    <p:sldId id="302" r:id="rId9"/>
    <p:sldId id="352" r:id="rId10"/>
    <p:sldId id="305" r:id="rId11"/>
    <p:sldId id="334" r:id="rId12"/>
    <p:sldId id="306" r:id="rId13"/>
    <p:sldId id="336" r:id="rId14"/>
    <p:sldId id="337" r:id="rId15"/>
    <p:sldId id="340" r:id="rId16"/>
    <p:sldId id="338" r:id="rId17"/>
    <p:sldId id="309" r:id="rId18"/>
    <p:sldId id="310" r:id="rId19"/>
    <p:sldId id="311" r:id="rId20"/>
    <p:sldId id="312" r:id="rId21"/>
    <p:sldId id="313" r:id="rId22"/>
    <p:sldId id="314" r:id="rId23"/>
    <p:sldId id="315" r:id="rId24"/>
    <p:sldId id="316" r:id="rId25"/>
    <p:sldId id="317" r:id="rId26"/>
    <p:sldId id="318" r:id="rId27"/>
    <p:sldId id="345" r:id="rId28"/>
    <p:sldId id="319" r:id="rId29"/>
    <p:sldId id="262"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87974" autoAdjust="0"/>
  </p:normalViewPr>
  <p:slideViewPr>
    <p:cSldViewPr snapToGrid="0">
      <p:cViewPr varScale="1">
        <p:scale>
          <a:sx n="71" d="100"/>
          <a:sy n="71" d="100"/>
        </p:scale>
        <p:origin x="87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41.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41.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4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547E28-C941-4276-9EAF-0853162F5EE1}" type="datetimeFigureOut">
              <a:rPr lang="en-US" smtClean="0"/>
              <a:t>9/30/2019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FF5BA8-4C89-4EFA-A315-B6DF9621566D}" type="slidenum">
              <a:rPr lang="en-US" smtClean="0"/>
              <a:t>‹#›</a:t>
            </a:fld>
            <a:endParaRPr lang="en-US"/>
          </a:p>
        </p:txBody>
      </p:sp>
    </p:spTree>
    <p:extLst>
      <p:ext uri="{BB962C8B-B14F-4D97-AF65-F5344CB8AC3E}">
        <p14:creationId xmlns:p14="http://schemas.microsoft.com/office/powerpoint/2010/main" val="2857023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DICOM is for Systems talking to each other about imaging</a:t>
            </a:r>
          </a:p>
          <a:p>
            <a:r>
              <a:rPr lang="en-US" dirty="0"/>
              <a:t>Many protocols in the family – related but independent</a:t>
            </a:r>
          </a:p>
        </p:txBody>
      </p:sp>
      <p:sp>
        <p:nvSpPr>
          <p:cNvPr id="4" name="Slide Number Placeholder 3"/>
          <p:cNvSpPr>
            <a:spLocks noGrp="1"/>
          </p:cNvSpPr>
          <p:nvPr>
            <p:ph type="sldNum" sz="quarter" idx="5"/>
          </p:nvPr>
        </p:nvSpPr>
        <p:spPr/>
        <p:txBody>
          <a:bodyPr/>
          <a:lstStyle/>
          <a:p>
            <a:fld id="{08FF5BA8-4C89-4EFA-A315-B6DF9621566D}" type="slidenum">
              <a:rPr lang="en-US" smtClean="0"/>
              <a:t>2</a:t>
            </a:fld>
            <a:endParaRPr lang="en-US"/>
          </a:p>
        </p:txBody>
      </p:sp>
    </p:spTree>
    <p:extLst>
      <p:ext uri="{BB962C8B-B14F-4D97-AF65-F5344CB8AC3E}">
        <p14:creationId xmlns:p14="http://schemas.microsoft.com/office/powerpoint/2010/main" val="1867742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44392E15-689A-43AC-A84B-B48274CF4BAA}" type="slidenum">
              <a:rPr lang="en-US" smtClean="0">
                <a:solidFill>
                  <a:srgbClr val="000000"/>
                </a:solidFill>
              </a:rPr>
              <a:pPr eaLnBrk="1" hangingPunct="1"/>
              <a:t>11</a:t>
            </a:fld>
            <a:endParaRPr lang="en-US">
              <a:solidFill>
                <a:srgbClr val="000000"/>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SOP Class-based Compliance Model- how DICOM has expanded its capabilities over 20 years while maintaining backward compatibility"</a:t>
            </a:r>
          </a:p>
        </p:txBody>
      </p:sp>
    </p:spTree>
    <p:extLst>
      <p:ext uri="{BB962C8B-B14F-4D97-AF65-F5344CB8AC3E}">
        <p14:creationId xmlns:p14="http://schemas.microsoft.com/office/powerpoint/2010/main" val="4185055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TODO – Animate</a:t>
            </a:r>
          </a:p>
          <a:p>
            <a:pPr eaLnBrk="1" hangingPunct="1"/>
            <a:r>
              <a:rPr lang="en-US" dirty="0"/>
              <a:t>A bit of jargon</a:t>
            </a:r>
            <a:r>
              <a:rPr lang="en-US" baseline="0" dirty="0"/>
              <a:t> terms that might come up in subsequent presentations or encounters with DICOM – you’re now a DICOM geek.</a:t>
            </a:r>
          </a:p>
          <a:p>
            <a:pPr eaLnBrk="1" hangingPunct="1"/>
            <a:r>
              <a:rPr lang="en-US" dirty="0"/>
              <a:t>SOP Classes are key to DICOM. They form the context for any given communication so both sides know the rules.</a:t>
            </a:r>
          </a:p>
          <a:p>
            <a:pPr eaLnBrk="1" hangingPunct="1"/>
            <a:r>
              <a:rPr lang="en-US" dirty="0"/>
              <a:t>Compliance is by SOP Class.  If we need new rules, it’s easy to do inside a new SOP Class. </a:t>
            </a: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3E480DB-8DAD-4B9A-B76B-37BD5167FC9F}" type="slidenum">
              <a:rPr lang="en-US" smtClean="0">
                <a:solidFill>
                  <a:srgbClr val="000000"/>
                </a:solidFill>
              </a:rPr>
              <a:pPr eaLnBrk="1" hangingPunct="1"/>
              <a:t>12</a:t>
            </a:fld>
            <a:endParaRPr lang="en-US">
              <a:solidFill>
                <a:srgbClr val="000000"/>
              </a:solidFill>
            </a:endParaRPr>
          </a:p>
        </p:txBody>
      </p:sp>
    </p:spTree>
    <p:extLst>
      <p:ext uri="{BB962C8B-B14F-4D97-AF65-F5344CB8AC3E}">
        <p14:creationId xmlns:p14="http://schemas.microsoft.com/office/powerpoint/2010/main" val="105127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TODO – Pair of Lego bricks?</a:t>
            </a:r>
          </a:p>
        </p:txBody>
      </p:sp>
      <p:sp>
        <p:nvSpPr>
          <p:cNvPr id="4" name="Slide Number Placeholder 3"/>
          <p:cNvSpPr>
            <a:spLocks noGrp="1"/>
          </p:cNvSpPr>
          <p:nvPr>
            <p:ph type="sldNum" sz="quarter" idx="5"/>
          </p:nvPr>
        </p:nvSpPr>
        <p:spPr/>
        <p:txBody>
          <a:bodyPr/>
          <a:lstStyle/>
          <a:p>
            <a:fld id="{08FF5BA8-4C89-4EFA-A315-B6DF9621566D}" type="slidenum">
              <a:rPr lang="en-US" smtClean="0"/>
              <a:t>13</a:t>
            </a:fld>
            <a:endParaRPr lang="en-US"/>
          </a:p>
        </p:txBody>
      </p:sp>
    </p:spTree>
    <p:extLst>
      <p:ext uri="{BB962C8B-B14F-4D97-AF65-F5344CB8AC3E}">
        <p14:creationId xmlns:p14="http://schemas.microsoft.com/office/powerpoint/2010/main" val="2875696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44392E15-689A-43AC-A84B-B48274CF4BAA}" type="slidenum">
              <a:rPr lang="en-US" smtClean="0">
                <a:solidFill>
                  <a:srgbClr val="000000"/>
                </a:solidFill>
              </a:rPr>
              <a:pPr eaLnBrk="1" hangingPunct="1"/>
              <a:t>14</a:t>
            </a:fld>
            <a:endParaRPr lang="en-US">
              <a:solidFill>
                <a:srgbClr val="000000"/>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Unlike other standards, such as HL7, DICOM evolves by adding extensions, not by creating a new version of an existing capability.  Those capabilities – to which an implementation claims conformance – are “SOP Classes”.  Once a SOP Class is defined, any changes to it are minor, and are fully forward- and backward-compatible.</a:t>
            </a:r>
          </a:p>
          <a:p>
            <a:endParaRPr lang="en-US" dirty="0"/>
          </a:p>
          <a:p>
            <a:r>
              <a:rPr lang="en-US" dirty="0"/>
              <a:t>So there is no DICOM version 3.0, 3.1, etc. – it’s just DICOM.</a:t>
            </a:r>
          </a:p>
          <a:p>
            <a:endParaRPr lang="en-US" dirty="0"/>
          </a:p>
          <a:p>
            <a:r>
              <a:rPr lang="en-US" dirty="0"/>
              <a:t>With the Supplement process, as just described, new features can be added to DICOM, but these are typically new SOP Classes, and they do not replace existing capabilities, they add new capabilities to which a product can claim conformance.</a:t>
            </a:r>
          </a:p>
          <a:p>
            <a:r>
              <a:rPr lang="en-US" dirty="0"/>
              <a:t>So a product can support multiple capabilities at the same time.  And DICOM products determine exactly how they can interoperate every time the establish a connection, by negotiating the SOP Classes that they support.</a:t>
            </a:r>
          </a:p>
          <a:p>
            <a:endParaRPr lang="en-US" dirty="0"/>
          </a:p>
          <a:p>
            <a:r>
              <a:rPr lang="en-US" dirty="0"/>
              <a:t>And every DICOM conformant product comes with a Conformance Statement, so that humans can also see whether two systems will interoperate – which capabilities (that is, SOP Classes) it supports, and how the system uses those capabilities.  </a:t>
            </a:r>
          </a:p>
        </p:txBody>
      </p:sp>
    </p:spTree>
    <p:extLst>
      <p:ext uri="{BB962C8B-B14F-4D97-AF65-F5344CB8AC3E}">
        <p14:creationId xmlns:p14="http://schemas.microsoft.com/office/powerpoint/2010/main" val="2711862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1FCB658-C90E-4D1D-A441-1C8EAD6131B4}" type="slidenum">
              <a:rPr lang="en-US">
                <a:solidFill>
                  <a:srgbClr val="000000"/>
                </a:solidFill>
              </a:rPr>
              <a:pPr>
                <a:defRPr/>
              </a:pPr>
              <a:t>15</a:t>
            </a:fld>
            <a:endParaRPr lang="en-US">
              <a:solidFill>
                <a:srgbClr val="000000"/>
              </a:solidFill>
            </a:endParaRPr>
          </a:p>
        </p:txBody>
      </p:sp>
    </p:spTree>
    <p:extLst>
      <p:ext uri="{BB962C8B-B14F-4D97-AF65-F5344CB8AC3E}">
        <p14:creationId xmlns:p14="http://schemas.microsoft.com/office/powerpoint/2010/main" val="2834305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SOP Class-based Compliance Model- how DICOM has expanded its capabilities over 20 years while maintaining backward compatibility"</a:t>
            </a:r>
          </a:p>
        </p:txBody>
      </p:sp>
      <p:sp>
        <p:nvSpPr>
          <p:cNvPr id="4" name="Slide Number Placeholder 3"/>
          <p:cNvSpPr>
            <a:spLocks noGrp="1"/>
          </p:cNvSpPr>
          <p:nvPr>
            <p:ph type="sldNum" sz="quarter" idx="10"/>
          </p:nvPr>
        </p:nvSpPr>
        <p:spPr/>
        <p:txBody>
          <a:bodyPr/>
          <a:lstStyle/>
          <a:p>
            <a:pPr>
              <a:defRPr/>
            </a:pPr>
            <a:fld id="{41FCB658-C90E-4D1D-A441-1C8EAD6131B4}" type="slidenum">
              <a:rPr lang="en-US">
                <a:solidFill>
                  <a:srgbClr val="000000"/>
                </a:solidFill>
              </a:rPr>
              <a:pPr>
                <a:defRPr/>
              </a:pPr>
              <a:t>16</a:t>
            </a:fld>
            <a:endParaRPr lang="en-US">
              <a:solidFill>
                <a:srgbClr val="000000"/>
              </a:solidFill>
            </a:endParaRPr>
          </a:p>
        </p:txBody>
      </p:sp>
    </p:spTree>
    <p:extLst>
      <p:ext uri="{BB962C8B-B14F-4D97-AF65-F5344CB8AC3E}">
        <p14:creationId xmlns:p14="http://schemas.microsoft.com/office/powerpoint/2010/main" val="2642540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This product supports this list of SOP Classes; here are some details about how the SOP Classes have been implemented and how the system behaves when it uses them”</a:t>
            </a: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A49DE82-9AAD-4D4E-AE35-2AD7CB940AEF}" type="slidenum">
              <a:rPr lang="en-US" smtClean="0">
                <a:solidFill>
                  <a:srgbClr val="000000"/>
                </a:solidFill>
              </a:rPr>
              <a:pPr eaLnBrk="1" hangingPunct="1"/>
              <a:t>17</a:t>
            </a:fld>
            <a:endParaRPr lang="en-US">
              <a:solidFill>
                <a:srgbClr val="000000"/>
              </a:solidFill>
            </a:endParaRPr>
          </a:p>
        </p:txBody>
      </p:sp>
    </p:spTree>
    <p:extLst>
      <p:ext uri="{BB962C8B-B14F-4D97-AF65-F5344CB8AC3E}">
        <p14:creationId xmlns:p14="http://schemas.microsoft.com/office/powerpoint/2010/main" val="2560704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Association Negotiation</a:t>
            </a:r>
          </a:p>
          <a:p>
            <a:pPr eaLnBrk="1" hangingPunct="1"/>
            <a:r>
              <a:rPr lang="en-US" dirty="0"/>
              <a:t>Software can determine if two systems are compatible</a:t>
            </a:r>
          </a:p>
          <a:p>
            <a:pPr eaLnBrk="1" hangingPunct="1"/>
            <a:r>
              <a:rPr lang="en-US" dirty="0"/>
              <a:t>Happens each time two DICOM systems open an association (connection)</a:t>
            </a:r>
          </a:p>
          <a:p>
            <a:pPr eaLnBrk="1" hangingPunct="1"/>
            <a:r>
              <a:rPr lang="en-US" dirty="0"/>
              <a:t>They negotiate which SOP Classes will be used, and how (e.g. Transfer Syntax)</a:t>
            </a:r>
          </a:p>
          <a:p>
            <a:pPr eaLnBrk="1" hangingPunct="1"/>
            <a:r>
              <a:rPr lang="en-US" dirty="0"/>
              <a:t>Based on what each system supports and/or prefers</a:t>
            </a: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FD88012-DAA4-4331-BA1F-F8116BBC2CFE}" type="slidenum">
              <a:rPr lang="en-US" smtClean="0">
                <a:solidFill>
                  <a:srgbClr val="000000"/>
                </a:solidFill>
              </a:rPr>
              <a:pPr eaLnBrk="1" hangingPunct="1"/>
              <a:t>18</a:t>
            </a:fld>
            <a:endParaRPr lang="en-US">
              <a:solidFill>
                <a:srgbClr val="000000"/>
              </a:solidFill>
            </a:endParaRPr>
          </a:p>
        </p:txBody>
      </p:sp>
    </p:spTree>
    <p:extLst>
      <p:ext uri="{BB962C8B-B14F-4D97-AF65-F5344CB8AC3E}">
        <p14:creationId xmlns:p14="http://schemas.microsoft.com/office/powerpoint/2010/main" val="4287957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When we design new Services and SOP Classes, it is important to maintain the information model so you can proxy between old services and new and continue to combine new objects and old.  New </a:t>
            </a:r>
            <a:r>
              <a:rPr lang="en-US" baseline="0" dirty="0" err="1"/>
              <a:t>ophtalmology</a:t>
            </a:r>
            <a:r>
              <a:rPr lang="en-US" baseline="0" dirty="0"/>
              <a:t> retinal maps can be easily stored on old PACS and burned by old CD burners.</a:t>
            </a:r>
          </a:p>
          <a:p>
            <a:endParaRPr lang="en-US" baseline="0" dirty="0"/>
          </a:p>
          <a:p>
            <a:r>
              <a:rPr lang="en-US" baseline="0" dirty="0"/>
              <a:t>We struggle mightily to restrain ourselves sometimes. But usually the cute feature is not worth orphaning billions of existing images.</a:t>
            </a:r>
          </a:p>
        </p:txBody>
      </p:sp>
      <p:sp>
        <p:nvSpPr>
          <p:cNvPr id="4" name="Slide Number Placeholder 3"/>
          <p:cNvSpPr>
            <a:spLocks noGrp="1"/>
          </p:cNvSpPr>
          <p:nvPr>
            <p:ph type="sldNum" sz="quarter" idx="10"/>
          </p:nvPr>
        </p:nvSpPr>
        <p:spPr/>
        <p:txBody>
          <a:bodyPr/>
          <a:lstStyle/>
          <a:p>
            <a:pPr>
              <a:defRPr/>
            </a:pPr>
            <a:fld id="{41FCB658-C90E-4D1D-A441-1C8EAD6131B4}" type="slidenum">
              <a:rPr lang="en-US">
                <a:solidFill>
                  <a:srgbClr val="000000"/>
                </a:solidFill>
              </a:rPr>
              <a:pPr>
                <a:defRPr/>
              </a:pPr>
              <a:t>19</a:t>
            </a:fld>
            <a:endParaRPr lang="en-US">
              <a:solidFill>
                <a:srgbClr val="000000"/>
              </a:solidFill>
            </a:endParaRPr>
          </a:p>
        </p:txBody>
      </p:sp>
    </p:spTree>
    <p:extLst>
      <p:ext uri="{BB962C8B-B14F-4D97-AF65-F5344CB8AC3E}">
        <p14:creationId xmlns:p14="http://schemas.microsoft.com/office/powerpoint/2010/main" val="1205920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3307667-2790-417C-9B20-E1F899AD029D}" type="slidenum">
              <a:rPr lang="en-US" smtClean="0">
                <a:solidFill>
                  <a:srgbClr val="000000"/>
                </a:solidFill>
              </a:rPr>
              <a:pPr eaLnBrk="1" hangingPunct="1"/>
              <a:t>21</a:t>
            </a:fld>
            <a:endParaRPr lang="en-US">
              <a:solidFill>
                <a:srgbClr val="000000"/>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The information model represents</a:t>
            </a:r>
            <a:r>
              <a:rPr lang="en-US" baseline="0" dirty="0"/>
              <a:t> the </a:t>
            </a:r>
            <a:r>
              <a:rPr lang="en-US" dirty="0"/>
              <a:t>data created and managed in DICOM.</a:t>
            </a:r>
          </a:p>
          <a:p>
            <a:pPr eaLnBrk="1" hangingPunct="1"/>
            <a:r>
              <a:rPr lang="en-US" dirty="0"/>
              <a:t>Note multiple series may be created for a single PPS, protocol, equipment</a:t>
            </a:r>
          </a:p>
          <a:p>
            <a:pPr eaLnBrk="1" hangingPunct="1"/>
            <a:r>
              <a:rPr lang="en-US" dirty="0"/>
              <a:t>Note UIDs are intended for machines to read, not humans (UIDs long strings of numbers that are inconvenient for humans)</a:t>
            </a:r>
          </a:p>
        </p:txBody>
      </p:sp>
    </p:spTree>
    <p:extLst>
      <p:ext uri="{BB962C8B-B14F-4D97-AF65-F5344CB8AC3E}">
        <p14:creationId xmlns:p14="http://schemas.microsoft.com/office/powerpoint/2010/main" val="1980625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bulk of the things we’ll look at are attempts to address P</a:t>
            </a:r>
            <a:r>
              <a:rPr lang="en-US" dirty="0"/>
              <a:t>RAGMATIC needs of routine radiology/cardiology practice; rather than, research, etc.  Usable for other purposes but DESIGNED for clinical practice. </a:t>
            </a:r>
          </a:p>
        </p:txBody>
      </p:sp>
      <p:sp>
        <p:nvSpPr>
          <p:cNvPr id="4" name="Slide Number Placeholder 3"/>
          <p:cNvSpPr>
            <a:spLocks noGrp="1"/>
          </p:cNvSpPr>
          <p:nvPr>
            <p:ph type="sldNum" sz="quarter" idx="10"/>
          </p:nvPr>
        </p:nvSpPr>
        <p:spPr/>
        <p:txBody>
          <a:bodyPr/>
          <a:lstStyle/>
          <a:p>
            <a:pPr>
              <a:defRPr/>
            </a:pPr>
            <a:fld id="{41FCB658-C90E-4D1D-A441-1C8EAD6131B4}" type="slidenum">
              <a:rPr lang="en-US">
                <a:solidFill>
                  <a:srgbClr val="000000"/>
                </a:solidFill>
              </a:rPr>
              <a:pPr>
                <a:defRPr/>
              </a:pPr>
              <a:t>3</a:t>
            </a:fld>
            <a:endParaRPr lang="en-US">
              <a:solidFill>
                <a:srgbClr val="000000"/>
              </a:solidFill>
            </a:endParaRPr>
          </a:p>
        </p:txBody>
      </p:sp>
    </p:spTree>
    <p:extLst>
      <p:ext uri="{BB962C8B-B14F-4D97-AF65-F5344CB8AC3E}">
        <p14:creationId xmlns:p14="http://schemas.microsoft.com/office/powerpoint/2010/main" val="23571749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When you read you begin with A-B-C</a:t>
            </a:r>
          </a:p>
          <a:p>
            <a:pPr eaLnBrk="1" hangingPunct="1"/>
            <a:r>
              <a:rPr lang="en-US" dirty="0"/>
              <a:t>With DICOM you begin with two AE’s </a:t>
            </a:r>
          </a:p>
          <a:p>
            <a:pPr eaLnBrk="1" hangingPunct="1"/>
            <a:r>
              <a:rPr lang="en-US" dirty="0"/>
              <a:t>… </a:t>
            </a:r>
            <a:r>
              <a:rPr lang="en-US" dirty="0" err="1"/>
              <a:t>Hmmmm</a:t>
            </a:r>
            <a:endParaRPr lang="en-US" dirty="0"/>
          </a:p>
          <a:p>
            <a:pPr eaLnBrk="1" hangingPunct="1"/>
            <a:r>
              <a:rPr lang="en-US" dirty="0"/>
              <a:t>Let’s see if we can make it a bit easier:</a:t>
            </a:r>
          </a:p>
          <a:p>
            <a:pPr eaLnBrk="1" hangingPunct="1"/>
            <a:endParaRPr lang="en-US" dirty="0"/>
          </a:p>
          <a:p>
            <a:pPr eaLnBrk="1" hangingPunct="1"/>
            <a:r>
              <a:rPr lang="en-US" dirty="0" err="1"/>
              <a:t>Att-ribute</a:t>
            </a:r>
            <a:r>
              <a:rPr lang="en-US" dirty="0"/>
              <a:t> to hold the stuff</a:t>
            </a:r>
          </a:p>
          <a:p>
            <a:pPr eaLnBrk="1" hangingPunct="1"/>
            <a:r>
              <a:rPr lang="en-US" dirty="0"/>
              <a:t>Tag – to flag it with a code</a:t>
            </a:r>
          </a:p>
          <a:p>
            <a:pPr eaLnBrk="1" hangingPunct="1"/>
            <a:r>
              <a:rPr lang="en-US" dirty="0"/>
              <a:t>VR – the kind of stuff it is</a:t>
            </a:r>
          </a:p>
          <a:p>
            <a:pPr eaLnBrk="1" hangingPunct="1"/>
            <a:r>
              <a:rPr lang="en-US" dirty="0"/>
              <a:t>VM – how many things it holds</a:t>
            </a:r>
          </a:p>
          <a:p>
            <a:pPr eaLnBrk="1" hangingPunct="1"/>
            <a:r>
              <a:rPr lang="en-US" dirty="0"/>
              <a:t>Macro – a way to copy tags</a:t>
            </a:r>
          </a:p>
          <a:p>
            <a:pPr eaLnBrk="1" hangingPunct="1"/>
            <a:r>
              <a:rPr lang="en-US" dirty="0"/>
              <a:t>Module – looks just like a macro</a:t>
            </a:r>
          </a:p>
          <a:p>
            <a:pPr eaLnBrk="1" hangingPunct="1"/>
            <a:r>
              <a:rPr lang="en-US" dirty="0"/>
              <a:t>IOD – the object that it makes</a:t>
            </a:r>
          </a:p>
          <a:p>
            <a:pPr eaLnBrk="1" hangingPunct="1"/>
            <a:r>
              <a:rPr lang="en-US" dirty="0"/>
              <a:t>And a Service makes it go (go, go, go)</a:t>
            </a:r>
          </a:p>
          <a:p>
            <a:pPr eaLnBrk="1" hangingPunct="1"/>
            <a:r>
              <a:rPr lang="en-US" dirty="0"/>
              <a:t>…</a:t>
            </a:r>
          </a:p>
          <a:p>
            <a:pPr eaLnBrk="1" hangingPunct="1"/>
            <a:endParaRPr lang="en-US" dirty="0"/>
          </a:p>
          <a:p>
            <a:pPr eaLnBrk="1" hangingPunct="1"/>
            <a:r>
              <a:rPr lang="en-US" dirty="0"/>
              <a:t>Tag, SOP, SOP, UCUM Code, Service Class, parent node…</a:t>
            </a:r>
          </a:p>
          <a:p>
            <a:pPr eaLnBrk="1" hangingPunct="1"/>
            <a:endParaRPr lang="en-US" dirty="0"/>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D19F492-E42C-4B44-A363-C6383618243C}" type="slidenum">
              <a:rPr lang="en-US" smtClean="0">
                <a:solidFill>
                  <a:srgbClr val="000000"/>
                </a:solidFill>
              </a:rPr>
              <a:pPr eaLnBrk="1" hangingPunct="1"/>
              <a:t>22</a:t>
            </a:fld>
            <a:endParaRPr lang="en-US">
              <a:solidFill>
                <a:srgbClr val="000000"/>
              </a:solidFill>
            </a:endParaRPr>
          </a:p>
        </p:txBody>
      </p:sp>
    </p:spTree>
    <p:extLst>
      <p:ext uri="{BB962C8B-B14F-4D97-AF65-F5344CB8AC3E}">
        <p14:creationId xmlns:p14="http://schemas.microsoft.com/office/powerpoint/2010/main" val="28998227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18FA6F4-8386-413F-87D6-EDE8E65B222A}" type="slidenum">
              <a:rPr lang="en-US" smtClean="0">
                <a:solidFill>
                  <a:srgbClr val="000000"/>
                </a:solidFill>
              </a:rPr>
              <a:pPr eaLnBrk="1" hangingPunct="1"/>
              <a:t>23</a:t>
            </a:fld>
            <a:endParaRPr lang="en-US">
              <a:solidFill>
                <a:srgbClr val="000000"/>
              </a:solidFill>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0010,0020 Patient ID</a:t>
            </a:r>
          </a:p>
          <a:p>
            <a:pPr eaLnBrk="1" hangingPunct="1"/>
            <a:r>
              <a:rPr lang="en-US"/>
              <a:t>CS, FL, DT</a:t>
            </a:r>
          </a:p>
          <a:p>
            <a:pPr eaLnBrk="1" hangingPunct="1"/>
            <a:r>
              <a:rPr lang="en-US"/>
              <a:t>Parts 5, 7, &amp; 8 get into the byte details of how exactly the datastream is encoded. Mostly handled by toolkits/libraries.</a:t>
            </a:r>
          </a:p>
        </p:txBody>
      </p:sp>
    </p:spTree>
    <p:extLst>
      <p:ext uri="{BB962C8B-B14F-4D97-AF65-F5344CB8AC3E}">
        <p14:creationId xmlns:p14="http://schemas.microsoft.com/office/powerpoint/2010/main" val="41685463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69F0820-411B-45FE-AF09-D47225A7F8B2}" type="slidenum">
              <a:rPr lang="en-US" smtClean="0">
                <a:solidFill>
                  <a:srgbClr val="000000"/>
                </a:solidFill>
              </a:rPr>
              <a:pPr eaLnBrk="1" hangingPunct="1"/>
              <a:t>24</a:t>
            </a:fld>
            <a:endParaRPr lang="en-US">
              <a:solidFill>
                <a:srgbClr val="000000"/>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9855845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94ACFE9-7F34-44CD-BA8F-0F43366B4DEF}" type="slidenum">
              <a:rPr lang="en-US" smtClean="0">
                <a:solidFill>
                  <a:srgbClr val="000000"/>
                </a:solidFill>
              </a:rPr>
              <a:pPr eaLnBrk="1" hangingPunct="1"/>
              <a:t>25</a:t>
            </a:fld>
            <a:endParaRPr lang="en-US">
              <a:solidFill>
                <a:srgbClr val="000000"/>
              </a:solidFill>
            </a:endParaRPr>
          </a:p>
        </p:txBody>
      </p:sp>
    </p:spTree>
    <p:extLst>
      <p:ext uri="{BB962C8B-B14F-4D97-AF65-F5344CB8AC3E}">
        <p14:creationId xmlns:p14="http://schemas.microsoft.com/office/powerpoint/2010/main" val="37386826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We’ve almost climbed all the way back up to the top of that tree at the beginning</a:t>
            </a: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1634608-3702-478A-BF2D-7C7B9D6FDD5C}" type="slidenum">
              <a:rPr lang="en-US" smtClean="0">
                <a:solidFill>
                  <a:srgbClr val="000000"/>
                </a:solidFill>
              </a:rPr>
              <a:pPr eaLnBrk="1" hangingPunct="1"/>
              <a:t>26</a:t>
            </a:fld>
            <a:endParaRPr lang="en-US">
              <a:solidFill>
                <a:srgbClr val="000000"/>
              </a:solidFill>
            </a:endParaRPr>
          </a:p>
        </p:txBody>
      </p:sp>
    </p:spTree>
    <p:extLst>
      <p:ext uri="{BB962C8B-B14F-4D97-AF65-F5344CB8AC3E}">
        <p14:creationId xmlns:p14="http://schemas.microsoft.com/office/powerpoint/2010/main" val="40156776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4B47A9F-B29B-410F-A90B-2A4C1D682ECC}" type="slidenum">
              <a:rPr lang="en-US" smtClean="0">
                <a:solidFill>
                  <a:srgbClr val="000000"/>
                </a:solidFill>
              </a:rPr>
              <a:pPr eaLnBrk="1" hangingPunct="1"/>
              <a:t>28</a:t>
            </a:fld>
            <a:endParaRPr lang="en-US">
              <a:solidFill>
                <a:srgbClr val="000000"/>
              </a:solidFill>
            </a:endParaRPr>
          </a:p>
        </p:txBody>
      </p:sp>
    </p:spTree>
    <p:extLst>
      <p:ext uri="{BB962C8B-B14F-4D97-AF65-F5344CB8AC3E}">
        <p14:creationId xmlns:p14="http://schemas.microsoft.com/office/powerpoint/2010/main" val="659722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74B2D37-37A2-4C02-97FE-7E1297586DAA}" type="slidenum">
              <a:rPr lang="en-US" smtClean="0">
                <a:solidFill>
                  <a:srgbClr val="000000"/>
                </a:solidFill>
              </a:rPr>
              <a:pPr eaLnBrk="1" hangingPunct="1"/>
              <a:t>4</a:t>
            </a:fld>
            <a:endParaRPr lang="en-US">
              <a:solidFill>
                <a:srgbClr val="000000"/>
              </a:solidFill>
            </a:endParaRPr>
          </a:p>
        </p:txBody>
      </p:sp>
    </p:spTree>
    <p:extLst>
      <p:ext uri="{BB962C8B-B14F-4D97-AF65-F5344CB8AC3E}">
        <p14:creationId xmlns:p14="http://schemas.microsoft.com/office/powerpoint/2010/main" val="3666351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DF51723-B568-4B17-A3B6-8D04E1EC7C69}" type="slidenum">
              <a:rPr lang="en-US" smtClean="0">
                <a:solidFill>
                  <a:srgbClr val="000000"/>
                </a:solidFill>
              </a:rPr>
              <a:pPr eaLnBrk="1" hangingPunct="1"/>
              <a:t>5</a:t>
            </a:fld>
            <a:endParaRPr lang="en-US">
              <a:solidFill>
                <a:srgbClr val="000000"/>
              </a:solidFill>
            </a:endParaRPr>
          </a:p>
        </p:txBody>
      </p:sp>
    </p:spTree>
    <p:extLst>
      <p:ext uri="{BB962C8B-B14F-4D97-AF65-F5344CB8AC3E}">
        <p14:creationId xmlns:p14="http://schemas.microsoft.com/office/powerpoint/2010/main" val="1823056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DF51723-B568-4B17-A3B6-8D04E1EC7C69}" type="slidenum">
              <a:rPr lang="en-US" smtClean="0">
                <a:solidFill>
                  <a:srgbClr val="000000"/>
                </a:solidFill>
              </a:rPr>
              <a:pPr eaLnBrk="1" hangingPunct="1"/>
              <a:t>6</a:t>
            </a:fld>
            <a:endParaRPr lang="en-US">
              <a:solidFill>
                <a:srgbClr val="000000"/>
              </a:solidFill>
            </a:endParaRPr>
          </a:p>
        </p:txBody>
      </p:sp>
    </p:spTree>
    <p:extLst>
      <p:ext uri="{BB962C8B-B14F-4D97-AF65-F5344CB8AC3E}">
        <p14:creationId xmlns:p14="http://schemas.microsoft.com/office/powerpoint/2010/main" val="9090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DICOM has been evolving for over 20 years; new modalities continue to emerge.</a:t>
            </a:r>
          </a:p>
          <a:p>
            <a:r>
              <a:rPr lang="en-US" dirty="0"/>
              <a:t>Large hospitals are creating millions of frames per year. </a:t>
            </a:r>
          </a:p>
          <a:p>
            <a:r>
              <a:rPr lang="en-US" dirty="0"/>
              <a:t>The field of medical imaging has changed quite a lot in the last 20 years – and DICOM is keeping pace with the needs of the field.</a:t>
            </a:r>
          </a:p>
          <a:p>
            <a:r>
              <a:rPr lang="en-US" dirty="0"/>
              <a:t>Whether it is new technology in the modalities, or new clinical applications, or the use of general IT and internet capabilities for the medical imaging world, DICOM is the standard for assuring interoperability for radiology and other imaging specialties.</a:t>
            </a:r>
          </a:p>
          <a:p>
            <a:r>
              <a:rPr lang="en-US" dirty="0"/>
              <a:t>This presentation is about how DICOM keeps up with the evolving world, and how you can keep up with DICOM.</a:t>
            </a: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E9635FB-C2A8-4683-9B61-C24F840E86CA}" type="slidenum">
              <a:rPr lang="en-US" smtClean="0">
                <a:solidFill>
                  <a:srgbClr val="000000"/>
                </a:solidFill>
              </a:rPr>
              <a:pPr eaLnBrk="1" hangingPunct="1"/>
              <a:t>7</a:t>
            </a:fld>
            <a:endParaRPr lang="en-US">
              <a:solidFill>
                <a:srgbClr val="000000"/>
              </a:solidFill>
            </a:endParaRPr>
          </a:p>
        </p:txBody>
      </p:sp>
    </p:spTree>
    <p:extLst>
      <p:ext uri="{BB962C8B-B14F-4D97-AF65-F5344CB8AC3E}">
        <p14:creationId xmlns:p14="http://schemas.microsoft.com/office/powerpoint/2010/main" val="4180709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There are two major mechanisms for updating DICOM - Supplements and Change Proposals. Supplements are used for major increments of functionality within the Standard, such as new types of image objects, new services, or new compression schemes. Change Proposals are used for clarification of the text of the Standard, or minor additions to existing functionality, such as new optional data elements within an image object definition.</a:t>
            </a:r>
          </a:p>
          <a:p>
            <a:r>
              <a:rPr lang="en-US" dirty="0"/>
              <a:t>A Supplement requires a formal Work Item approved by the DICOM Standards Committee.  The Work Item assures that the scope of the proposed change is consistent with the strategic direction of DICOM, and the task is assigned to one of the DICOM Working Groups</a:t>
            </a:r>
          </a:p>
          <a:p>
            <a:r>
              <a:rPr lang="en-US" dirty="0"/>
              <a:t>A Change Proposal may be submitted by any user of the DICOM Standard at any time. All CPs are carefully reviewed to assure backward compatibility. </a:t>
            </a:r>
          </a:p>
          <a:p>
            <a:r>
              <a:rPr lang="en-US" dirty="0"/>
              <a:t>Changes are officially valid as soon as the final text of the supplement or CP is approved.  A revised edition of the Standard with all the changes is published free on the DICOM web site.  However, it is the responsibility of equipment vendors to keep up with the standard.</a:t>
            </a:r>
          </a:p>
          <a:p>
            <a:endParaRPr lang="en-US" dirty="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FE9FD59-3E1D-471F-B975-E4AD60BB9451}" type="slidenum">
              <a:rPr lang="en-US" smtClean="0">
                <a:solidFill>
                  <a:srgbClr val="000000"/>
                </a:solidFill>
              </a:rPr>
              <a:pPr eaLnBrk="1" hangingPunct="1"/>
              <a:t>8</a:t>
            </a:fld>
            <a:endParaRPr lang="en-US">
              <a:solidFill>
                <a:srgbClr val="000000"/>
              </a:solidFill>
            </a:endParaRPr>
          </a:p>
        </p:txBody>
      </p:sp>
    </p:spTree>
    <p:extLst>
      <p:ext uri="{BB962C8B-B14F-4D97-AF65-F5344CB8AC3E}">
        <p14:creationId xmlns:p14="http://schemas.microsoft.com/office/powerpoint/2010/main" val="841535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204 = (mostly) Use TLS 1.2, originally added TLS around 2001</a:t>
            </a:r>
          </a:p>
          <a:p>
            <a:endParaRPr lang="en-US" dirty="0"/>
          </a:p>
        </p:txBody>
      </p:sp>
      <p:sp>
        <p:nvSpPr>
          <p:cNvPr id="4" name="Slide Number Placeholder 3"/>
          <p:cNvSpPr>
            <a:spLocks noGrp="1"/>
          </p:cNvSpPr>
          <p:nvPr>
            <p:ph type="sldNum" sz="quarter" idx="10"/>
          </p:nvPr>
        </p:nvSpPr>
        <p:spPr/>
        <p:txBody>
          <a:bodyPr/>
          <a:lstStyle/>
          <a:p>
            <a:pPr>
              <a:defRPr/>
            </a:pPr>
            <a:fld id="{41FCB658-C90E-4D1D-A441-1C8EAD6131B4}" type="slidenum">
              <a:rPr lang="en-US">
                <a:solidFill>
                  <a:srgbClr val="000000"/>
                </a:solidFill>
              </a:rPr>
              <a:pPr>
                <a:defRPr/>
              </a:pPr>
              <a:t>9</a:t>
            </a:fld>
            <a:endParaRPr lang="en-US">
              <a:solidFill>
                <a:srgbClr val="000000"/>
              </a:solidFill>
            </a:endParaRPr>
          </a:p>
        </p:txBody>
      </p:sp>
    </p:spTree>
    <p:extLst>
      <p:ext uri="{BB962C8B-B14F-4D97-AF65-F5344CB8AC3E}">
        <p14:creationId xmlns:p14="http://schemas.microsoft.com/office/powerpoint/2010/main" val="3862553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Working Groups can be established to develop the standard for a particular modality, for a particular clinical domain, or for a particular functional capability.</a:t>
            </a:r>
          </a:p>
          <a:p>
            <a:endParaRPr lang="en-US" dirty="0"/>
          </a:p>
          <a:p>
            <a:r>
              <a:rPr lang="en-US" dirty="0"/>
              <a:t>Working Group 6, the </a:t>
            </a:r>
            <a:r>
              <a:rPr lang="en-US" dirty="0">
                <a:solidFill>
                  <a:srgbClr val="2D32FF"/>
                </a:solidFill>
                <a:ea typeface="Calibri" pitchFamily="34" charset="0"/>
                <a:cs typeface="Times New Roman" pitchFamily="18" charset="0"/>
              </a:rPr>
              <a:t>Base Standard working group, </a:t>
            </a:r>
            <a:r>
              <a:rPr lang="en-US" dirty="0"/>
              <a:t>is the architecture review board – it is responsible for ensuring the coherence, clarity, and quality of the DICOM Standard.  All changes are reviewed several times by Working Group 6 </a:t>
            </a: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B5A15E5-894F-41C8-B96B-AE21DD89D42F}" type="slidenum">
              <a:rPr lang="en-US" smtClean="0">
                <a:solidFill>
                  <a:srgbClr val="000000"/>
                </a:solidFill>
              </a:rPr>
              <a:pPr eaLnBrk="1" hangingPunct="1"/>
              <a:t>10</a:t>
            </a:fld>
            <a:endParaRPr lang="en-US">
              <a:solidFill>
                <a:srgbClr val="000000"/>
              </a:solidFill>
            </a:endParaRPr>
          </a:p>
        </p:txBody>
      </p:sp>
    </p:spTree>
    <p:extLst>
      <p:ext uri="{BB962C8B-B14F-4D97-AF65-F5344CB8AC3E}">
        <p14:creationId xmlns:p14="http://schemas.microsoft.com/office/powerpoint/2010/main" val="29540804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hyperlink" Target="https://twitter.com/The_DICOM_STD"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557210" y="3085765"/>
            <a:ext cx="8134844" cy="36488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581192" y="1275080"/>
            <a:ext cx="7989752" cy="1066800"/>
          </a:xfrm>
          <a:effectLst/>
        </p:spPr>
        <p:txBody>
          <a:bodyPr anchor="t" anchorCtr="0">
            <a:normAutofit/>
          </a:bodyPr>
          <a:lstStyle>
            <a:lvl1pPr>
              <a:defRPr sz="3600" cap="none" baseline="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2" y="2341880"/>
            <a:ext cx="7989752" cy="743885"/>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581192" y="5997364"/>
            <a:ext cx="7343799" cy="365125"/>
          </a:xfrm>
          <a:prstGeom prst="rect">
            <a:avLst/>
          </a:prstGeom>
        </p:spPr>
        <p:txBody>
          <a:bodyPr/>
          <a:lstStyle>
            <a:lvl1pPr>
              <a:defRPr b="1">
                <a:solidFill>
                  <a:schemeClr val="accent2">
                    <a:lumMod val="60000"/>
                    <a:lumOff val="40000"/>
                  </a:schemeClr>
                </a:solidFill>
                <a:latin typeface="Calibri" panose="020F0502020204030204" pitchFamily="34" charset="0"/>
                <a:cs typeface="Calibri" panose="020F0502020204030204" pitchFamily="34" charset="0"/>
              </a:defRPr>
            </a:lvl1pPr>
          </a:lstStyle>
          <a:p>
            <a:r>
              <a:rPr lang="en-US" dirty="0"/>
              <a:t>Copyright DICOM® 2019       www.dicomstandard.org          #DICOMConference2019         #DICOM           @</a:t>
            </a:r>
            <a:r>
              <a:rPr lang="en-US" dirty="0">
                <a:hlinkClick r:id="rId2"/>
              </a:rPr>
              <a:t>@</a:t>
            </a:r>
            <a:r>
              <a:rPr lang="en-US" u="sng" dirty="0" err="1">
                <a:hlinkClick r:id="rId2"/>
              </a:rPr>
              <a:t>The_DICOM_STD</a:t>
            </a:r>
            <a:endParaRPr lang="en-US" dirty="0"/>
          </a:p>
        </p:txBody>
      </p:sp>
    </p:spTree>
    <p:extLst>
      <p:ext uri="{BB962C8B-B14F-4D97-AF65-F5344CB8AC3E}">
        <p14:creationId xmlns:p14="http://schemas.microsoft.com/office/powerpoint/2010/main" val="2975616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1" y="1062441"/>
            <a:ext cx="8247818" cy="60295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48091" y="2089818"/>
            <a:ext cx="8247818" cy="4319691"/>
          </a:xfr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AE0F1CF1-F7EA-433C-9AC4-A61BA3825282}"/>
              </a:ext>
            </a:extLst>
          </p:cNvPr>
          <p:cNvSpPr>
            <a:spLocks noGrp="1"/>
          </p:cNvSpPr>
          <p:nvPr>
            <p:ph type="title"/>
          </p:nvPr>
        </p:nvSpPr>
        <p:spPr>
          <a:xfrm>
            <a:off x="566057" y="1092299"/>
            <a:ext cx="7865656" cy="564386"/>
          </a:xfrm>
        </p:spPr>
        <p:txBody>
          <a:bodyPr anchor="t" anchorCtr="0"/>
          <a:lstStyle>
            <a:lvl1pPr>
              <a:defRPr cap="none" baseline="0"/>
            </a:lvl1pPr>
          </a:lstStyle>
          <a:p>
            <a:r>
              <a:rPr lang="en-US" dirty="0"/>
              <a:t>Click to edit Master title style</a:t>
            </a:r>
          </a:p>
        </p:txBody>
      </p:sp>
    </p:spTree>
    <p:extLst>
      <p:ext uri="{BB962C8B-B14F-4D97-AF65-F5344CB8AC3E}">
        <p14:creationId xmlns:p14="http://schemas.microsoft.com/office/powerpoint/2010/main" val="1791494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2960" y="2228003"/>
            <a:ext cx="4089039"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82961" y="2926051"/>
            <a:ext cx="4089037"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3379" y="2228003"/>
            <a:ext cx="3937973"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83691" y="2992364"/>
            <a:ext cx="3907662"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a:extLst>
              <a:ext uri="{FF2B5EF4-FFF2-40B4-BE49-F238E27FC236}">
                <a16:creationId xmlns:a16="http://schemas.microsoft.com/office/drawing/2014/main" id="{F74261A4-924D-4D95-8EBA-434C081A5F88}"/>
              </a:ext>
            </a:extLst>
          </p:cNvPr>
          <p:cNvSpPr>
            <a:spLocks noChangeAspect="1"/>
          </p:cNvSpPr>
          <p:nvPr userDrawn="1"/>
        </p:nvSpPr>
        <p:spPr>
          <a:xfrm>
            <a:off x="448091" y="1079859"/>
            <a:ext cx="8247818" cy="60295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a:extLst>
              <a:ext uri="{FF2B5EF4-FFF2-40B4-BE49-F238E27FC236}">
                <a16:creationId xmlns:a16="http://schemas.microsoft.com/office/drawing/2014/main" id="{F69B00B6-EBB6-4752-9072-08E2F0367757}"/>
              </a:ext>
            </a:extLst>
          </p:cNvPr>
          <p:cNvSpPr>
            <a:spLocks noGrp="1"/>
          </p:cNvSpPr>
          <p:nvPr>
            <p:ph type="title"/>
          </p:nvPr>
        </p:nvSpPr>
        <p:spPr>
          <a:xfrm>
            <a:off x="566057" y="1092299"/>
            <a:ext cx="7865656" cy="564386"/>
          </a:xfrm>
        </p:spPr>
        <p:txBody>
          <a:bodyPr anchor="t" anchorCtr="0"/>
          <a:lstStyle>
            <a:lvl1pPr>
              <a:defRPr cap="none" baseline="0"/>
            </a:lvl1pPr>
          </a:lstStyle>
          <a:p>
            <a:r>
              <a:rPr lang="en-US" dirty="0"/>
              <a:t>Click to edit Master title style</a:t>
            </a:r>
          </a:p>
        </p:txBody>
      </p:sp>
    </p:spTree>
    <p:extLst>
      <p:ext uri="{BB962C8B-B14F-4D97-AF65-F5344CB8AC3E}">
        <p14:creationId xmlns:p14="http://schemas.microsoft.com/office/powerpoint/2010/main" val="2676904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A8A16D-DFA7-4BB8-86FD-82BA2736DFBB}"/>
              </a:ext>
            </a:extLst>
          </p:cNvPr>
          <p:cNvSpPr>
            <a:spLocks noChangeAspect="1"/>
          </p:cNvSpPr>
          <p:nvPr userDrawn="1"/>
        </p:nvSpPr>
        <p:spPr>
          <a:xfrm>
            <a:off x="448091" y="1071150"/>
            <a:ext cx="8247818" cy="60295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66057" y="1092299"/>
            <a:ext cx="7865656" cy="564386"/>
          </a:xfrm>
        </p:spPr>
        <p:txBody>
          <a:bodyPr anchor="t" anchorCtr="0"/>
          <a:lstStyle>
            <a:lvl1pPr>
              <a:defRPr cap="none" baseline="0"/>
            </a:lvl1pPr>
          </a:lstStyle>
          <a:p>
            <a:r>
              <a:rPr lang="en-US" dirty="0"/>
              <a:t>Click to edit Master title style</a:t>
            </a:r>
          </a:p>
        </p:txBody>
      </p:sp>
    </p:spTree>
    <p:extLst>
      <p:ext uri="{BB962C8B-B14F-4D97-AF65-F5344CB8AC3E}">
        <p14:creationId xmlns:p14="http://schemas.microsoft.com/office/powerpoint/2010/main" val="3566757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91336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575" y="76200"/>
            <a:ext cx="6169025" cy="1143000"/>
          </a:xfrm>
        </p:spPr>
        <p:txBody>
          <a:bodyPr/>
          <a:lstStyle/>
          <a:p>
            <a:r>
              <a:rPr lang="en-US"/>
              <a:t>Click to edit Master title style</a:t>
            </a:r>
          </a:p>
        </p:txBody>
      </p:sp>
      <p:sp>
        <p:nvSpPr>
          <p:cNvPr id="3" name="Text Placeholder 2"/>
          <p:cNvSpPr>
            <a:spLocks noGrp="1"/>
          </p:cNvSpPr>
          <p:nvPr>
            <p:ph type="body" sz="half" idx="1"/>
          </p:nvPr>
        </p:nvSpPr>
        <p:spPr>
          <a:xfrm>
            <a:off x="457200" y="1630363"/>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30363"/>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9EE6E02-F2CA-499C-AD44-8C80ADA8FD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1268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8091" y="1097365"/>
            <a:ext cx="7998461" cy="603025"/>
          </a:xfrm>
          <a:prstGeom prst="rect">
            <a:avLst/>
          </a:prstGeom>
        </p:spPr>
        <p:txBody>
          <a:bodyPr vert="horz" lIns="91440" tIns="45720" rIns="91440" bIns="45720" rtlCol="0" anchor="b">
            <a:normAutofit/>
          </a:bodyPr>
          <a:lstStyle/>
          <a:p>
            <a:r>
              <a:rPr lang="en-US" dirty="0"/>
              <a:t>Master title style</a:t>
            </a:r>
          </a:p>
        </p:txBody>
      </p:sp>
      <p:sp>
        <p:nvSpPr>
          <p:cNvPr id="3" name="Text Placeholder 2"/>
          <p:cNvSpPr>
            <a:spLocks noGrp="1"/>
          </p:cNvSpPr>
          <p:nvPr>
            <p:ph type="body" idx="1"/>
          </p:nvPr>
        </p:nvSpPr>
        <p:spPr>
          <a:xfrm>
            <a:off x="448091" y="2685203"/>
            <a:ext cx="7989752" cy="2991697"/>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p:nvSpPr>
        <p:spPr>
          <a:xfrm>
            <a:off x="448091" y="188764"/>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188764"/>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188764"/>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13" name="Picture 4"/>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209211" y="363019"/>
            <a:ext cx="2283569" cy="655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43034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6" r:id="rId4"/>
    <p:sldLayoutId id="2147483667" r:id="rId5"/>
    <p:sldLayoutId id="2147483668" r:id="rId6"/>
  </p:sldLayoutIdLst>
  <p:hf hdr="0" dt="0"/>
  <p:txStyles>
    <p:titleStyle>
      <a:lvl1pPr algn="l" defTabSz="457200" rtl="0" eaLnBrk="1" latinLnBrk="0" hangingPunct="1">
        <a:spcBef>
          <a:spcPct val="0"/>
        </a:spcBef>
        <a:buNone/>
        <a:defRPr sz="2800" b="0" kern="1200" cap="none"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ts val="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ts val="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ts val="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ts val="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11.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jpeg"/><Relationship Id="rId5" Type="http://schemas.openxmlformats.org/officeDocument/2006/relationships/image" Target="../media/image41.png"/><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17.xml"/><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jpeg"/><Relationship Id="rId5" Type="http://schemas.openxmlformats.org/officeDocument/2006/relationships/image" Target="../media/image41.png"/><Relationship Id="rId4" Type="http://schemas.openxmlformats.org/officeDocument/2006/relationships/oleObject" Target="../embeddings/oleObject5.bin"/></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notesSlide" Target="../notesSlides/notesSlide1.xml"/><Relationship Id="rId7"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oleObject" Target="../embeddings/oleObject1.bin"/><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20.xml"/><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jpeg"/><Relationship Id="rId5" Type="http://schemas.openxmlformats.org/officeDocument/2006/relationships/image" Target="../media/image41.png"/><Relationship Id="rId4" Type="http://schemas.openxmlformats.org/officeDocument/2006/relationships/oleObject" Target="../embeddings/oleObject7.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dicomstandard.org/current"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global.medical.canon/" TargetMode="External"/><Relationship Id="rId1" Type="http://schemas.openxmlformats.org/officeDocument/2006/relationships/slideLayout" Target="../slideLayouts/slideLayout2.xml"/><Relationship Id="rId4" Type="http://schemas.openxmlformats.org/officeDocument/2006/relationships/image" Target="../media/image49.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5.png"/><Relationship Id="rId18" Type="http://schemas.openxmlformats.org/officeDocument/2006/relationships/image" Target="../media/image18.png"/><Relationship Id="rId3" Type="http://schemas.openxmlformats.org/officeDocument/2006/relationships/image" Target="../media/image8.jpeg"/><Relationship Id="rId7" Type="http://schemas.openxmlformats.org/officeDocument/2006/relationships/image" Target="../media/image12.png"/><Relationship Id="rId12" Type="http://schemas.microsoft.com/office/2007/relationships/hdphoto" Target="../media/hdphoto3.wdp"/><Relationship Id="rId17" Type="http://schemas.openxmlformats.org/officeDocument/2006/relationships/image" Target="../media/image17.jpeg"/><Relationship Id="rId2" Type="http://schemas.openxmlformats.org/officeDocument/2006/relationships/notesSlide" Target="../notesSlides/notesSlide3.xml"/><Relationship Id="rId16" Type="http://schemas.microsoft.com/office/2007/relationships/hdphoto" Target="../media/hdphoto5.wdp"/><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4.png"/><Relationship Id="rId5" Type="http://schemas.openxmlformats.org/officeDocument/2006/relationships/image" Target="../media/image10.jpeg"/><Relationship Id="rId15" Type="http://schemas.openxmlformats.org/officeDocument/2006/relationships/image" Target="../media/image16.png"/><Relationship Id="rId10" Type="http://schemas.microsoft.com/office/2007/relationships/hdphoto" Target="../media/hdphoto2.wdp"/><Relationship Id="rId19" Type="http://schemas.microsoft.com/office/2007/relationships/hdphoto" Target="../media/hdphoto6.wdp"/><Relationship Id="rId4" Type="http://schemas.openxmlformats.org/officeDocument/2006/relationships/image" Target="../media/image9.jpeg"/><Relationship Id="rId9" Type="http://schemas.openxmlformats.org/officeDocument/2006/relationships/image" Target="../media/image13.png"/><Relationship Id="rId14"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0.png"/><Relationship Id="rId5" Type="http://schemas.openxmlformats.org/officeDocument/2006/relationships/image" Target="../media/image19.w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emf"/></Relationships>
</file>

<file path=ppt/slides/_rels/slide7.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7.jpeg"/><Relationship Id="rId7" Type="http://schemas.openxmlformats.org/officeDocument/2006/relationships/hyperlink" Target="http://images.google.com/imgres?imgurl=http://www.hermesmedical.com/showimage.lasso?image_no=99.jpg,575&amp;imgrefurl=http://www.hermesmedical.com/index.lasso?id=76&amp;h=446&amp;w=575&amp;sz=221&amp;hl=en&amp;start=11&amp;sig2=jiHHx99Hv6JkA6Oee4cVYg&amp;um=1&amp;tbnid=2tZZzVwA7AMyGM:&amp;tbnh=104&amp;tbnw=134&amp;ei=E2quR7OuHpbwgwPcoLijAg&amp;prev=/images?q=ejection+fraction&amp;gbv=2&amp;um=1&amp;hl=en&amp;rls=GGLD,GGLD:2005-11,GGLD:e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3A248-A6ED-40FF-8B5D-11F02EC424CB}"/>
              </a:ext>
            </a:extLst>
          </p:cNvPr>
          <p:cNvSpPr>
            <a:spLocks noGrp="1"/>
          </p:cNvSpPr>
          <p:nvPr>
            <p:ph type="ctrTitle"/>
          </p:nvPr>
        </p:nvSpPr>
        <p:spPr/>
        <p:txBody>
          <a:bodyPr>
            <a:normAutofit/>
          </a:bodyPr>
          <a:lstStyle/>
          <a:p>
            <a:r>
              <a:rPr lang="en-US" sz="2800" cap="none" dirty="0">
                <a:cs typeface="Arial" panose="020B0604020202020204" pitchFamily="34" charset="0"/>
              </a:rPr>
              <a:t>DICOM Educational Conference</a:t>
            </a:r>
            <a:br>
              <a:rPr lang="en-US" sz="2800" cap="none" dirty="0">
                <a:cs typeface="Arial" panose="020B0604020202020204" pitchFamily="34" charset="0"/>
              </a:rPr>
            </a:br>
            <a:r>
              <a:rPr lang="en-US" sz="2800" dirty="0">
                <a:cs typeface="Arial" panose="020B0604020202020204" pitchFamily="34" charset="0"/>
              </a:rPr>
              <a:t>Bangkok, Thailand</a:t>
            </a:r>
            <a:endParaRPr lang="en-US" sz="2800" cap="none" dirty="0"/>
          </a:p>
        </p:txBody>
      </p:sp>
      <p:sp>
        <p:nvSpPr>
          <p:cNvPr id="3" name="Subtitle 2">
            <a:extLst>
              <a:ext uri="{FF2B5EF4-FFF2-40B4-BE49-F238E27FC236}">
                <a16:creationId xmlns:a16="http://schemas.microsoft.com/office/drawing/2014/main" id="{F03105D7-0FA0-4E79-9DEA-B986CE03872B}"/>
              </a:ext>
            </a:extLst>
          </p:cNvPr>
          <p:cNvSpPr>
            <a:spLocks noGrp="1"/>
          </p:cNvSpPr>
          <p:nvPr>
            <p:ph type="subTitle" idx="1"/>
          </p:nvPr>
        </p:nvSpPr>
        <p:spPr/>
        <p:txBody>
          <a:bodyPr>
            <a:normAutofit/>
          </a:bodyPr>
          <a:lstStyle/>
          <a:p>
            <a:r>
              <a:rPr lang="en-US" sz="1400" dirty="0">
                <a:latin typeface="Arial" panose="020B0604020202020204" pitchFamily="34" charset="0"/>
                <a:cs typeface="Arial" panose="020B0604020202020204" pitchFamily="34" charset="0"/>
              </a:rPr>
              <a:t>3-4 October 2019</a:t>
            </a:r>
            <a:endParaRPr lang="en-US" sz="1400" dirty="0"/>
          </a:p>
        </p:txBody>
      </p:sp>
      <p:sp>
        <p:nvSpPr>
          <p:cNvPr id="5" name="Subtitle 7">
            <a:extLst>
              <a:ext uri="{FF2B5EF4-FFF2-40B4-BE49-F238E27FC236}">
                <a16:creationId xmlns:a16="http://schemas.microsoft.com/office/drawing/2014/main" id="{59664AAA-B8A0-4C00-9701-1D33EC511A00}"/>
              </a:ext>
            </a:extLst>
          </p:cNvPr>
          <p:cNvSpPr txBox="1">
            <a:spLocks/>
          </p:cNvSpPr>
          <p:nvPr/>
        </p:nvSpPr>
        <p:spPr>
          <a:xfrm>
            <a:off x="581192" y="3715808"/>
            <a:ext cx="7891296" cy="2002822"/>
          </a:xfrm>
          <a:prstGeom prst="rect">
            <a:avLst/>
          </a:prstGeom>
        </p:spPr>
        <p:txBody>
          <a:bodyPr vert="horz" lIns="91440" tIns="45720" rIns="91440" bIns="45720" rtlCol="0" anchor="t">
            <a:normAutofit lnSpcReduction="10000"/>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cap="all">
                <a:solidFill>
                  <a:schemeClr val="accent2"/>
                </a:solidFill>
                <a:latin typeface="+mn-lt"/>
                <a:ea typeface="+mn-ea"/>
                <a:cs typeface="+mn-cs"/>
              </a:defRPr>
            </a:lvl1pPr>
            <a:lvl2pPr marL="457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pPr algn="r"/>
            <a:r>
              <a:rPr lang="en-US" sz="2400" b="1" dirty="0">
                <a:latin typeface="Arial" panose="020B0604020202020204" pitchFamily="34" charset="0"/>
                <a:cs typeface="Arial" panose="020B0604020202020204" pitchFamily="34" charset="0"/>
              </a:rPr>
              <a:t>Fundamentals of DICOM</a:t>
            </a:r>
          </a:p>
          <a:p>
            <a:pPr algn="r"/>
            <a:endParaRPr lang="en-US" sz="1400" dirty="0">
              <a:latin typeface="Arial" panose="020B0604020202020204" pitchFamily="34" charset="0"/>
              <a:cs typeface="Arial" panose="020B0604020202020204" pitchFamily="34" charset="0"/>
            </a:endParaRPr>
          </a:p>
          <a:p>
            <a:pPr algn="r"/>
            <a:r>
              <a:rPr lang="en-US" sz="1400" dirty="0">
                <a:latin typeface="Arial" panose="020B0604020202020204" pitchFamily="34" charset="0"/>
                <a:cs typeface="Arial" panose="020B0604020202020204" pitchFamily="34" charset="0"/>
              </a:rPr>
              <a:t>Kevin O’Donnell</a:t>
            </a:r>
          </a:p>
          <a:p>
            <a:pPr algn="r"/>
            <a:r>
              <a:rPr lang="en-US" sz="1400" dirty="0">
                <a:latin typeface="Arial" panose="020B0604020202020204" pitchFamily="34" charset="0"/>
                <a:cs typeface="Arial" panose="020B0604020202020204" pitchFamily="34" charset="0"/>
              </a:rPr>
              <a:t>Canon Medical Research USA</a:t>
            </a:r>
          </a:p>
          <a:p>
            <a:pPr algn="r"/>
            <a:r>
              <a:rPr lang="en-US" sz="1400" dirty="0">
                <a:latin typeface="Arial" panose="020B0604020202020204" pitchFamily="34" charset="0"/>
                <a:cs typeface="Arial" panose="020B0604020202020204" pitchFamily="34" charset="0"/>
              </a:rPr>
              <a:t>Co-Chair DICOM WG-10 (Strategy)</a:t>
            </a:r>
          </a:p>
          <a:p>
            <a:pPr algn="r"/>
            <a:r>
              <a:rPr lang="en-US" sz="1400" dirty="0">
                <a:latin typeface="Arial" panose="020B0604020202020204" pitchFamily="34" charset="0"/>
                <a:cs typeface="Arial" panose="020B0604020202020204" pitchFamily="34" charset="0"/>
              </a:rPr>
              <a:t>Past-Chair DICOM Standards Committee</a:t>
            </a:r>
          </a:p>
        </p:txBody>
      </p:sp>
      <p:sp>
        <p:nvSpPr>
          <p:cNvPr id="4" name="Rectangle 3">
            <a:extLst>
              <a:ext uri="{FF2B5EF4-FFF2-40B4-BE49-F238E27FC236}">
                <a16:creationId xmlns:a16="http://schemas.microsoft.com/office/drawing/2014/main" id="{4C0A8B8A-F706-46B6-B1B6-F150036B2773}"/>
              </a:ext>
            </a:extLst>
          </p:cNvPr>
          <p:cNvSpPr/>
          <p:nvPr/>
        </p:nvSpPr>
        <p:spPr>
          <a:xfrm>
            <a:off x="737136" y="6348673"/>
            <a:ext cx="7891296" cy="307777"/>
          </a:xfrm>
          <a:prstGeom prst="rect">
            <a:avLst/>
          </a:prstGeom>
        </p:spPr>
        <p:txBody>
          <a:bodyPr wrap="square">
            <a:spAutoFit/>
          </a:bodyPr>
          <a:lstStyle/>
          <a:p>
            <a:r>
              <a:rPr lang="en-US" sz="1050" dirty="0">
                <a:solidFill>
                  <a:schemeClr val="bg1"/>
                </a:solidFill>
              </a:rPr>
              <a:t>Copyright DICOM® 2019       www.dicomstandard.org          #DICOMConference2019        #DICOM           </a:t>
            </a:r>
            <a:r>
              <a:rPr lang="en-US" sz="1400" dirty="0">
                <a:solidFill>
                  <a:schemeClr val="bg1"/>
                </a:solidFill>
              </a:rPr>
              <a:t>  </a:t>
            </a:r>
            <a:r>
              <a:rPr lang="en-US" sz="1200" dirty="0">
                <a:solidFill>
                  <a:schemeClr val="bg1"/>
                </a:solidFill>
              </a:rPr>
              <a:t>@</a:t>
            </a:r>
            <a:r>
              <a:rPr lang="en-US" sz="1200" dirty="0" err="1">
                <a:solidFill>
                  <a:schemeClr val="bg1"/>
                </a:solidFill>
              </a:rPr>
              <a:t>DICOMstandard</a:t>
            </a:r>
            <a:r>
              <a:rPr lang="en-US" sz="1050" dirty="0">
                <a:solidFill>
                  <a:schemeClr val="bg1"/>
                </a:solidFill>
              </a:rPr>
              <a:t> </a:t>
            </a:r>
          </a:p>
        </p:txBody>
      </p:sp>
    </p:spTree>
    <p:extLst>
      <p:ext uri="{BB962C8B-B14F-4D97-AF65-F5344CB8AC3E}">
        <p14:creationId xmlns:p14="http://schemas.microsoft.com/office/powerpoint/2010/main" val="3079939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825910" y="1703909"/>
            <a:ext cx="7436690" cy="1056215"/>
          </a:xfrm>
        </p:spPr>
        <p:txBody>
          <a:bodyPr/>
          <a:lstStyle/>
          <a:p>
            <a:pPr marL="0" indent="0">
              <a:buNone/>
            </a:pPr>
            <a:r>
              <a:rPr lang="en-US" sz="2300" b="1" dirty="0">
                <a:solidFill>
                  <a:srgbClr val="C00000"/>
                </a:solidFill>
              </a:rPr>
              <a:t>Modality</a:t>
            </a:r>
            <a:r>
              <a:rPr lang="en-US" sz="2300" dirty="0"/>
              <a:t>, </a:t>
            </a:r>
            <a:r>
              <a:rPr lang="en-US" sz="2300" b="1" dirty="0">
                <a:solidFill>
                  <a:srgbClr val="00B050"/>
                </a:solidFill>
              </a:rPr>
              <a:t>clinical domain</a:t>
            </a:r>
            <a:r>
              <a:rPr lang="en-US" sz="2300" dirty="0"/>
              <a:t>, or </a:t>
            </a:r>
            <a:r>
              <a:rPr lang="en-US" sz="2300" b="1" dirty="0">
                <a:solidFill>
                  <a:srgbClr val="2D32FF"/>
                </a:solidFill>
              </a:rPr>
              <a:t>function</a:t>
            </a:r>
            <a:r>
              <a:rPr lang="en-US" sz="2300" dirty="0"/>
              <a:t> specific teams, </a:t>
            </a:r>
            <a:br>
              <a:rPr lang="en-US" sz="2300" dirty="0"/>
            </a:br>
            <a:r>
              <a:rPr lang="en-US" sz="2300" dirty="0"/>
              <a:t>assigned to develop Supplements or Change Proposals</a:t>
            </a:r>
          </a:p>
          <a:p>
            <a:endParaRPr lang="en-US" sz="2400" dirty="0"/>
          </a:p>
        </p:txBody>
      </p:sp>
      <p:sp>
        <p:nvSpPr>
          <p:cNvPr id="8194" name="Title 1"/>
          <p:cNvSpPr>
            <a:spLocks noGrp="1"/>
          </p:cNvSpPr>
          <p:nvPr>
            <p:ph type="title"/>
          </p:nvPr>
        </p:nvSpPr>
        <p:spPr/>
        <p:txBody>
          <a:bodyPr/>
          <a:lstStyle/>
          <a:p>
            <a:r>
              <a:rPr lang="en-US"/>
              <a:t>Working Groups</a:t>
            </a:r>
          </a:p>
        </p:txBody>
      </p:sp>
      <p:graphicFrame>
        <p:nvGraphicFramePr>
          <p:cNvPr id="4" name="Table 3"/>
          <p:cNvGraphicFramePr>
            <a:graphicFrameLocks noGrp="1"/>
          </p:cNvGraphicFramePr>
          <p:nvPr>
            <p:extLst>
              <p:ext uri="{D42A27DB-BD31-4B8C-83A1-F6EECF244321}">
                <p14:modId xmlns:p14="http://schemas.microsoft.com/office/powerpoint/2010/main" val="4197412334"/>
              </p:ext>
            </p:extLst>
          </p:nvPr>
        </p:nvGraphicFramePr>
        <p:xfrm>
          <a:off x="487564" y="2522300"/>
          <a:ext cx="8449959" cy="4259358"/>
        </p:xfrm>
        <a:graphic>
          <a:graphicData uri="http://schemas.openxmlformats.org/drawingml/2006/table">
            <a:tbl>
              <a:tblPr>
                <a:tableStyleId>{F5AB1C69-6EDB-4FF4-983F-18BD219EF322}</a:tableStyleId>
              </a:tblPr>
              <a:tblGrid>
                <a:gridCol w="4059187">
                  <a:extLst>
                    <a:ext uri="{9D8B030D-6E8A-4147-A177-3AD203B41FA5}">
                      <a16:colId xmlns:a16="http://schemas.microsoft.com/office/drawing/2014/main" val="20000"/>
                    </a:ext>
                  </a:extLst>
                </a:gridCol>
                <a:gridCol w="4390772">
                  <a:extLst>
                    <a:ext uri="{9D8B030D-6E8A-4147-A177-3AD203B41FA5}">
                      <a16:colId xmlns:a16="http://schemas.microsoft.com/office/drawing/2014/main" val="20001"/>
                    </a:ext>
                  </a:extLst>
                </a:gridCol>
              </a:tblGrid>
              <a:tr h="246370">
                <a:tc>
                  <a:txBody>
                    <a:bodyPr/>
                    <a:lstStyle/>
                    <a:p>
                      <a:pPr marL="0" marR="0">
                        <a:lnSpc>
                          <a:spcPct val="115000"/>
                        </a:lnSpc>
                        <a:spcBef>
                          <a:spcPts val="0"/>
                        </a:spcBef>
                        <a:spcAft>
                          <a:spcPts val="0"/>
                        </a:spcAft>
                      </a:pPr>
                      <a:r>
                        <a:rPr lang="en-US" sz="1450" b="1" dirty="0">
                          <a:solidFill>
                            <a:srgbClr val="00B050"/>
                          </a:solidFill>
                          <a:latin typeface="+mn-lt"/>
                          <a:ea typeface="Calibri"/>
                          <a:cs typeface="Times New Roman"/>
                        </a:rPr>
                        <a:t>WG-01:  Cardiac and Vascular Information</a:t>
                      </a:r>
                    </a:p>
                  </a:txBody>
                  <a:tcPr marL="68577" marR="68577" marT="27432" marB="0" anchor="ctr">
                    <a:solidFill>
                      <a:schemeClr val="bg1"/>
                    </a:solidFill>
                  </a:tcPr>
                </a:tc>
                <a:tc>
                  <a:txBody>
                    <a:bodyPr/>
                    <a:lstStyle/>
                    <a:p>
                      <a:pPr marL="0" marR="0">
                        <a:lnSpc>
                          <a:spcPct val="115000"/>
                        </a:lnSpc>
                        <a:spcBef>
                          <a:spcPts val="0"/>
                        </a:spcBef>
                        <a:spcAft>
                          <a:spcPts val="500"/>
                        </a:spcAft>
                      </a:pPr>
                      <a:r>
                        <a:rPr lang="en-US" sz="1450" b="1" dirty="0">
                          <a:solidFill>
                            <a:srgbClr val="2D32FF"/>
                          </a:solidFill>
                          <a:latin typeface="+mn-lt"/>
                          <a:ea typeface="Calibri"/>
                          <a:cs typeface="Times New Roman"/>
                        </a:rPr>
                        <a:t>WG-17:  3D</a:t>
                      </a:r>
                    </a:p>
                  </a:txBody>
                  <a:tcPr marL="68577" marR="68577" marT="27432" marB="0" anchor="ctr">
                    <a:solidFill>
                      <a:schemeClr val="bg1"/>
                    </a:solidFill>
                  </a:tcPr>
                </a:tc>
                <a:extLst>
                  <a:ext uri="{0D108BD9-81ED-4DB2-BD59-A6C34878D82A}">
                    <a16:rowId xmlns:a16="http://schemas.microsoft.com/office/drawing/2014/main" val="10000"/>
                  </a:ext>
                </a:extLst>
              </a:tr>
              <a:tr h="246370">
                <a:tc>
                  <a:txBody>
                    <a:bodyPr/>
                    <a:lstStyle/>
                    <a:p>
                      <a:pPr marL="0" marR="0">
                        <a:lnSpc>
                          <a:spcPct val="115000"/>
                        </a:lnSpc>
                        <a:spcBef>
                          <a:spcPts val="0"/>
                        </a:spcBef>
                        <a:spcAft>
                          <a:spcPts val="0"/>
                        </a:spcAft>
                      </a:pPr>
                      <a:r>
                        <a:rPr lang="en-US" sz="1450" b="1" dirty="0">
                          <a:solidFill>
                            <a:srgbClr val="C00000"/>
                          </a:solidFill>
                          <a:latin typeface="+mn-lt"/>
                          <a:ea typeface="Calibri"/>
                          <a:cs typeface="Times New Roman"/>
                        </a:rPr>
                        <a:t>WG-02:  Projection Radiography/Angiography</a:t>
                      </a:r>
                    </a:p>
                  </a:txBody>
                  <a:tcPr marL="68577" marR="68577" marT="27432" marB="0" anchor="ctr">
                    <a:solidFill>
                      <a:schemeClr val="bg1"/>
                    </a:solidFill>
                  </a:tcPr>
                </a:tc>
                <a:tc>
                  <a:txBody>
                    <a:bodyPr/>
                    <a:lstStyle/>
                    <a:p>
                      <a:pPr marL="0" marR="0">
                        <a:lnSpc>
                          <a:spcPct val="115000"/>
                        </a:lnSpc>
                        <a:spcBef>
                          <a:spcPts val="0"/>
                        </a:spcBef>
                        <a:spcAft>
                          <a:spcPts val="500"/>
                        </a:spcAft>
                      </a:pPr>
                      <a:r>
                        <a:rPr lang="en-US" sz="1450" b="1" dirty="0">
                          <a:solidFill>
                            <a:srgbClr val="2D32FF"/>
                          </a:solidFill>
                          <a:latin typeface="+mn-lt"/>
                          <a:ea typeface="Calibri"/>
                          <a:cs typeface="Times New Roman"/>
                        </a:rPr>
                        <a:t>WG-18:  Clinical Trials and Education</a:t>
                      </a:r>
                    </a:p>
                  </a:txBody>
                  <a:tcPr marL="68577" marR="68577" marT="27432" marB="0" anchor="ctr">
                    <a:solidFill>
                      <a:schemeClr val="bg1"/>
                    </a:solidFill>
                  </a:tcPr>
                </a:tc>
                <a:extLst>
                  <a:ext uri="{0D108BD9-81ED-4DB2-BD59-A6C34878D82A}">
                    <a16:rowId xmlns:a16="http://schemas.microsoft.com/office/drawing/2014/main" val="10001"/>
                  </a:ext>
                </a:extLst>
              </a:tr>
              <a:tr h="246370">
                <a:tc>
                  <a:txBody>
                    <a:bodyPr/>
                    <a:lstStyle/>
                    <a:p>
                      <a:pPr marL="0" marR="0">
                        <a:lnSpc>
                          <a:spcPct val="115000"/>
                        </a:lnSpc>
                        <a:spcBef>
                          <a:spcPts val="0"/>
                        </a:spcBef>
                        <a:spcAft>
                          <a:spcPts val="0"/>
                        </a:spcAft>
                      </a:pPr>
                      <a:r>
                        <a:rPr lang="en-US" sz="1450" b="1" dirty="0">
                          <a:solidFill>
                            <a:srgbClr val="C00000"/>
                          </a:solidFill>
                          <a:latin typeface="+mn-lt"/>
                          <a:ea typeface="Calibri"/>
                          <a:cs typeface="Times New Roman"/>
                        </a:rPr>
                        <a:t>WG-03:  Nuclear Medicine</a:t>
                      </a:r>
                    </a:p>
                  </a:txBody>
                  <a:tcPr marL="68577" marR="68577" marT="27432" marB="0" anchor="ctr">
                    <a:solidFill>
                      <a:schemeClr val="bg1"/>
                    </a:solidFill>
                  </a:tcPr>
                </a:tc>
                <a:tc>
                  <a:txBody>
                    <a:bodyPr/>
                    <a:lstStyle/>
                    <a:p>
                      <a:pPr marL="0" marR="0" algn="l" defTabSz="914400" rtl="0" eaLnBrk="1" latinLnBrk="0" hangingPunct="1">
                        <a:lnSpc>
                          <a:spcPct val="115000"/>
                        </a:lnSpc>
                        <a:spcBef>
                          <a:spcPts val="0"/>
                        </a:spcBef>
                        <a:spcAft>
                          <a:spcPts val="500"/>
                        </a:spcAft>
                      </a:pPr>
                      <a:r>
                        <a:rPr lang="en-US" sz="1450" b="1" kern="1200" dirty="0">
                          <a:solidFill>
                            <a:srgbClr val="00B050"/>
                          </a:solidFill>
                          <a:latin typeface="+mn-lt"/>
                          <a:ea typeface="Calibri"/>
                          <a:cs typeface="Times New Roman"/>
                        </a:rPr>
                        <a:t>WG-19:  Dermatology</a:t>
                      </a:r>
                    </a:p>
                  </a:txBody>
                  <a:tcPr marL="68577" marR="68577" marT="27432" marB="0" anchor="ctr">
                    <a:solidFill>
                      <a:schemeClr val="bg1"/>
                    </a:solidFill>
                  </a:tcPr>
                </a:tc>
                <a:extLst>
                  <a:ext uri="{0D108BD9-81ED-4DB2-BD59-A6C34878D82A}">
                    <a16:rowId xmlns:a16="http://schemas.microsoft.com/office/drawing/2014/main" val="10002"/>
                  </a:ext>
                </a:extLst>
              </a:tr>
              <a:tr h="246370">
                <a:tc>
                  <a:txBody>
                    <a:bodyPr/>
                    <a:lstStyle/>
                    <a:p>
                      <a:pPr marL="0" marR="0">
                        <a:lnSpc>
                          <a:spcPct val="115000"/>
                        </a:lnSpc>
                        <a:spcBef>
                          <a:spcPts val="0"/>
                        </a:spcBef>
                        <a:spcAft>
                          <a:spcPts val="0"/>
                        </a:spcAft>
                      </a:pPr>
                      <a:r>
                        <a:rPr lang="en-US" sz="1450" b="1" dirty="0">
                          <a:solidFill>
                            <a:srgbClr val="2D32FF"/>
                          </a:solidFill>
                          <a:latin typeface="+mn-lt"/>
                          <a:ea typeface="Calibri"/>
                          <a:cs typeface="Times New Roman"/>
                        </a:rPr>
                        <a:t>WG-04:  Compression</a:t>
                      </a:r>
                    </a:p>
                  </a:txBody>
                  <a:tcPr marL="68577" marR="68577" marT="27432" marB="0" anchor="ctr">
                    <a:solidFill>
                      <a:schemeClr val="bg1"/>
                    </a:solidFill>
                  </a:tcPr>
                </a:tc>
                <a:tc>
                  <a:txBody>
                    <a:bodyPr/>
                    <a:lstStyle/>
                    <a:p>
                      <a:pPr marL="0" marR="0">
                        <a:lnSpc>
                          <a:spcPct val="115000"/>
                        </a:lnSpc>
                        <a:spcBef>
                          <a:spcPts val="0"/>
                        </a:spcBef>
                        <a:spcAft>
                          <a:spcPts val="500"/>
                        </a:spcAft>
                      </a:pPr>
                      <a:r>
                        <a:rPr lang="en-US" sz="1450" b="1" dirty="0">
                          <a:solidFill>
                            <a:srgbClr val="2D32FF"/>
                          </a:solidFill>
                          <a:latin typeface="+mn-lt"/>
                          <a:ea typeface="Calibri"/>
                          <a:cs typeface="Times New Roman"/>
                        </a:rPr>
                        <a:t>WG-20:  Integration of Imaging and Info Systems</a:t>
                      </a:r>
                    </a:p>
                  </a:txBody>
                  <a:tcPr marL="68577" marR="68577" marT="27432" marB="0" anchor="ctr">
                    <a:solidFill>
                      <a:schemeClr val="bg1"/>
                    </a:solidFill>
                  </a:tcPr>
                </a:tc>
                <a:extLst>
                  <a:ext uri="{0D108BD9-81ED-4DB2-BD59-A6C34878D82A}">
                    <a16:rowId xmlns:a16="http://schemas.microsoft.com/office/drawing/2014/main" val="10003"/>
                  </a:ext>
                </a:extLst>
              </a:tr>
              <a:tr h="246370">
                <a:tc>
                  <a:txBody>
                    <a:bodyPr/>
                    <a:lstStyle/>
                    <a:p>
                      <a:pPr marL="0" marR="0">
                        <a:lnSpc>
                          <a:spcPct val="115000"/>
                        </a:lnSpc>
                        <a:spcBef>
                          <a:spcPts val="0"/>
                        </a:spcBef>
                        <a:spcAft>
                          <a:spcPts val="0"/>
                        </a:spcAft>
                      </a:pPr>
                      <a:r>
                        <a:rPr lang="en-US" sz="1450" b="1" dirty="0">
                          <a:solidFill>
                            <a:srgbClr val="2D32FF"/>
                          </a:solidFill>
                          <a:latin typeface="+mn-lt"/>
                          <a:ea typeface="Calibri"/>
                          <a:cs typeface="Times New Roman"/>
                        </a:rPr>
                        <a:t>WG-05:  Exchange Media</a:t>
                      </a:r>
                    </a:p>
                  </a:txBody>
                  <a:tcPr marL="68577" marR="68577" marT="27432" marB="0" anchor="ctr">
                    <a:solidFill>
                      <a:schemeClr val="bg1"/>
                    </a:solidFill>
                  </a:tcPr>
                </a:tc>
                <a:tc>
                  <a:txBody>
                    <a:bodyPr/>
                    <a:lstStyle/>
                    <a:p>
                      <a:pPr marL="0" marR="0" algn="l" defTabSz="914400" rtl="0" eaLnBrk="1" latinLnBrk="0" hangingPunct="1">
                        <a:lnSpc>
                          <a:spcPct val="115000"/>
                        </a:lnSpc>
                        <a:spcBef>
                          <a:spcPts val="0"/>
                        </a:spcBef>
                        <a:spcAft>
                          <a:spcPts val="500"/>
                        </a:spcAft>
                      </a:pPr>
                      <a:r>
                        <a:rPr lang="en-US" sz="1450" b="1" kern="1200" dirty="0">
                          <a:solidFill>
                            <a:srgbClr val="C00000"/>
                          </a:solidFill>
                          <a:latin typeface="+mn-lt"/>
                          <a:ea typeface="Calibri"/>
                          <a:cs typeface="Times New Roman"/>
                        </a:rPr>
                        <a:t>WG-21:  Computed Tomography</a:t>
                      </a:r>
                    </a:p>
                  </a:txBody>
                  <a:tcPr marL="68577" marR="68577" marT="27432" marB="0" anchor="ctr">
                    <a:solidFill>
                      <a:schemeClr val="bg1"/>
                    </a:solidFill>
                  </a:tcPr>
                </a:tc>
                <a:extLst>
                  <a:ext uri="{0D108BD9-81ED-4DB2-BD59-A6C34878D82A}">
                    <a16:rowId xmlns:a16="http://schemas.microsoft.com/office/drawing/2014/main" val="10004"/>
                  </a:ext>
                </a:extLst>
              </a:tr>
              <a:tr h="246370">
                <a:tc>
                  <a:txBody>
                    <a:bodyPr/>
                    <a:lstStyle/>
                    <a:p>
                      <a:pPr marL="0" marR="0">
                        <a:lnSpc>
                          <a:spcPct val="115000"/>
                        </a:lnSpc>
                        <a:spcBef>
                          <a:spcPts val="0"/>
                        </a:spcBef>
                        <a:spcAft>
                          <a:spcPts val="0"/>
                        </a:spcAft>
                      </a:pPr>
                      <a:r>
                        <a:rPr lang="en-US" sz="1450" b="1" dirty="0">
                          <a:solidFill>
                            <a:srgbClr val="2D32FF"/>
                          </a:solidFill>
                          <a:latin typeface="+mn-lt"/>
                          <a:ea typeface="Calibri"/>
                          <a:cs typeface="Times New Roman"/>
                        </a:rPr>
                        <a:t>WG-06:  Base Standard</a:t>
                      </a:r>
                    </a:p>
                  </a:txBody>
                  <a:tcPr marL="68577" marR="68577" marT="27432" marB="0" anchor="ctr">
                    <a:solidFill>
                      <a:schemeClr val="bg1"/>
                    </a:solidFill>
                  </a:tcPr>
                </a:tc>
                <a:tc>
                  <a:txBody>
                    <a:bodyPr/>
                    <a:lstStyle/>
                    <a:p>
                      <a:pPr marL="0" marR="0" algn="l" defTabSz="914400" rtl="0" eaLnBrk="1" latinLnBrk="0" hangingPunct="1">
                        <a:lnSpc>
                          <a:spcPct val="115000"/>
                        </a:lnSpc>
                        <a:spcBef>
                          <a:spcPts val="0"/>
                        </a:spcBef>
                        <a:spcAft>
                          <a:spcPts val="500"/>
                        </a:spcAft>
                      </a:pPr>
                      <a:r>
                        <a:rPr lang="en-US" sz="1450" b="1" kern="1200" dirty="0">
                          <a:solidFill>
                            <a:srgbClr val="00B050"/>
                          </a:solidFill>
                          <a:latin typeface="+mn-lt"/>
                          <a:ea typeface="Calibri"/>
                          <a:cs typeface="Times New Roman"/>
                        </a:rPr>
                        <a:t>WG-22:  Dentistry</a:t>
                      </a:r>
                    </a:p>
                  </a:txBody>
                  <a:tcPr marL="68577" marR="68577" marT="27432" marB="0" anchor="ctr">
                    <a:solidFill>
                      <a:schemeClr val="bg1"/>
                    </a:solidFill>
                  </a:tcPr>
                </a:tc>
                <a:extLst>
                  <a:ext uri="{0D108BD9-81ED-4DB2-BD59-A6C34878D82A}">
                    <a16:rowId xmlns:a16="http://schemas.microsoft.com/office/drawing/2014/main" val="10005"/>
                  </a:ext>
                </a:extLst>
              </a:tr>
              <a:tr h="246370">
                <a:tc>
                  <a:txBody>
                    <a:bodyPr/>
                    <a:lstStyle/>
                    <a:p>
                      <a:pPr marL="0" marR="0" algn="l" defTabSz="914400" rtl="0" eaLnBrk="1" latinLnBrk="0" hangingPunct="1">
                        <a:lnSpc>
                          <a:spcPct val="115000"/>
                        </a:lnSpc>
                        <a:spcBef>
                          <a:spcPts val="0"/>
                        </a:spcBef>
                        <a:spcAft>
                          <a:spcPts val="0"/>
                        </a:spcAft>
                      </a:pPr>
                      <a:r>
                        <a:rPr lang="en-US" sz="1450" b="1" kern="1200" dirty="0">
                          <a:solidFill>
                            <a:srgbClr val="00B050"/>
                          </a:solidFill>
                          <a:latin typeface="+mn-lt"/>
                          <a:ea typeface="Calibri"/>
                          <a:cs typeface="Times New Roman"/>
                        </a:rPr>
                        <a:t>WG-07:  Radiotherapy</a:t>
                      </a:r>
                    </a:p>
                  </a:txBody>
                  <a:tcPr marL="68577" marR="68577" marT="27432" marB="0" anchor="ctr">
                    <a:solidFill>
                      <a:schemeClr val="bg1"/>
                    </a:solidFill>
                  </a:tcPr>
                </a:tc>
                <a:tc>
                  <a:txBody>
                    <a:bodyPr/>
                    <a:lstStyle/>
                    <a:p>
                      <a:pPr marL="0" marR="0">
                        <a:lnSpc>
                          <a:spcPct val="115000"/>
                        </a:lnSpc>
                        <a:spcBef>
                          <a:spcPts val="0"/>
                        </a:spcBef>
                        <a:spcAft>
                          <a:spcPts val="500"/>
                        </a:spcAft>
                      </a:pPr>
                      <a:r>
                        <a:rPr lang="en-US" sz="1450" b="1" dirty="0">
                          <a:solidFill>
                            <a:srgbClr val="2D32FF"/>
                          </a:solidFill>
                          <a:latin typeface="+mn-lt"/>
                          <a:ea typeface="Calibri"/>
                          <a:cs typeface="Times New Roman"/>
                        </a:rPr>
                        <a:t>WG-23:  Application Hosting</a:t>
                      </a:r>
                    </a:p>
                  </a:txBody>
                  <a:tcPr marL="68577" marR="68577" marT="27432" marB="0" anchor="ctr">
                    <a:solidFill>
                      <a:schemeClr val="bg1"/>
                    </a:solidFill>
                  </a:tcPr>
                </a:tc>
                <a:extLst>
                  <a:ext uri="{0D108BD9-81ED-4DB2-BD59-A6C34878D82A}">
                    <a16:rowId xmlns:a16="http://schemas.microsoft.com/office/drawing/2014/main" val="10006"/>
                  </a:ext>
                </a:extLst>
              </a:tr>
              <a:tr h="246370">
                <a:tc>
                  <a:txBody>
                    <a:bodyPr/>
                    <a:lstStyle/>
                    <a:p>
                      <a:pPr marL="0" marR="0">
                        <a:lnSpc>
                          <a:spcPct val="115000"/>
                        </a:lnSpc>
                        <a:spcBef>
                          <a:spcPts val="0"/>
                        </a:spcBef>
                        <a:spcAft>
                          <a:spcPts val="0"/>
                        </a:spcAft>
                      </a:pPr>
                      <a:r>
                        <a:rPr lang="en-US" sz="1450" b="1" dirty="0">
                          <a:solidFill>
                            <a:srgbClr val="2D32FF"/>
                          </a:solidFill>
                          <a:latin typeface="+mn-lt"/>
                          <a:ea typeface="Calibri"/>
                          <a:cs typeface="Times New Roman"/>
                        </a:rPr>
                        <a:t>WG-08:  Structured Reporting</a:t>
                      </a:r>
                    </a:p>
                  </a:txBody>
                  <a:tcPr marL="68577" marR="68577" marT="27432" marB="0" anchor="ctr">
                    <a:solidFill>
                      <a:schemeClr val="bg1"/>
                    </a:solidFill>
                  </a:tcPr>
                </a:tc>
                <a:tc>
                  <a:txBody>
                    <a:bodyPr/>
                    <a:lstStyle/>
                    <a:p>
                      <a:pPr marL="0" marR="0" algn="l" defTabSz="914400" rtl="0" eaLnBrk="1" latinLnBrk="0" hangingPunct="1">
                        <a:lnSpc>
                          <a:spcPct val="115000"/>
                        </a:lnSpc>
                        <a:spcBef>
                          <a:spcPts val="0"/>
                        </a:spcBef>
                        <a:spcAft>
                          <a:spcPts val="500"/>
                        </a:spcAft>
                      </a:pPr>
                      <a:r>
                        <a:rPr lang="en-US" sz="1450" b="1" kern="1200" dirty="0">
                          <a:solidFill>
                            <a:srgbClr val="00B050"/>
                          </a:solidFill>
                          <a:latin typeface="+mn-lt"/>
                          <a:ea typeface="Calibri"/>
                          <a:cs typeface="Times New Roman"/>
                        </a:rPr>
                        <a:t>WG-24:  Surgery</a:t>
                      </a:r>
                    </a:p>
                  </a:txBody>
                  <a:tcPr marL="68577" marR="68577" marT="27432" marB="0" anchor="ctr">
                    <a:solidFill>
                      <a:schemeClr val="bg1"/>
                    </a:solidFill>
                  </a:tcPr>
                </a:tc>
                <a:extLst>
                  <a:ext uri="{0D108BD9-81ED-4DB2-BD59-A6C34878D82A}">
                    <a16:rowId xmlns:a16="http://schemas.microsoft.com/office/drawing/2014/main" val="10007"/>
                  </a:ext>
                </a:extLst>
              </a:tr>
              <a:tr h="246370">
                <a:tc>
                  <a:txBody>
                    <a:bodyPr/>
                    <a:lstStyle/>
                    <a:p>
                      <a:pPr marL="0" marR="0" algn="l" defTabSz="914400" rtl="0" eaLnBrk="1" latinLnBrk="0" hangingPunct="1">
                        <a:lnSpc>
                          <a:spcPct val="115000"/>
                        </a:lnSpc>
                        <a:spcBef>
                          <a:spcPts val="0"/>
                        </a:spcBef>
                        <a:spcAft>
                          <a:spcPts val="0"/>
                        </a:spcAft>
                      </a:pPr>
                      <a:r>
                        <a:rPr lang="en-US" sz="1450" b="1" kern="1200" dirty="0">
                          <a:solidFill>
                            <a:srgbClr val="00B050"/>
                          </a:solidFill>
                          <a:latin typeface="+mn-lt"/>
                          <a:ea typeface="Calibri"/>
                          <a:cs typeface="Times New Roman"/>
                        </a:rPr>
                        <a:t>WG-09:  Ophthalmology</a:t>
                      </a:r>
                    </a:p>
                  </a:txBody>
                  <a:tcPr marL="68577" marR="68577" marT="27432" marB="0" anchor="ctr">
                    <a:solidFill>
                      <a:schemeClr val="bg1"/>
                    </a:solidFill>
                  </a:tcPr>
                </a:tc>
                <a:tc>
                  <a:txBody>
                    <a:bodyPr/>
                    <a:lstStyle/>
                    <a:p>
                      <a:pPr marL="0" marR="0" algn="l" defTabSz="914400" rtl="0" eaLnBrk="1" latinLnBrk="0" hangingPunct="1">
                        <a:lnSpc>
                          <a:spcPct val="115000"/>
                        </a:lnSpc>
                        <a:spcBef>
                          <a:spcPts val="0"/>
                        </a:spcBef>
                        <a:spcAft>
                          <a:spcPts val="500"/>
                        </a:spcAft>
                      </a:pPr>
                      <a:r>
                        <a:rPr lang="en-US" sz="1450" b="1" kern="1200" dirty="0">
                          <a:solidFill>
                            <a:srgbClr val="00B050"/>
                          </a:solidFill>
                          <a:latin typeface="+mn-lt"/>
                          <a:ea typeface="Calibri"/>
                          <a:cs typeface="Times New Roman"/>
                        </a:rPr>
                        <a:t>WG-25:  Veterinary Medicine</a:t>
                      </a:r>
                    </a:p>
                  </a:txBody>
                  <a:tcPr marL="68577" marR="68577" marT="27432" marB="0" anchor="ctr">
                    <a:solidFill>
                      <a:schemeClr val="bg1"/>
                    </a:solidFill>
                  </a:tcPr>
                </a:tc>
                <a:extLst>
                  <a:ext uri="{0D108BD9-81ED-4DB2-BD59-A6C34878D82A}">
                    <a16:rowId xmlns:a16="http://schemas.microsoft.com/office/drawing/2014/main" val="10008"/>
                  </a:ext>
                </a:extLst>
              </a:tr>
              <a:tr h="246370">
                <a:tc>
                  <a:txBody>
                    <a:bodyPr/>
                    <a:lstStyle/>
                    <a:p>
                      <a:pPr marL="0" marR="0">
                        <a:lnSpc>
                          <a:spcPct val="115000"/>
                        </a:lnSpc>
                        <a:spcBef>
                          <a:spcPts val="0"/>
                        </a:spcBef>
                        <a:spcAft>
                          <a:spcPts val="0"/>
                        </a:spcAft>
                      </a:pPr>
                      <a:r>
                        <a:rPr lang="en-US" sz="1450" b="1" dirty="0">
                          <a:solidFill>
                            <a:srgbClr val="2D32FF"/>
                          </a:solidFill>
                          <a:latin typeface="+mn-lt"/>
                          <a:ea typeface="Calibri"/>
                          <a:cs typeface="Times New Roman"/>
                        </a:rPr>
                        <a:t>WG-10:  Strategic Advisory</a:t>
                      </a:r>
                    </a:p>
                  </a:txBody>
                  <a:tcPr marL="68577" marR="68577" marT="27432" marB="0" anchor="ctr">
                    <a:solidFill>
                      <a:schemeClr val="bg1"/>
                    </a:solidFill>
                  </a:tcPr>
                </a:tc>
                <a:tc>
                  <a:txBody>
                    <a:bodyPr/>
                    <a:lstStyle/>
                    <a:p>
                      <a:pPr marL="0" marR="0" algn="l" defTabSz="914400" rtl="0" eaLnBrk="1" latinLnBrk="0" hangingPunct="1">
                        <a:lnSpc>
                          <a:spcPct val="115000"/>
                        </a:lnSpc>
                        <a:spcBef>
                          <a:spcPts val="0"/>
                        </a:spcBef>
                        <a:spcAft>
                          <a:spcPts val="500"/>
                        </a:spcAft>
                      </a:pPr>
                      <a:r>
                        <a:rPr lang="en-US" sz="1450" b="1" kern="1200" dirty="0">
                          <a:solidFill>
                            <a:srgbClr val="00B050"/>
                          </a:solidFill>
                          <a:latin typeface="+mn-lt"/>
                          <a:ea typeface="Calibri"/>
                          <a:cs typeface="Times New Roman"/>
                        </a:rPr>
                        <a:t>WG-26:  Pathology</a:t>
                      </a:r>
                    </a:p>
                  </a:txBody>
                  <a:tcPr marL="68577" marR="68577" marT="27432" marB="0" anchor="ctr">
                    <a:solidFill>
                      <a:schemeClr val="bg1"/>
                    </a:solidFill>
                  </a:tcPr>
                </a:tc>
                <a:extLst>
                  <a:ext uri="{0D108BD9-81ED-4DB2-BD59-A6C34878D82A}">
                    <a16:rowId xmlns:a16="http://schemas.microsoft.com/office/drawing/2014/main" val="10009"/>
                  </a:ext>
                </a:extLst>
              </a:tr>
              <a:tr h="246370">
                <a:tc>
                  <a:txBody>
                    <a:bodyPr/>
                    <a:lstStyle/>
                    <a:p>
                      <a:pPr marL="0" marR="0">
                        <a:lnSpc>
                          <a:spcPct val="115000"/>
                        </a:lnSpc>
                        <a:spcBef>
                          <a:spcPts val="0"/>
                        </a:spcBef>
                        <a:spcAft>
                          <a:spcPts val="0"/>
                        </a:spcAft>
                      </a:pPr>
                      <a:r>
                        <a:rPr lang="en-US" sz="1450" b="1" dirty="0">
                          <a:solidFill>
                            <a:srgbClr val="2D32FF"/>
                          </a:solidFill>
                          <a:latin typeface="+mn-lt"/>
                          <a:ea typeface="Calibri"/>
                          <a:cs typeface="Times New Roman"/>
                        </a:rPr>
                        <a:t>WG-11:  Display Function Standard</a:t>
                      </a:r>
                    </a:p>
                  </a:txBody>
                  <a:tcPr marL="68577" marR="68577" marT="27432" marB="0" anchor="ctr">
                    <a:solidFill>
                      <a:schemeClr val="bg1"/>
                    </a:solidFill>
                  </a:tcPr>
                </a:tc>
                <a:tc>
                  <a:txBody>
                    <a:bodyPr/>
                    <a:lstStyle/>
                    <a:p>
                      <a:pPr marL="0" marR="0">
                        <a:lnSpc>
                          <a:spcPct val="115000"/>
                        </a:lnSpc>
                        <a:spcBef>
                          <a:spcPts val="0"/>
                        </a:spcBef>
                        <a:spcAft>
                          <a:spcPts val="500"/>
                        </a:spcAft>
                      </a:pPr>
                      <a:r>
                        <a:rPr lang="en-US" sz="1450" b="1" dirty="0">
                          <a:solidFill>
                            <a:srgbClr val="2D32FF"/>
                          </a:solidFill>
                          <a:latin typeface="+mn-lt"/>
                          <a:ea typeface="Calibri"/>
                          <a:cs typeface="Times New Roman"/>
                        </a:rPr>
                        <a:t>WG-27:  Web Technology for DICOM</a:t>
                      </a:r>
                    </a:p>
                  </a:txBody>
                  <a:tcPr marL="68577" marR="68577" marT="27432" marB="0" anchor="ctr">
                    <a:solidFill>
                      <a:schemeClr val="bg1"/>
                    </a:solidFill>
                  </a:tcPr>
                </a:tc>
                <a:extLst>
                  <a:ext uri="{0D108BD9-81ED-4DB2-BD59-A6C34878D82A}">
                    <a16:rowId xmlns:a16="http://schemas.microsoft.com/office/drawing/2014/main" val="10010"/>
                  </a:ext>
                </a:extLst>
              </a:tr>
              <a:tr h="246370">
                <a:tc>
                  <a:txBody>
                    <a:bodyPr/>
                    <a:lstStyle/>
                    <a:p>
                      <a:pPr marL="0" marR="0" algn="l" defTabSz="914400" rtl="0" eaLnBrk="1" latinLnBrk="0" hangingPunct="1">
                        <a:lnSpc>
                          <a:spcPct val="115000"/>
                        </a:lnSpc>
                        <a:spcBef>
                          <a:spcPts val="0"/>
                        </a:spcBef>
                        <a:spcAft>
                          <a:spcPts val="0"/>
                        </a:spcAft>
                      </a:pPr>
                      <a:r>
                        <a:rPr lang="en-US" sz="1450" b="1" kern="1200" dirty="0">
                          <a:solidFill>
                            <a:srgbClr val="C00000"/>
                          </a:solidFill>
                          <a:latin typeface="+mn-lt"/>
                          <a:ea typeface="Calibri"/>
                          <a:cs typeface="Times New Roman"/>
                        </a:rPr>
                        <a:t>WG-12:  Ultrasound</a:t>
                      </a:r>
                    </a:p>
                  </a:txBody>
                  <a:tcPr marL="68577" marR="68577" marT="27432" marB="0" anchor="ctr">
                    <a:solidFill>
                      <a:schemeClr val="bg1"/>
                    </a:solidFill>
                  </a:tcPr>
                </a:tc>
                <a:tc>
                  <a:txBody>
                    <a:bodyPr/>
                    <a:lstStyle/>
                    <a:p>
                      <a:pPr>
                        <a:spcBef>
                          <a:spcPts val="0"/>
                        </a:spcBef>
                        <a:spcAft>
                          <a:spcPts val="500"/>
                        </a:spcAft>
                      </a:pPr>
                      <a:r>
                        <a:rPr kumimoji="0" lang="en-US" sz="1450" b="1" i="0" u="none" strike="noStrike" kern="1200" cap="none" spc="0" normalizeH="0" baseline="0" noProof="0" dirty="0">
                          <a:ln>
                            <a:noFill/>
                          </a:ln>
                          <a:solidFill>
                            <a:srgbClr val="2D32FF"/>
                          </a:solidFill>
                          <a:effectLst/>
                          <a:uLnTx/>
                          <a:uFillTx/>
                          <a:latin typeface="+mn-lt"/>
                          <a:ea typeface="Calibri"/>
                          <a:cs typeface="Times New Roman"/>
                        </a:rPr>
                        <a:t>WG-28:  Physics</a:t>
                      </a:r>
                      <a:endParaRPr lang="en-US" dirty="0"/>
                    </a:p>
                  </a:txBody>
                  <a:tcPr marL="68577" marR="68577" marT="27432" marB="0" anchor="ctr">
                    <a:solidFill>
                      <a:schemeClr val="bg1"/>
                    </a:solidFill>
                  </a:tcPr>
                </a:tc>
                <a:extLst>
                  <a:ext uri="{0D108BD9-81ED-4DB2-BD59-A6C34878D82A}">
                    <a16:rowId xmlns:a16="http://schemas.microsoft.com/office/drawing/2014/main" val="10011"/>
                  </a:ext>
                </a:extLst>
              </a:tr>
              <a:tr h="246370">
                <a:tc>
                  <a:txBody>
                    <a:bodyPr/>
                    <a:lstStyle/>
                    <a:p>
                      <a:pPr marL="0" marR="0" algn="l" defTabSz="914400" rtl="0" eaLnBrk="1" latinLnBrk="0" hangingPunct="1">
                        <a:lnSpc>
                          <a:spcPct val="115000"/>
                        </a:lnSpc>
                        <a:spcBef>
                          <a:spcPts val="0"/>
                        </a:spcBef>
                        <a:spcAft>
                          <a:spcPts val="0"/>
                        </a:spcAft>
                      </a:pPr>
                      <a:r>
                        <a:rPr lang="en-US" sz="1450" b="1" kern="1200" dirty="0">
                          <a:solidFill>
                            <a:srgbClr val="C00000"/>
                          </a:solidFill>
                          <a:latin typeface="+mn-lt"/>
                          <a:ea typeface="Calibri"/>
                          <a:cs typeface="Times New Roman"/>
                        </a:rPr>
                        <a:t>WG-13:  Visible Light</a:t>
                      </a:r>
                    </a:p>
                  </a:txBody>
                  <a:tcPr marL="68577" marR="68577" marT="27432" marB="0" anchor="ctr">
                    <a:solidFill>
                      <a:schemeClr val="bg1"/>
                    </a:solidFill>
                  </a:tcPr>
                </a:tc>
                <a:tc>
                  <a:txBody>
                    <a:bodyPr/>
                    <a:lstStyle/>
                    <a:p>
                      <a:pPr marL="0" marR="0">
                        <a:lnSpc>
                          <a:spcPct val="115000"/>
                        </a:lnSpc>
                        <a:spcBef>
                          <a:spcPts val="0"/>
                        </a:spcBef>
                        <a:spcAft>
                          <a:spcPts val="500"/>
                        </a:spcAft>
                      </a:pPr>
                      <a:r>
                        <a:rPr lang="en-US" sz="1450" b="1" dirty="0">
                          <a:solidFill>
                            <a:srgbClr val="2D32FF"/>
                          </a:solidFill>
                          <a:latin typeface="+mn-lt"/>
                          <a:ea typeface="Calibri"/>
                          <a:cs typeface="Times New Roman"/>
                        </a:rPr>
                        <a:t>WG-29:  Education, Communication &amp; Outreach</a:t>
                      </a:r>
                    </a:p>
                  </a:txBody>
                  <a:tcPr marL="68577" marR="68577" marT="27432" marB="0" anchor="ctr">
                    <a:solidFill>
                      <a:schemeClr val="bg1"/>
                    </a:solidFill>
                  </a:tcPr>
                </a:tc>
                <a:extLst>
                  <a:ext uri="{0D108BD9-81ED-4DB2-BD59-A6C34878D82A}">
                    <a16:rowId xmlns:a16="http://schemas.microsoft.com/office/drawing/2014/main" val="10012"/>
                  </a:ext>
                </a:extLst>
              </a:tr>
              <a:tr h="531033">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50" b="1" dirty="0">
                          <a:solidFill>
                            <a:srgbClr val="2D32FF"/>
                          </a:solidFill>
                          <a:latin typeface="+mn-lt"/>
                          <a:ea typeface="Calibri"/>
                          <a:cs typeface="Times New Roman"/>
                        </a:rPr>
                        <a:t>WG-14:  Security</a:t>
                      </a:r>
                      <a:br>
                        <a:rPr lang="en-US" sz="1450" b="1" dirty="0">
                          <a:solidFill>
                            <a:srgbClr val="2D32FF"/>
                          </a:solidFill>
                          <a:latin typeface="+mn-lt"/>
                          <a:ea typeface="Calibri"/>
                          <a:cs typeface="Times New Roman"/>
                        </a:rPr>
                      </a:br>
                      <a:r>
                        <a:rPr kumimoji="0" lang="en-US" sz="1450" b="1" i="0" u="none" strike="noStrike" kern="1200" cap="none" spc="0" normalizeH="0" baseline="0" noProof="0" dirty="0">
                          <a:ln>
                            <a:noFill/>
                          </a:ln>
                          <a:solidFill>
                            <a:srgbClr val="C00000"/>
                          </a:solidFill>
                          <a:effectLst/>
                          <a:uLnTx/>
                          <a:uFillTx/>
                          <a:latin typeface="+mn-lt"/>
                          <a:ea typeface="Calibri"/>
                          <a:cs typeface="Times New Roman"/>
                        </a:rPr>
                        <a:t>WG-15:  Digital Mammography and CAD</a:t>
                      </a:r>
                    </a:p>
                  </a:txBody>
                  <a:tcPr marL="68577" marR="68577" marT="27432" marB="0" anchor="ctr">
                    <a:solidFill>
                      <a:schemeClr val="bg1"/>
                    </a:solidFill>
                  </a:tcPr>
                </a:tc>
                <a:tc>
                  <a:txBody>
                    <a:bodyPr/>
                    <a:lstStyle/>
                    <a:p>
                      <a:pPr marL="0" marR="0" indent="0" algn="l" defTabSz="914400" rtl="0" eaLnBrk="1" fontAlgn="auto" latinLnBrk="0" hangingPunct="1">
                        <a:lnSpc>
                          <a:spcPct val="100000"/>
                        </a:lnSpc>
                        <a:spcBef>
                          <a:spcPts val="0"/>
                        </a:spcBef>
                        <a:spcAft>
                          <a:spcPts val="500"/>
                        </a:spcAft>
                        <a:buClrTx/>
                        <a:buSzTx/>
                        <a:buFontTx/>
                        <a:buNone/>
                        <a:tabLst/>
                        <a:defRPr/>
                      </a:pPr>
                      <a:r>
                        <a:rPr lang="en-US" sz="1450" b="1" kern="1200" dirty="0">
                          <a:solidFill>
                            <a:srgbClr val="00B050"/>
                          </a:solidFill>
                          <a:latin typeface="+mn-lt"/>
                          <a:ea typeface="Calibri"/>
                          <a:cs typeface="Times New Roman"/>
                        </a:rPr>
                        <a:t>WG-30:  Small Animal Imaging</a:t>
                      </a:r>
                    </a:p>
                    <a:p>
                      <a:pPr marL="0" marR="0" indent="0" algn="l" defTabSz="914400" rtl="0" eaLnBrk="1" fontAlgn="auto" latinLnBrk="0" hangingPunct="1">
                        <a:lnSpc>
                          <a:spcPct val="100000"/>
                        </a:lnSpc>
                        <a:spcBef>
                          <a:spcPts val="0"/>
                        </a:spcBef>
                        <a:spcAft>
                          <a:spcPts val="500"/>
                        </a:spcAft>
                        <a:buClrTx/>
                        <a:buSzTx/>
                        <a:buFontTx/>
                        <a:buNone/>
                        <a:tabLst/>
                        <a:defRPr/>
                      </a:pPr>
                      <a:r>
                        <a:rPr lang="en-US" sz="1450" b="1" dirty="0">
                          <a:solidFill>
                            <a:srgbClr val="2D32FF"/>
                          </a:solidFill>
                          <a:latin typeface="+mn-lt"/>
                          <a:ea typeface="Calibri"/>
                          <a:cs typeface="Times New Roman"/>
                        </a:rPr>
                        <a:t>WG-31:  Conformance</a:t>
                      </a:r>
                    </a:p>
                  </a:txBody>
                  <a:tcPr marL="68577" marR="68577" marT="27432" marB="0" anchor="ctr">
                    <a:solidFill>
                      <a:schemeClr val="bg1"/>
                    </a:solidFill>
                  </a:tcPr>
                </a:tc>
                <a:extLst>
                  <a:ext uri="{0D108BD9-81ED-4DB2-BD59-A6C34878D82A}">
                    <a16:rowId xmlns:a16="http://schemas.microsoft.com/office/drawing/2014/main" val="10013"/>
                  </a:ext>
                </a:extLst>
              </a:tr>
              <a:tr h="321272">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50" b="1" kern="1200" dirty="0">
                          <a:solidFill>
                            <a:srgbClr val="C00000"/>
                          </a:solidFill>
                          <a:latin typeface="+mn-lt"/>
                          <a:ea typeface="Calibri"/>
                          <a:cs typeface="Times New Roman"/>
                        </a:rPr>
                        <a:t>WG-16:  Magnetic Resonance</a:t>
                      </a:r>
                    </a:p>
                  </a:txBody>
                  <a:tcPr marL="68577" marR="68577" marT="27432" marB="0" anchor="ctr">
                    <a:solidFill>
                      <a:schemeClr val="bg1"/>
                    </a:solidFill>
                  </a:tcPr>
                </a:tc>
                <a:tc>
                  <a:txBody>
                    <a:bodyPr/>
                    <a:lstStyle/>
                    <a:p>
                      <a:pPr marL="0" marR="0">
                        <a:lnSpc>
                          <a:spcPct val="115000"/>
                        </a:lnSpc>
                        <a:spcBef>
                          <a:spcPts val="0"/>
                        </a:spcBef>
                        <a:spcAft>
                          <a:spcPts val="0"/>
                        </a:spcAft>
                      </a:pPr>
                      <a:r>
                        <a:rPr lang="en-US" sz="1450" b="1" dirty="0">
                          <a:solidFill>
                            <a:srgbClr val="00B050"/>
                          </a:solidFill>
                          <a:latin typeface="+mn-lt"/>
                          <a:ea typeface="Calibri"/>
                          <a:cs typeface="Times New Roman"/>
                        </a:rPr>
                        <a:t>WG-32:  Neurophysiology Data</a:t>
                      </a:r>
                    </a:p>
                  </a:txBody>
                  <a:tcPr marL="68577" marR="68577" marT="27432" marB="0" anchor="ctr">
                    <a:solidFill>
                      <a:schemeClr val="bg1"/>
                    </a:solidFill>
                  </a:tcPr>
                </a:tc>
                <a:extLst>
                  <a:ext uri="{0D108BD9-81ED-4DB2-BD59-A6C34878D82A}">
                    <a16:rowId xmlns:a16="http://schemas.microsoft.com/office/drawing/2014/main" val="10014"/>
                  </a:ext>
                </a:extLst>
              </a:tr>
            </a:tbl>
          </a:graphicData>
        </a:graphic>
      </p:graphicFrame>
      <p:sp>
        <p:nvSpPr>
          <p:cNvPr id="5" name="Rectangle 4"/>
          <p:cNvSpPr/>
          <p:nvPr/>
        </p:nvSpPr>
        <p:spPr>
          <a:xfrm>
            <a:off x="487564" y="3850841"/>
            <a:ext cx="2667000" cy="2667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endParaRPr>
          </a:p>
        </p:txBody>
      </p:sp>
    </p:spTree>
    <p:extLst>
      <p:ext uri="{BB962C8B-B14F-4D97-AF65-F5344CB8AC3E}">
        <p14:creationId xmlns:p14="http://schemas.microsoft.com/office/powerpoint/2010/main" val="190425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p:txBody>
          <a:bodyPr/>
          <a:lstStyle/>
          <a:p>
            <a:pPr marL="0" indent="0">
              <a:lnSpc>
                <a:spcPct val="80000"/>
              </a:lnSpc>
              <a:buNone/>
            </a:pPr>
            <a:r>
              <a:rPr lang="en-US" sz="2600" dirty="0"/>
              <a:t>No “Versioning”</a:t>
            </a:r>
          </a:p>
          <a:p>
            <a:pPr lvl="1">
              <a:lnSpc>
                <a:spcPct val="130000"/>
              </a:lnSpc>
              <a:spcBef>
                <a:spcPts val="1200"/>
              </a:spcBef>
            </a:pPr>
            <a:r>
              <a:rPr lang="en-US" sz="2400" dirty="0"/>
              <a:t>It’s just “DICOM” </a:t>
            </a:r>
            <a:br>
              <a:rPr lang="en-US" sz="2400" dirty="0"/>
            </a:br>
            <a:r>
              <a:rPr lang="en-US" sz="2400" dirty="0"/>
              <a:t>Not “DICOM 3.1”, “3.2”, “2015b”, etc.</a:t>
            </a:r>
          </a:p>
          <a:p>
            <a:pPr marL="0" indent="0">
              <a:lnSpc>
                <a:spcPct val="80000"/>
              </a:lnSpc>
              <a:buNone/>
            </a:pPr>
            <a:endParaRPr lang="en-US" sz="2400" dirty="0"/>
          </a:p>
        </p:txBody>
      </p:sp>
      <p:sp>
        <p:nvSpPr>
          <p:cNvPr id="10242" name="Rectangle 2"/>
          <p:cNvSpPr>
            <a:spLocks noGrp="1" noChangeArrowheads="1"/>
          </p:cNvSpPr>
          <p:nvPr>
            <p:ph type="title"/>
          </p:nvPr>
        </p:nvSpPr>
        <p:spPr/>
        <p:txBody>
          <a:bodyPr/>
          <a:lstStyle/>
          <a:p>
            <a:r>
              <a:rPr lang="en-US" dirty="0"/>
              <a:t>Maintaining </a:t>
            </a:r>
            <a:r>
              <a:rPr lang="en-US" u="sng" dirty="0"/>
              <a:t>Stability</a:t>
            </a:r>
          </a:p>
        </p:txBody>
      </p:sp>
    </p:spTree>
    <p:extLst>
      <p:ext uri="{BB962C8B-B14F-4D97-AF65-F5344CB8AC3E}">
        <p14:creationId xmlns:p14="http://schemas.microsoft.com/office/powerpoint/2010/main" val="280143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500"/>
                                        <p:tgtEl>
                                          <p:spTgt spid="1024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43">
                                            <p:txEl>
                                              <p:pRg st="1" end="1"/>
                                            </p:txEl>
                                          </p:spTgt>
                                        </p:tgtEl>
                                        <p:attrNameLst>
                                          <p:attrName>style.visibility</p:attrName>
                                        </p:attrNameLst>
                                      </p:cBhvr>
                                      <p:to>
                                        <p:strVal val="visible"/>
                                      </p:to>
                                    </p:set>
                                    <p:animEffect transition="in" filter="fade">
                                      <p:cBhvr>
                                        <p:cTn id="10" dur="500"/>
                                        <p:tgtEl>
                                          <p:spTgt spid="102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3"/>
          <p:cNvSpPr>
            <a:spLocks noGrp="1" noChangeArrowheads="1"/>
          </p:cNvSpPr>
          <p:nvPr>
            <p:ph idx="1"/>
          </p:nvPr>
        </p:nvSpPr>
        <p:spPr>
          <a:xfrm>
            <a:off x="448091" y="1667436"/>
            <a:ext cx="8247818" cy="1446138"/>
          </a:xfrm>
        </p:spPr>
        <p:txBody>
          <a:bodyPr>
            <a:normAutofit/>
          </a:bodyPr>
          <a:lstStyle/>
          <a:p>
            <a:pPr marL="0" indent="0" algn="ctr" eaLnBrk="1" hangingPunct="1">
              <a:lnSpc>
                <a:spcPct val="140000"/>
              </a:lnSpc>
              <a:spcBef>
                <a:spcPts val="0"/>
              </a:spcBef>
              <a:buNone/>
            </a:pPr>
            <a:r>
              <a:rPr lang="en-US" sz="2800" b="1" dirty="0"/>
              <a:t>Service </a:t>
            </a:r>
            <a:r>
              <a:rPr lang="en-US" sz="2800" b="1" i="1" dirty="0"/>
              <a:t>+</a:t>
            </a:r>
            <a:r>
              <a:rPr lang="en-US" sz="2800" b="1" dirty="0"/>
              <a:t> Object   </a:t>
            </a:r>
            <a:r>
              <a:rPr lang="en-US" sz="2800" b="1" i="1" dirty="0"/>
              <a:t>=</a:t>
            </a:r>
            <a:r>
              <a:rPr lang="en-US" sz="2800" b="1" dirty="0"/>
              <a:t>  </a:t>
            </a:r>
            <a:r>
              <a:rPr lang="en-US" sz="2800" b="1" u="sng" dirty="0"/>
              <a:t>S</a:t>
            </a:r>
            <a:r>
              <a:rPr lang="en-US" sz="2800" b="1" dirty="0"/>
              <a:t>ervice </a:t>
            </a:r>
            <a:r>
              <a:rPr lang="en-US" sz="2800" b="1" u="sng" dirty="0"/>
              <a:t>O</a:t>
            </a:r>
            <a:r>
              <a:rPr lang="en-US" sz="2800" b="1" dirty="0"/>
              <a:t>bject </a:t>
            </a:r>
            <a:r>
              <a:rPr lang="en-US" sz="2800" b="1" u="sng" dirty="0"/>
              <a:t>P</a:t>
            </a:r>
            <a:r>
              <a:rPr lang="en-US" sz="2800" b="1" dirty="0"/>
              <a:t>air</a:t>
            </a:r>
            <a:br>
              <a:rPr lang="en-US" sz="2800" b="1" dirty="0"/>
            </a:br>
            <a:r>
              <a:rPr lang="en-US" sz="2800" b="1" dirty="0"/>
              <a:t>(</a:t>
            </a:r>
            <a:r>
              <a:rPr lang="en-US" sz="2800" b="1" i="1" dirty="0"/>
              <a:t>Storage + MR Image =  MR Image Storage)</a:t>
            </a:r>
          </a:p>
          <a:p>
            <a:pPr marL="0" indent="0" eaLnBrk="1" hangingPunct="1">
              <a:buNone/>
            </a:pPr>
            <a:endParaRPr lang="en-US" sz="2000" i="1" dirty="0"/>
          </a:p>
        </p:txBody>
      </p:sp>
      <p:sp>
        <p:nvSpPr>
          <p:cNvPr id="2052" name="Rectangle 2"/>
          <p:cNvSpPr>
            <a:spLocks noGrp="1" noChangeArrowheads="1"/>
          </p:cNvSpPr>
          <p:nvPr>
            <p:ph type="title"/>
          </p:nvPr>
        </p:nvSpPr>
        <p:spPr/>
        <p:txBody>
          <a:bodyPr/>
          <a:lstStyle/>
          <a:p>
            <a:pPr eaLnBrk="1" hangingPunct="1"/>
            <a:r>
              <a:rPr lang="en-US"/>
              <a:t>DICOM SOP Class</a:t>
            </a:r>
          </a:p>
        </p:txBody>
      </p:sp>
      <p:sp>
        <p:nvSpPr>
          <p:cNvPr id="2054" name="Line 4"/>
          <p:cNvSpPr>
            <a:spLocks noChangeShapeType="1"/>
          </p:cNvSpPr>
          <p:nvPr/>
        </p:nvSpPr>
        <p:spPr bwMode="auto">
          <a:xfrm>
            <a:off x="2148129" y="3918435"/>
            <a:ext cx="399415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a:solidFill>
                <a:srgbClr val="000000"/>
              </a:solidFill>
            </a:endParaRPr>
          </a:p>
        </p:txBody>
      </p:sp>
      <p:graphicFrame>
        <p:nvGraphicFramePr>
          <p:cNvPr id="2050" name="Object 5"/>
          <p:cNvGraphicFramePr>
            <a:graphicFrameLocks noChangeAspect="1"/>
          </p:cNvGraphicFramePr>
          <p:nvPr>
            <p:extLst>
              <p:ext uri="{D42A27DB-BD31-4B8C-83A1-F6EECF244321}">
                <p14:modId xmlns:p14="http://schemas.microsoft.com/office/powerpoint/2010/main" val="3288421314"/>
              </p:ext>
            </p:extLst>
          </p:nvPr>
        </p:nvGraphicFramePr>
        <p:xfrm>
          <a:off x="497129" y="3283435"/>
          <a:ext cx="1231900" cy="1130300"/>
        </p:xfrm>
        <a:graphic>
          <a:graphicData uri="http://schemas.openxmlformats.org/presentationml/2006/ole">
            <mc:AlternateContent xmlns:mc="http://schemas.openxmlformats.org/markup-compatibility/2006">
              <mc:Choice xmlns:v="urn:schemas-microsoft-com:vml" Requires="v">
                <p:oleObj spid="_x0000_s3102" name="Image" r:id="rId4" imgW="1232181" imgH="1130957" progId="Photoshop.Image.5">
                  <p:embed/>
                </p:oleObj>
              </mc:Choice>
              <mc:Fallback>
                <p:oleObj name="Image" r:id="rId4" imgW="1232181" imgH="1130957" progId="Photoshop.Image.5">
                  <p:embed/>
                  <p:pic>
                    <p:nvPicPr>
                      <p:cNvPr id="205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129" y="3283435"/>
                        <a:ext cx="12319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5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48791" y="3729897"/>
            <a:ext cx="11684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51" name="Object 7"/>
          <p:cNvGraphicFramePr>
            <a:graphicFrameLocks noChangeAspect="1"/>
          </p:cNvGraphicFramePr>
          <p:nvPr>
            <p:extLst>
              <p:ext uri="{D42A27DB-BD31-4B8C-83A1-F6EECF244321}">
                <p14:modId xmlns:p14="http://schemas.microsoft.com/office/powerpoint/2010/main" val="1925976458"/>
              </p:ext>
            </p:extLst>
          </p:nvPr>
        </p:nvGraphicFramePr>
        <p:xfrm>
          <a:off x="6374054" y="3229834"/>
          <a:ext cx="1108075" cy="1204913"/>
        </p:xfrm>
        <a:graphic>
          <a:graphicData uri="http://schemas.openxmlformats.org/presentationml/2006/ole">
            <mc:AlternateContent xmlns:mc="http://schemas.openxmlformats.org/markup-compatibility/2006">
              <mc:Choice xmlns:v="urn:schemas-microsoft-com:vml" Requires="v">
                <p:oleObj spid="_x0000_s3103" name="Image" r:id="rId7" imgW="1461348" imgH="1588422" progId="Photoshop.Image.5">
                  <p:embed/>
                </p:oleObj>
              </mc:Choice>
              <mc:Fallback>
                <p:oleObj name="Image" r:id="rId7" imgW="1461348" imgH="1588422" progId="Photoshop.Image.5">
                  <p:embed/>
                  <p:pic>
                    <p:nvPicPr>
                      <p:cNvPr id="2051"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74054" y="3229834"/>
                        <a:ext cx="1108075" cy="120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6" name="Text Box 9"/>
          <p:cNvSpPr txBox="1">
            <a:spLocks noChangeArrowheads="1"/>
          </p:cNvSpPr>
          <p:nvPr/>
        </p:nvSpPr>
        <p:spPr bwMode="auto">
          <a:xfrm>
            <a:off x="779704" y="4432896"/>
            <a:ext cx="666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fontAlgn="base" hangingPunct="1">
              <a:spcBef>
                <a:spcPct val="0"/>
              </a:spcBef>
              <a:spcAft>
                <a:spcPct val="0"/>
              </a:spcAft>
            </a:pPr>
            <a:r>
              <a:rPr lang="en-US" dirty="0">
                <a:solidFill>
                  <a:srgbClr val="000000"/>
                </a:solidFill>
              </a:rPr>
              <a:t>SCU</a:t>
            </a:r>
          </a:p>
        </p:txBody>
      </p:sp>
      <p:sp>
        <p:nvSpPr>
          <p:cNvPr id="2057" name="Text Box 10"/>
          <p:cNvSpPr txBox="1">
            <a:spLocks noChangeArrowheads="1"/>
          </p:cNvSpPr>
          <p:nvPr/>
        </p:nvSpPr>
        <p:spPr bwMode="auto">
          <a:xfrm>
            <a:off x="7147166" y="4404584"/>
            <a:ext cx="654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fontAlgn="base" hangingPunct="1">
              <a:spcBef>
                <a:spcPct val="0"/>
              </a:spcBef>
              <a:spcAft>
                <a:spcPct val="0"/>
              </a:spcAft>
            </a:pPr>
            <a:r>
              <a:rPr lang="en-US">
                <a:solidFill>
                  <a:srgbClr val="000000"/>
                </a:solidFill>
              </a:rPr>
              <a:t>SCP</a:t>
            </a:r>
          </a:p>
        </p:txBody>
      </p:sp>
      <p:sp>
        <p:nvSpPr>
          <p:cNvPr id="2058" name="Text Box 11"/>
          <p:cNvSpPr txBox="1">
            <a:spLocks noChangeArrowheads="1"/>
          </p:cNvSpPr>
          <p:nvPr/>
        </p:nvSpPr>
        <p:spPr bwMode="auto">
          <a:xfrm>
            <a:off x="2264016" y="3351698"/>
            <a:ext cx="3625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fontAlgn="base" hangingPunct="1">
              <a:spcBef>
                <a:spcPct val="0"/>
              </a:spcBef>
              <a:spcAft>
                <a:spcPct val="0"/>
              </a:spcAft>
            </a:pPr>
            <a:r>
              <a:rPr lang="en-US" sz="2000">
                <a:solidFill>
                  <a:srgbClr val="000000"/>
                </a:solidFill>
              </a:rPr>
              <a:t>MR Image Storage SOP Class</a:t>
            </a:r>
          </a:p>
        </p:txBody>
      </p:sp>
      <p:sp>
        <p:nvSpPr>
          <p:cNvPr id="11" name="Rectangle 3">
            <a:extLst>
              <a:ext uri="{FF2B5EF4-FFF2-40B4-BE49-F238E27FC236}">
                <a16:creationId xmlns:a16="http://schemas.microsoft.com/office/drawing/2014/main" id="{E3947DBF-5A82-4309-A3FB-B352A07A1F8B}"/>
              </a:ext>
            </a:extLst>
          </p:cNvPr>
          <p:cNvSpPr txBox="1">
            <a:spLocks noChangeArrowheads="1"/>
          </p:cNvSpPr>
          <p:nvPr/>
        </p:nvSpPr>
        <p:spPr>
          <a:xfrm>
            <a:off x="183895" y="4913798"/>
            <a:ext cx="8247818" cy="1738799"/>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ts val="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ts val="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ts val="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ts val="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457200" indent="0">
              <a:spcBef>
                <a:spcPts val="1200"/>
              </a:spcBef>
              <a:buFont typeface="Wingdings 2" panose="05020102010507070707" pitchFamily="18" charset="2"/>
              <a:buNone/>
            </a:pPr>
            <a:r>
              <a:rPr lang="en-US" sz="2000" dirty="0"/>
              <a:t>SCU – Service Class User</a:t>
            </a:r>
          </a:p>
          <a:p>
            <a:pPr marL="822960">
              <a:spcBef>
                <a:spcPts val="0"/>
              </a:spcBef>
            </a:pPr>
            <a:r>
              <a:rPr lang="en-US" sz="2000" dirty="0"/>
              <a:t>the system that uses the service (client)</a:t>
            </a:r>
          </a:p>
          <a:p>
            <a:pPr marL="457200" indent="0">
              <a:spcBef>
                <a:spcPts val="1200"/>
              </a:spcBef>
              <a:buFont typeface="Wingdings 2" panose="05020102010507070707" pitchFamily="18" charset="2"/>
              <a:buNone/>
            </a:pPr>
            <a:r>
              <a:rPr lang="en-US" sz="2000" dirty="0"/>
              <a:t>SCP – Service Class Provider</a:t>
            </a:r>
          </a:p>
          <a:p>
            <a:pPr marL="822960">
              <a:spcBef>
                <a:spcPts val="0"/>
              </a:spcBef>
            </a:pPr>
            <a:r>
              <a:rPr lang="en-US" sz="2000" dirty="0"/>
              <a:t>the system that provides the service (server)</a:t>
            </a:r>
          </a:p>
        </p:txBody>
      </p:sp>
    </p:spTree>
    <p:extLst>
      <p:ext uri="{BB962C8B-B14F-4D97-AF65-F5344CB8AC3E}">
        <p14:creationId xmlns:p14="http://schemas.microsoft.com/office/powerpoint/2010/main" val="20352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3">
                                            <p:txEl>
                                              <p:pRg st="0" end="0"/>
                                            </p:txEl>
                                          </p:spTgt>
                                        </p:tgtEl>
                                        <p:attrNameLst>
                                          <p:attrName>style.visibility</p:attrName>
                                        </p:attrNameLst>
                                      </p:cBhvr>
                                      <p:to>
                                        <p:strVal val="visible"/>
                                      </p:to>
                                    </p:set>
                                    <p:animEffect transition="in" filter="fade">
                                      <p:cBhvr>
                                        <p:cTn id="7" dur="500"/>
                                        <p:tgtEl>
                                          <p:spTgt spid="20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fade">
                                      <p:cBhvr>
                                        <p:cTn id="12" dur="500"/>
                                        <p:tgtEl>
                                          <p:spTgt spid="2054"/>
                                        </p:tgtEl>
                                      </p:cBhvr>
                                    </p:animEffect>
                                  </p:childTnLst>
                                </p:cTn>
                              </p:par>
                              <p:par>
                                <p:cTn id="13" presetID="10"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500"/>
                                        <p:tgtEl>
                                          <p:spTgt spid="2050"/>
                                        </p:tgtEl>
                                      </p:cBhvr>
                                    </p:animEffect>
                                  </p:childTnLst>
                                </p:cTn>
                              </p:par>
                              <p:par>
                                <p:cTn id="16" presetID="10" presetClass="entr" presetSubtype="0" fill="hold" nodeType="withEffect">
                                  <p:stCondLst>
                                    <p:cond delay="0"/>
                                  </p:stCondLst>
                                  <p:childTnLst>
                                    <p:set>
                                      <p:cBhvr>
                                        <p:cTn id="17" dur="1" fill="hold">
                                          <p:stCondLst>
                                            <p:cond delay="0"/>
                                          </p:stCondLst>
                                        </p:cTn>
                                        <p:tgtEl>
                                          <p:spTgt spid="2055"/>
                                        </p:tgtEl>
                                        <p:attrNameLst>
                                          <p:attrName>style.visibility</p:attrName>
                                        </p:attrNameLst>
                                      </p:cBhvr>
                                      <p:to>
                                        <p:strVal val="visible"/>
                                      </p:to>
                                    </p:set>
                                    <p:animEffect transition="in" filter="fade">
                                      <p:cBhvr>
                                        <p:cTn id="18" dur="500"/>
                                        <p:tgtEl>
                                          <p:spTgt spid="2055"/>
                                        </p:tgtEl>
                                      </p:cBhvr>
                                    </p:animEffect>
                                  </p:childTnLst>
                                </p:cTn>
                              </p:par>
                              <p:par>
                                <p:cTn id="19" presetID="10" presetClass="entr" presetSubtype="0" fill="hold" nodeType="withEffect">
                                  <p:stCondLst>
                                    <p:cond delay="0"/>
                                  </p:stCondLst>
                                  <p:childTnLst>
                                    <p:set>
                                      <p:cBhvr>
                                        <p:cTn id="20" dur="1" fill="hold">
                                          <p:stCondLst>
                                            <p:cond delay="0"/>
                                          </p:stCondLst>
                                        </p:cTn>
                                        <p:tgtEl>
                                          <p:spTgt spid="2051"/>
                                        </p:tgtEl>
                                        <p:attrNameLst>
                                          <p:attrName>style.visibility</p:attrName>
                                        </p:attrNameLst>
                                      </p:cBhvr>
                                      <p:to>
                                        <p:strVal val="visible"/>
                                      </p:to>
                                    </p:set>
                                    <p:animEffect transition="in" filter="fade">
                                      <p:cBhvr>
                                        <p:cTn id="21" dur="500"/>
                                        <p:tgtEl>
                                          <p:spTgt spid="205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58"/>
                                        </p:tgtEl>
                                        <p:attrNameLst>
                                          <p:attrName>style.visibility</p:attrName>
                                        </p:attrNameLst>
                                      </p:cBhvr>
                                      <p:to>
                                        <p:strVal val="visible"/>
                                      </p:to>
                                    </p:set>
                                    <p:animEffect transition="in" filter="fade">
                                      <p:cBhvr>
                                        <p:cTn id="24" dur="500"/>
                                        <p:tgtEl>
                                          <p:spTgt spid="205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056"/>
                                        </p:tgtEl>
                                        <p:attrNameLst>
                                          <p:attrName>style.visibility</p:attrName>
                                        </p:attrNameLst>
                                      </p:cBhvr>
                                      <p:to>
                                        <p:strVal val="visible"/>
                                      </p:to>
                                    </p:set>
                                    <p:animEffect transition="in" filter="fade">
                                      <p:cBhvr>
                                        <p:cTn id="29" dur="500"/>
                                        <p:tgtEl>
                                          <p:spTgt spid="205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057"/>
                                        </p:tgtEl>
                                        <p:attrNameLst>
                                          <p:attrName>style.visibility</p:attrName>
                                        </p:attrNameLst>
                                      </p:cBhvr>
                                      <p:to>
                                        <p:strVal val="visible"/>
                                      </p:to>
                                    </p:set>
                                    <p:animEffect transition="in" filter="fade">
                                      <p:cBhvr>
                                        <p:cTn id="32" dur="500"/>
                                        <p:tgtEl>
                                          <p:spTgt spid="205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build="p"/>
      <p:bldP spid="2054" grpId="0" animBg="1"/>
      <p:bldP spid="2056" grpId="0"/>
      <p:bldP spid="2057" grpId="0"/>
      <p:bldP spid="2058"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defTabSz="1196975">
              <a:buNone/>
              <a:tabLst>
                <a:tab pos="4625975" algn="l"/>
              </a:tabLst>
            </a:pPr>
            <a:r>
              <a:rPr lang="en-US" sz="2800" dirty="0"/>
              <a:t>SOP Class =  </a:t>
            </a:r>
            <a:r>
              <a:rPr lang="en-US" sz="2800" b="1" dirty="0">
                <a:solidFill>
                  <a:schemeClr val="accent1">
                    <a:lumMod val="60000"/>
                    <a:lumOff val="40000"/>
                  </a:schemeClr>
                </a:solidFill>
              </a:rPr>
              <a:t>service</a:t>
            </a:r>
            <a:r>
              <a:rPr lang="en-US" sz="2800" dirty="0">
                <a:solidFill>
                  <a:schemeClr val="tx1">
                    <a:lumMod val="95000"/>
                    <a:lumOff val="5000"/>
                  </a:schemeClr>
                </a:solidFill>
              </a:rPr>
              <a:t> </a:t>
            </a:r>
            <a:r>
              <a:rPr lang="en-US" sz="2800" dirty="0"/>
              <a:t>and </a:t>
            </a:r>
            <a:r>
              <a:rPr lang="en-US" sz="2800" b="1" dirty="0">
                <a:solidFill>
                  <a:srgbClr val="C00000"/>
                </a:solidFill>
              </a:rPr>
              <a:t>object</a:t>
            </a:r>
          </a:p>
        </p:txBody>
      </p:sp>
      <p:sp>
        <p:nvSpPr>
          <p:cNvPr id="2" name="Title 1"/>
          <p:cNvSpPr>
            <a:spLocks noGrp="1"/>
          </p:cNvSpPr>
          <p:nvPr>
            <p:ph type="title"/>
          </p:nvPr>
        </p:nvSpPr>
        <p:spPr/>
        <p:txBody>
          <a:bodyPr/>
          <a:lstStyle/>
          <a:p>
            <a:r>
              <a:rPr lang="en-US" dirty="0"/>
              <a:t>Some Other SOP Examples</a:t>
            </a:r>
          </a:p>
        </p:txBody>
      </p:sp>
      <p:sp>
        <p:nvSpPr>
          <p:cNvPr id="5" name="Content Placeholder 2"/>
          <p:cNvSpPr txBox="1">
            <a:spLocks/>
          </p:cNvSpPr>
          <p:nvPr/>
        </p:nvSpPr>
        <p:spPr bwMode="auto">
          <a:xfrm>
            <a:off x="2461846" y="2848708"/>
            <a:ext cx="5899639" cy="35608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269875" marR="0" indent="-269875"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lang="en-US" sz="2400" b="1" baseline="0">
                <a:solidFill>
                  <a:srgbClr val="008080"/>
                </a:solidFill>
                <a:latin typeface="+mn-lt"/>
                <a:ea typeface="+mn-ea"/>
                <a:cs typeface="+mn-cs"/>
              </a:defRPr>
            </a:lvl1pPr>
            <a:lvl2pPr marL="576000" indent="-269875" algn="l" rtl="0" eaLnBrk="1" fontAlgn="base" hangingPunct="1">
              <a:spcBef>
                <a:spcPct val="20000"/>
              </a:spcBef>
              <a:spcAft>
                <a:spcPct val="0"/>
              </a:spcAft>
              <a:buFont typeface="Arial" pitchFamily="34" charset="0"/>
              <a:buChar char="‒"/>
              <a:defRPr lang="en-US" sz="2000" b="1">
                <a:solidFill>
                  <a:srgbClr val="008080"/>
                </a:solidFill>
                <a:latin typeface="+mn-lt"/>
              </a:defRPr>
            </a:lvl2pPr>
            <a:lvl3pPr marL="846000" indent="-270000" algn="l" rtl="0" eaLnBrk="1" fontAlgn="base" hangingPunct="1">
              <a:spcBef>
                <a:spcPct val="20000"/>
              </a:spcBef>
              <a:spcAft>
                <a:spcPct val="0"/>
              </a:spcAft>
              <a:buFont typeface="Wingdings" panose="05000000000000000000" pitchFamily="2" charset="2"/>
              <a:buChar char="§"/>
              <a:defRPr lang="en-US" sz="1800" baseline="0">
                <a:solidFill>
                  <a:srgbClr val="008080"/>
                </a:solidFill>
                <a:latin typeface="+mn-lt"/>
              </a:defRPr>
            </a:lvl3pPr>
            <a:lvl4pPr marL="1076325" indent="-265113" algn="l" rtl="0" eaLnBrk="1" fontAlgn="base" hangingPunct="1">
              <a:spcBef>
                <a:spcPct val="20000"/>
              </a:spcBef>
              <a:spcAft>
                <a:spcPct val="0"/>
              </a:spcAft>
              <a:buFont typeface="Arial" panose="020B0604020202020204" pitchFamily="34" charset="0"/>
              <a:buChar char="•"/>
              <a:defRPr lang="en-US" sz="1600" baseline="0">
                <a:solidFill>
                  <a:srgbClr val="008080"/>
                </a:solidFill>
                <a:latin typeface="+mn-lt"/>
              </a:defRPr>
            </a:lvl4pPr>
            <a:lvl5pPr marL="1341438" indent="-265113" algn="l" defTabSz="1025525" rtl="0" eaLnBrk="1" fontAlgn="base" hangingPunct="1">
              <a:spcBef>
                <a:spcPct val="20000"/>
              </a:spcBef>
              <a:spcAft>
                <a:spcPct val="0"/>
              </a:spcAft>
              <a:buFont typeface="Arial" pitchFamily="34" charset="0"/>
              <a:buChar char="–"/>
              <a:defRPr lang="en-US" sz="1600" baseline="0">
                <a:solidFill>
                  <a:srgbClr val="008080"/>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177800" lvl="1" indent="-176213" defTabSz="1196975">
              <a:tabLst>
                <a:tab pos="4283075" algn="l"/>
                <a:tab pos="4403725" algn="l"/>
              </a:tabLst>
            </a:pPr>
            <a:r>
              <a:rPr lang="en-US" sz="2400" kern="0" dirty="0">
                <a:solidFill>
                  <a:schemeClr val="tx1">
                    <a:lumMod val="95000"/>
                    <a:lumOff val="5000"/>
                  </a:schemeClr>
                </a:solidFill>
              </a:rPr>
              <a:t> </a:t>
            </a:r>
            <a:r>
              <a:rPr lang="en-US" sz="2400" kern="0" dirty="0">
                <a:solidFill>
                  <a:schemeClr val="accent1">
                    <a:lumMod val="60000"/>
                    <a:lumOff val="40000"/>
                  </a:schemeClr>
                </a:solidFill>
              </a:rPr>
              <a:t>Store</a:t>
            </a:r>
            <a:r>
              <a:rPr lang="en-US" sz="2400" kern="0" dirty="0">
                <a:solidFill>
                  <a:schemeClr val="tx1">
                    <a:lumMod val="95000"/>
                    <a:lumOff val="5000"/>
                  </a:schemeClr>
                </a:solidFill>
              </a:rPr>
              <a:t> </a:t>
            </a:r>
            <a:r>
              <a:rPr lang="en-US" sz="2400" kern="0" dirty="0">
                <a:solidFill>
                  <a:schemeClr val="tx2"/>
                </a:solidFill>
              </a:rPr>
              <a:t>a</a:t>
            </a:r>
            <a:r>
              <a:rPr lang="en-US" sz="2400" kern="0" dirty="0"/>
              <a:t> </a:t>
            </a:r>
            <a:r>
              <a:rPr lang="en-US" sz="2400" kern="0" dirty="0">
                <a:solidFill>
                  <a:srgbClr val="C00000"/>
                </a:solidFill>
              </a:rPr>
              <a:t>CT image</a:t>
            </a:r>
            <a:r>
              <a:rPr lang="en-US" kern="0" dirty="0"/>
              <a:t>	</a:t>
            </a:r>
            <a:endParaRPr lang="en-US" sz="2400" kern="0" dirty="0">
              <a:solidFill>
                <a:srgbClr val="C00000"/>
              </a:solidFill>
            </a:endParaRPr>
          </a:p>
          <a:p>
            <a:pPr marL="177800" lvl="1" indent="-176213" defTabSz="1196975">
              <a:tabLst>
                <a:tab pos="4283075" algn="l"/>
                <a:tab pos="4403725" algn="l"/>
              </a:tabLst>
            </a:pPr>
            <a:r>
              <a:rPr lang="en-US" sz="2400" kern="0" dirty="0">
                <a:solidFill>
                  <a:schemeClr val="tx1">
                    <a:lumMod val="95000"/>
                    <a:lumOff val="5000"/>
                  </a:schemeClr>
                </a:solidFill>
              </a:rPr>
              <a:t> </a:t>
            </a:r>
            <a:r>
              <a:rPr lang="en-US" sz="2400" kern="0" dirty="0">
                <a:solidFill>
                  <a:schemeClr val="accent1">
                    <a:lumMod val="60000"/>
                    <a:lumOff val="40000"/>
                  </a:schemeClr>
                </a:solidFill>
              </a:rPr>
              <a:t>Store</a:t>
            </a:r>
            <a:r>
              <a:rPr lang="en-US" sz="2400" kern="0" dirty="0">
                <a:solidFill>
                  <a:schemeClr val="tx1">
                    <a:lumMod val="95000"/>
                    <a:lumOff val="5000"/>
                  </a:schemeClr>
                </a:solidFill>
              </a:rPr>
              <a:t> </a:t>
            </a:r>
            <a:r>
              <a:rPr lang="en-US" sz="2400" kern="0" dirty="0">
                <a:solidFill>
                  <a:schemeClr val="tx2"/>
                </a:solidFill>
              </a:rPr>
              <a:t>an</a:t>
            </a:r>
            <a:r>
              <a:rPr lang="en-US" sz="2400" kern="0" dirty="0"/>
              <a:t> </a:t>
            </a:r>
            <a:r>
              <a:rPr lang="en-US" sz="2400" kern="0" dirty="0">
                <a:solidFill>
                  <a:srgbClr val="C00000"/>
                </a:solidFill>
              </a:rPr>
              <a:t>XR image </a:t>
            </a:r>
            <a:endParaRPr lang="en-US" sz="1100" kern="0" dirty="0">
              <a:solidFill>
                <a:srgbClr val="C00000"/>
              </a:solidFill>
            </a:endParaRPr>
          </a:p>
          <a:p>
            <a:pPr marL="177800" lvl="1" indent="-176213" defTabSz="1196975">
              <a:spcBef>
                <a:spcPts val="1200"/>
              </a:spcBef>
              <a:tabLst>
                <a:tab pos="4283075" algn="l"/>
                <a:tab pos="4403725" algn="l"/>
              </a:tabLst>
            </a:pPr>
            <a:r>
              <a:rPr lang="en-US" sz="2400" kern="0" dirty="0">
                <a:solidFill>
                  <a:schemeClr val="tx1">
                    <a:lumMod val="95000"/>
                    <a:lumOff val="5000"/>
                  </a:schemeClr>
                </a:solidFill>
              </a:rPr>
              <a:t> </a:t>
            </a:r>
            <a:r>
              <a:rPr lang="en-US" sz="2400" kern="0" dirty="0">
                <a:solidFill>
                  <a:schemeClr val="accent1">
                    <a:lumMod val="60000"/>
                    <a:lumOff val="40000"/>
                  </a:schemeClr>
                </a:solidFill>
              </a:rPr>
              <a:t>Find</a:t>
            </a:r>
            <a:r>
              <a:rPr lang="en-US" sz="2400" kern="0" dirty="0">
                <a:solidFill>
                  <a:schemeClr val="tx1">
                    <a:lumMod val="95000"/>
                    <a:lumOff val="5000"/>
                  </a:schemeClr>
                </a:solidFill>
              </a:rPr>
              <a:t> </a:t>
            </a:r>
            <a:r>
              <a:rPr lang="en-US" sz="2400" kern="0" dirty="0">
                <a:solidFill>
                  <a:schemeClr val="tx2"/>
                </a:solidFill>
              </a:rPr>
              <a:t>the</a:t>
            </a:r>
            <a:r>
              <a:rPr lang="en-US" sz="2400" kern="0" dirty="0"/>
              <a:t> </a:t>
            </a:r>
            <a:r>
              <a:rPr lang="en-US" sz="2400" kern="0" dirty="0">
                <a:solidFill>
                  <a:srgbClr val="C00000"/>
                </a:solidFill>
              </a:rPr>
              <a:t>studies</a:t>
            </a:r>
            <a:r>
              <a:rPr lang="en-US" sz="2400" kern="0" dirty="0"/>
              <a:t> </a:t>
            </a:r>
            <a:r>
              <a:rPr lang="en-US" sz="2400" kern="0" dirty="0">
                <a:solidFill>
                  <a:schemeClr val="tx2"/>
                </a:solidFill>
              </a:rPr>
              <a:t>for a patient	</a:t>
            </a:r>
          </a:p>
          <a:p>
            <a:pPr marL="177800" lvl="1" indent="-176213" defTabSz="1196975">
              <a:tabLst>
                <a:tab pos="4283075" algn="l"/>
                <a:tab pos="4403725" algn="l"/>
              </a:tabLst>
            </a:pPr>
            <a:r>
              <a:rPr lang="en-US" sz="2400" kern="0" dirty="0">
                <a:solidFill>
                  <a:schemeClr val="tx1">
                    <a:lumMod val="95000"/>
                    <a:lumOff val="5000"/>
                  </a:schemeClr>
                </a:solidFill>
              </a:rPr>
              <a:t> </a:t>
            </a:r>
            <a:r>
              <a:rPr lang="en-US" sz="2400" kern="0" dirty="0">
                <a:solidFill>
                  <a:schemeClr val="accent1">
                    <a:lumMod val="60000"/>
                    <a:lumOff val="40000"/>
                  </a:schemeClr>
                </a:solidFill>
              </a:rPr>
              <a:t>Find</a:t>
            </a:r>
            <a:r>
              <a:rPr lang="en-US" sz="2400" kern="0" dirty="0">
                <a:solidFill>
                  <a:schemeClr val="tx1">
                    <a:lumMod val="95000"/>
                    <a:lumOff val="5000"/>
                  </a:schemeClr>
                </a:solidFill>
              </a:rPr>
              <a:t> </a:t>
            </a:r>
            <a:r>
              <a:rPr lang="en-US" sz="2400" kern="0" dirty="0">
                <a:solidFill>
                  <a:schemeClr val="tx2"/>
                </a:solidFill>
              </a:rPr>
              <a:t>the</a:t>
            </a:r>
            <a:r>
              <a:rPr lang="en-US" sz="2400" kern="0" dirty="0"/>
              <a:t> </a:t>
            </a:r>
            <a:r>
              <a:rPr lang="en-US" sz="2400" kern="0" dirty="0">
                <a:solidFill>
                  <a:srgbClr val="C00000"/>
                </a:solidFill>
              </a:rPr>
              <a:t>worklist items</a:t>
            </a:r>
            <a:r>
              <a:rPr lang="en-US" sz="2400" kern="0" dirty="0"/>
              <a:t> </a:t>
            </a:r>
            <a:r>
              <a:rPr lang="en-US" sz="2400" kern="0" dirty="0">
                <a:solidFill>
                  <a:schemeClr val="tx2"/>
                </a:solidFill>
              </a:rPr>
              <a:t>for a modality</a:t>
            </a:r>
            <a:endParaRPr lang="en-US" sz="1100" kern="0" dirty="0">
              <a:solidFill>
                <a:srgbClr val="C00000"/>
              </a:solidFill>
            </a:endParaRPr>
          </a:p>
          <a:p>
            <a:pPr marL="177800" lvl="1" indent="-176213" defTabSz="1196975">
              <a:spcBef>
                <a:spcPts val="1200"/>
              </a:spcBef>
              <a:tabLst>
                <a:tab pos="4283075" algn="l"/>
                <a:tab pos="4403725" algn="l"/>
              </a:tabLst>
            </a:pPr>
            <a:r>
              <a:rPr lang="en-US" sz="2400" kern="0" dirty="0">
                <a:solidFill>
                  <a:schemeClr val="tx1">
                    <a:lumMod val="95000"/>
                    <a:lumOff val="5000"/>
                  </a:schemeClr>
                </a:solidFill>
              </a:rPr>
              <a:t> </a:t>
            </a:r>
            <a:r>
              <a:rPr lang="en-US" sz="2400" kern="0" dirty="0">
                <a:solidFill>
                  <a:schemeClr val="accent1">
                    <a:lumMod val="60000"/>
                    <a:lumOff val="40000"/>
                  </a:schemeClr>
                </a:solidFill>
              </a:rPr>
              <a:t>Move</a:t>
            </a:r>
            <a:r>
              <a:rPr lang="en-US" sz="2400" kern="0" dirty="0">
                <a:solidFill>
                  <a:schemeClr val="tx1">
                    <a:lumMod val="95000"/>
                    <a:lumOff val="5000"/>
                  </a:schemeClr>
                </a:solidFill>
              </a:rPr>
              <a:t> </a:t>
            </a:r>
            <a:r>
              <a:rPr lang="en-US" sz="2400" kern="0" dirty="0">
                <a:solidFill>
                  <a:schemeClr val="tx2"/>
                </a:solidFill>
              </a:rPr>
              <a:t>a</a:t>
            </a:r>
            <a:r>
              <a:rPr lang="en-US" sz="2400" kern="0" dirty="0"/>
              <a:t> </a:t>
            </a:r>
            <a:r>
              <a:rPr lang="en-US" sz="2400" kern="0" dirty="0">
                <a:solidFill>
                  <a:srgbClr val="C00000"/>
                </a:solidFill>
              </a:rPr>
              <a:t>set of images</a:t>
            </a:r>
            <a:endParaRPr lang="en-US" sz="1100" kern="0" dirty="0">
              <a:solidFill>
                <a:srgbClr val="C00000"/>
              </a:solidFill>
            </a:endParaRPr>
          </a:p>
          <a:p>
            <a:pPr marL="177800" lvl="1" indent="-176213" defTabSz="1196975">
              <a:spcBef>
                <a:spcPts val="1200"/>
              </a:spcBef>
              <a:tabLst>
                <a:tab pos="4283075" algn="l"/>
                <a:tab pos="4403725" algn="l"/>
              </a:tabLst>
            </a:pPr>
            <a:r>
              <a:rPr lang="en-US" sz="2400" kern="0" dirty="0">
                <a:solidFill>
                  <a:schemeClr val="tx1">
                    <a:lumMod val="95000"/>
                    <a:lumOff val="5000"/>
                  </a:schemeClr>
                </a:solidFill>
              </a:rPr>
              <a:t> </a:t>
            </a:r>
            <a:r>
              <a:rPr lang="en-US" sz="2400" kern="0" dirty="0">
                <a:solidFill>
                  <a:schemeClr val="accent1">
                    <a:lumMod val="60000"/>
                    <a:lumOff val="40000"/>
                  </a:schemeClr>
                </a:solidFill>
              </a:rPr>
              <a:t>Create</a:t>
            </a:r>
            <a:r>
              <a:rPr lang="en-US" sz="2400" kern="0" dirty="0">
                <a:solidFill>
                  <a:schemeClr val="tx1">
                    <a:lumMod val="95000"/>
                    <a:lumOff val="5000"/>
                  </a:schemeClr>
                </a:solidFill>
              </a:rPr>
              <a:t> </a:t>
            </a:r>
            <a:r>
              <a:rPr lang="en-US" sz="2400" kern="0" dirty="0">
                <a:solidFill>
                  <a:schemeClr val="tx2"/>
                </a:solidFill>
              </a:rPr>
              <a:t>an</a:t>
            </a:r>
            <a:r>
              <a:rPr lang="en-US" sz="2400" kern="0" dirty="0"/>
              <a:t> </a:t>
            </a:r>
            <a:r>
              <a:rPr lang="en-US" sz="2400" kern="0" dirty="0">
                <a:solidFill>
                  <a:srgbClr val="C00000"/>
                </a:solidFill>
              </a:rPr>
              <a:t>image print job</a:t>
            </a:r>
            <a:endParaRPr lang="en-US" sz="2400" kern="0" dirty="0"/>
          </a:p>
          <a:p>
            <a:endParaRPr lang="en-US" kern="0" dirty="0"/>
          </a:p>
        </p:txBody>
      </p:sp>
    </p:spTree>
    <p:extLst>
      <p:ext uri="{BB962C8B-B14F-4D97-AF65-F5344CB8AC3E}">
        <p14:creationId xmlns:p14="http://schemas.microsoft.com/office/powerpoint/2010/main" val="3151208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Maintaining </a:t>
            </a:r>
            <a:r>
              <a:rPr lang="en-US" u="sng" dirty="0"/>
              <a:t>Stability</a:t>
            </a:r>
          </a:p>
        </p:txBody>
      </p:sp>
      <p:sp>
        <p:nvSpPr>
          <p:cNvPr id="10243" name="Rectangle 3"/>
          <p:cNvSpPr>
            <a:spLocks noGrp="1" noChangeArrowheads="1"/>
          </p:cNvSpPr>
          <p:nvPr>
            <p:ph type="body" idx="1"/>
          </p:nvPr>
        </p:nvSpPr>
        <p:spPr>
          <a:xfrm>
            <a:off x="430823" y="1951892"/>
            <a:ext cx="8519347" cy="4492870"/>
          </a:xfrm>
        </p:spPr>
        <p:txBody>
          <a:bodyPr/>
          <a:lstStyle/>
          <a:p>
            <a:pPr marL="0" indent="0">
              <a:lnSpc>
                <a:spcPct val="80000"/>
              </a:lnSpc>
              <a:buNone/>
            </a:pPr>
            <a:r>
              <a:rPr lang="en-US" sz="2600" dirty="0"/>
              <a:t>No “Versioning”</a:t>
            </a:r>
          </a:p>
          <a:p>
            <a:pPr lvl="1">
              <a:lnSpc>
                <a:spcPct val="120000"/>
              </a:lnSpc>
            </a:pPr>
            <a:r>
              <a:rPr lang="en-US" sz="2400" dirty="0"/>
              <a:t>It’s just “DICOM” </a:t>
            </a:r>
            <a:br>
              <a:rPr lang="en-US" sz="2400" dirty="0"/>
            </a:br>
            <a:r>
              <a:rPr lang="en-US" sz="2400" dirty="0"/>
              <a:t>Not “DICOM 3.1”, “3.2”, “2015b”, etc.</a:t>
            </a:r>
          </a:p>
          <a:p>
            <a:pPr marL="0" indent="0">
              <a:lnSpc>
                <a:spcPct val="80000"/>
              </a:lnSpc>
              <a:buNone/>
            </a:pPr>
            <a:endParaRPr lang="en-US" sz="2400" dirty="0"/>
          </a:p>
          <a:p>
            <a:pPr marL="0" indent="0">
              <a:lnSpc>
                <a:spcPct val="80000"/>
              </a:lnSpc>
              <a:buNone/>
            </a:pPr>
            <a:r>
              <a:rPr lang="en-US" sz="2600" dirty="0"/>
              <a:t>DICOM evolves by adding new “SOP Classes”</a:t>
            </a:r>
          </a:p>
          <a:p>
            <a:pPr lvl="1">
              <a:spcBef>
                <a:spcPts val="600"/>
              </a:spcBef>
            </a:pPr>
            <a:r>
              <a:rPr lang="en-US" sz="2400" u="sng" dirty="0"/>
              <a:t>New SOP Classes are added</a:t>
            </a:r>
          </a:p>
          <a:p>
            <a:pPr lvl="1">
              <a:spcBef>
                <a:spcPts val="600"/>
              </a:spcBef>
            </a:pPr>
            <a:r>
              <a:rPr lang="en-US" sz="2400" u="sng" dirty="0"/>
              <a:t>Old SOP Classes don’t “break”</a:t>
            </a:r>
          </a:p>
          <a:p>
            <a:pPr lvl="1">
              <a:spcBef>
                <a:spcPts val="600"/>
              </a:spcBef>
            </a:pPr>
            <a:r>
              <a:rPr lang="en-US" sz="2400" dirty="0"/>
              <a:t>Most applications continue to support older SOP Classes </a:t>
            </a:r>
            <a:br>
              <a:rPr lang="en-US" sz="2400" dirty="0"/>
            </a:br>
            <a:r>
              <a:rPr lang="en-US" sz="2400" dirty="0"/>
              <a:t>when supporting new ones</a:t>
            </a:r>
          </a:p>
        </p:txBody>
      </p:sp>
      <p:sp>
        <p:nvSpPr>
          <p:cNvPr id="2" name="Slide Number Placeholder 1"/>
          <p:cNvSpPr>
            <a:spLocks noGrp="1"/>
          </p:cNvSpPr>
          <p:nvPr>
            <p:ph type="sldNum" sz="quarter" idx="12"/>
          </p:nvPr>
        </p:nvSpPr>
        <p:spPr/>
        <p:txBody>
          <a:bodyPr/>
          <a:lstStyle/>
          <a:p>
            <a:pPr>
              <a:defRPr/>
            </a:pPr>
            <a:endParaRPr lang="en-US" dirty="0">
              <a:solidFill>
                <a:srgbClr val="000000"/>
              </a:solidFill>
            </a:endParaRPr>
          </a:p>
        </p:txBody>
      </p:sp>
    </p:spTree>
    <p:extLst>
      <p:ext uri="{BB962C8B-B14F-4D97-AF65-F5344CB8AC3E}">
        <p14:creationId xmlns:p14="http://schemas.microsoft.com/office/powerpoint/2010/main" val="2658162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091" y="1870010"/>
            <a:ext cx="8247818" cy="4521997"/>
          </a:xfrm>
        </p:spPr>
        <p:txBody>
          <a:bodyPr>
            <a:normAutofit/>
          </a:bodyPr>
          <a:lstStyle/>
          <a:p>
            <a:pPr marL="0" indent="0">
              <a:spcBef>
                <a:spcPts val="600"/>
              </a:spcBef>
              <a:buNone/>
            </a:pPr>
            <a:r>
              <a:rPr lang="en-US" sz="2800" dirty="0"/>
              <a:t>Don’t break existing implementations</a:t>
            </a:r>
          </a:p>
          <a:p>
            <a:pPr marL="306125" lvl="1" indent="0">
              <a:spcBef>
                <a:spcPts val="300"/>
              </a:spcBef>
              <a:buNone/>
            </a:pPr>
            <a:r>
              <a:rPr lang="en-US" sz="2000" dirty="0"/>
              <a:t>In </a:t>
            </a:r>
            <a:r>
              <a:rPr lang="en-US" sz="2000" u="sng" dirty="0"/>
              <a:t>existing</a:t>
            </a:r>
            <a:r>
              <a:rPr lang="en-US" sz="2000" dirty="0"/>
              <a:t> SOP Classes:</a:t>
            </a:r>
          </a:p>
          <a:p>
            <a:pPr lvl="1">
              <a:spcBef>
                <a:spcPts val="200"/>
              </a:spcBef>
            </a:pPr>
            <a:r>
              <a:rPr lang="en-US" sz="2000" dirty="0"/>
              <a:t>Clarify but don’t change meaning</a:t>
            </a:r>
          </a:p>
          <a:p>
            <a:pPr lvl="1">
              <a:spcBef>
                <a:spcPts val="200"/>
              </a:spcBef>
            </a:pPr>
            <a:r>
              <a:rPr lang="en-US" sz="2000" dirty="0"/>
              <a:t>Add new codes, attributes, or behaviors BUT</a:t>
            </a:r>
            <a:br>
              <a:rPr lang="en-US" sz="2000" dirty="0"/>
            </a:br>
            <a:r>
              <a:rPr lang="en-US" sz="2000" dirty="0"/>
              <a:t>products don’t have to support them and</a:t>
            </a:r>
            <a:br>
              <a:rPr lang="en-US" sz="2000" dirty="0"/>
            </a:br>
            <a:r>
              <a:rPr lang="en-US" sz="2000" dirty="0"/>
              <a:t>can ignore them safely.</a:t>
            </a:r>
          </a:p>
          <a:p>
            <a:pPr lvl="1">
              <a:spcBef>
                <a:spcPts val="200"/>
              </a:spcBef>
            </a:pPr>
            <a:r>
              <a:rPr lang="en-US" sz="2000" dirty="0"/>
              <a:t>Exception: fix something that is already broken</a:t>
            </a:r>
          </a:p>
          <a:p>
            <a:pPr marL="0" indent="0">
              <a:spcBef>
                <a:spcPts val="2400"/>
              </a:spcBef>
              <a:buNone/>
            </a:pPr>
            <a:r>
              <a:rPr lang="en-US" sz="2800" dirty="0"/>
              <a:t>The Caveat</a:t>
            </a:r>
          </a:p>
          <a:p>
            <a:pPr lvl="1">
              <a:spcBef>
                <a:spcPts val="600"/>
              </a:spcBef>
            </a:pPr>
            <a:r>
              <a:rPr lang="en-US" sz="2000" dirty="0"/>
              <a:t>Vendors are still responsible to monitor CPs</a:t>
            </a:r>
            <a:br>
              <a:rPr lang="en-US" sz="2000" dirty="0"/>
            </a:br>
            <a:r>
              <a:rPr lang="en-US" sz="2000" dirty="0"/>
              <a:t>and fix their products when they are deficient</a:t>
            </a:r>
          </a:p>
        </p:txBody>
      </p:sp>
      <p:sp>
        <p:nvSpPr>
          <p:cNvPr id="2" name="Title 1"/>
          <p:cNvSpPr>
            <a:spLocks noGrp="1"/>
          </p:cNvSpPr>
          <p:nvPr>
            <p:ph type="title"/>
          </p:nvPr>
        </p:nvSpPr>
        <p:spPr/>
        <p:txBody>
          <a:bodyPr/>
          <a:lstStyle/>
          <a:p>
            <a:r>
              <a:rPr lang="en-US" dirty="0"/>
              <a:t>Stability and </a:t>
            </a:r>
            <a:r>
              <a:rPr lang="en-US" u="sng" dirty="0"/>
              <a:t>Maintenance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3961" y="4939570"/>
            <a:ext cx="2139980" cy="1417349"/>
          </a:xfrm>
          <a:prstGeom prst="rect">
            <a:avLst/>
          </a:prstGeom>
        </p:spPr>
      </p:pic>
    </p:spTree>
    <p:extLst>
      <p:ext uri="{BB962C8B-B14F-4D97-AF65-F5344CB8AC3E}">
        <p14:creationId xmlns:p14="http://schemas.microsoft.com/office/powerpoint/2010/main" val="3579620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091" y="1934308"/>
            <a:ext cx="8247818" cy="4721470"/>
          </a:xfrm>
        </p:spPr>
        <p:txBody>
          <a:bodyPr>
            <a:normAutofit/>
          </a:bodyPr>
          <a:lstStyle/>
          <a:p>
            <a:pPr>
              <a:spcBef>
                <a:spcPts val="1200"/>
              </a:spcBef>
            </a:pPr>
            <a:r>
              <a:rPr lang="en-US" sz="2200" dirty="0"/>
              <a:t>DICOM Conformance is to SOP Classes</a:t>
            </a:r>
            <a:br>
              <a:rPr lang="en-US" sz="2200" dirty="0"/>
            </a:br>
            <a:r>
              <a:rPr lang="en-US" sz="2200" dirty="0"/>
              <a:t> – </a:t>
            </a:r>
            <a:r>
              <a:rPr lang="en-US" sz="2200" i="1" dirty="0"/>
              <a:t>not to a version of the Standard</a:t>
            </a:r>
          </a:p>
          <a:p>
            <a:pPr>
              <a:spcBef>
                <a:spcPts val="1800"/>
              </a:spcBef>
            </a:pPr>
            <a:r>
              <a:rPr lang="en-US" sz="2200" dirty="0"/>
              <a:t>New DICOM editions are published (e.g. 2019c)</a:t>
            </a:r>
          </a:p>
          <a:p>
            <a:pPr lvl="1"/>
            <a:r>
              <a:rPr lang="en-US" sz="1800" dirty="0"/>
              <a:t>SOP Classes are </a:t>
            </a:r>
            <a:r>
              <a:rPr lang="en-US" sz="1800" u="sng" dirty="0"/>
              <a:t>added but not changed</a:t>
            </a:r>
            <a:r>
              <a:rPr lang="en-US" sz="1800" dirty="0"/>
              <a:t> incompatibly</a:t>
            </a:r>
          </a:p>
          <a:p>
            <a:pPr>
              <a:spcBef>
                <a:spcPts val="1800"/>
              </a:spcBef>
            </a:pPr>
            <a:r>
              <a:rPr lang="en-US" sz="2200" dirty="0"/>
              <a:t>Each SOP Class is stable</a:t>
            </a:r>
          </a:p>
          <a:p>
            <a:pPr lvl="1"/>
            <a:r>
              <a:rPr lang="en-US" sz="1800" dirty="0"/>
              <a:t>forward and backward compatible across all editions</a:t>
            </a:r>
          </a:p>
          <a:p>
            <a:pPr lvl="1"/>
            <a:r>
              <a:rPr lang="en-US" sz="1800" dirty="0"/>
              <a:t>any </a:t>
            </a:r>
            <a:r>
              <a:rPr lang="en-US" sz="1800" u="sng" dirty="0"/>
              <a:t>new</a:t>
            </a:r>
            <a:r>
              <a:rPr lang="en-US" sz="1800" dirty="0"/>
              <a:t> data elements are optional</a:t>
            </a:r>
            <a:endParaRPr lang="en-US" sz="1400" dirty="0"/>
          </a:p>
          <a:p>
            <a:pPr>
              <a:spcBef>
                <a:spcPts val="1800"/>
              </a:spcBef>
            </a:pPr>
            <a:r>
              <a:rPr lang="en-US" sz="2200" dirty="0"/>
              <a:t>Products conforming to the same SOP Class interoperate</a:t>
            </a:r>
          </a:p>
          <a:p>
            <a:pPr lvl="1"/>
            <a:r>
              <a:rPr lang="en-US" sz="1800" dirty="0"/>
              <a:t>Humans compare DICOM Conformance Statements (DCS)</a:t>
            </a:r>
          </a:p>
          <a:p>
            <a:pPr lvl="1"/>
            <a:r>
              <a:rPr lang="en-US" sz="1800" dirty="0"/>
              <a:t>Machines do Association Negotiation</a:t>
            </a:r>
          </a:p>
          <a:p>
            <a:endParaRPr lang="en-US" sz="2000" dirty="0"/>
          </a:p>
        </p:txBody>
      </p:sp>
      <p:sp>
        <p:nvSpPr>
          <p:cNvPr id="2" name="Title 1"/>
          <p:cNvSpPr>
            <a:spLocks noGrp="1"/>
          </p:cNvSpPr>
          <p:nvPr>
            <p:ph type="title"/>
          </p:nvPr>
        </p:nvSpPr>
        <p:spPr/>
        <p:txBody>
          <a:bodyPr/>
          <a:lstStyle/>
          <a:p>
            <a:r>
              <a:rPr lang="en-US" dirty="0"/>
              <a:t>Publication vs Conformance</a:t>
            </a:r>
          </a:p>
        </p:txBody>
      </p:sp>
    </p:spTree>
    <p:extLst>
      <p:ext uri="{BB962C8B-B14F-4D97-AF65-F5344CB8AC3E}">
        <p14:creationId xmlns:p14="http://schemas.microsoft.com/office/powerpoint/2010/main" val="30932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368961" y="1820008"/>
            <a:ext cx="8247818" cy="2611315"/>
          </a:xfrm>
        </p:spPr>
        <p:txBody>
          <a:bodyPr/>
          <a:lstStyle/>
          <a:p>
            <a:pPr eaLnBrk="1" hangingPunct="1"/>
            <a:r>
              <a:rPr lang="en-US" sz="2400" dirty="0"/>
              <a:t>DICOM Conformance Statement</a:t>
            </a:r>
          </a:p>
          <a:p>
            <a:pPr lvl="1" eaLnBrk="1" hangingPunct="1">
              <a:spcAft>
                <a:spcPts val="400"/>
              </a:spcAft>
            </a:pPr>
            <a:r>
              <a:rPr lang="en-US" sz="2000" dirty="0"/>
              <a:t>Required for every compliant product – </a:t>
            </a:r>
            <a:br>
              <a:rPr lang="en-US" sz="2000" dirty="0"/>
            </a:br>
            <a:r>
              <a:rPr lang="en-US" sz="2000" i="1" dirty="0"/>
              <a:t>pro-forma</a:t>
            </a:r>
            <a:r>
              <a:rPr lang="en-US" sz="2000" dirty="0"/>
              <a:t> in DICOM Part 2</a:t>
            </a:r>
          </a:p>
          <a:p>
            <a:pPr lvl="1" eaLnBrk="1" hangingPunct="1">
              <a:spcAft>
                <a:spcPts val="400"/>
              </a:spcAft>
            </a:pPr>
            <a:r>
              <a:rPr lang="en-US" sz="2000" dirty="0"/>
              <a:t>Lists the </a:t>
            </a:r>
            <a:r>
              <a:rPr lang="en-US" sz="2000" u="sng" dirty="0">
                <a:latin typeface="Arial" panose="020B0604020202020204" pitchFamily="34" charset="0"/>
                <a:cs typeface="Arial" panose="020B0604020202020204" pitchFamily="34" charset="0"/>
              </a:rPr>
              <a:t>SOP Classes</a:t>
            </a:r>
            <a:r>
              <a:rPr lang="en-US" sz="2000" dirty="0">
                <a:latin typeface="Arial" panose="020B0604020202020204" pitchFamily="34" charset="0"/>
                <a:cs typeface="Arial" panose="020B0604020202020204" pitchFamily="34" charset="0"/>
              </a:rPr>
              <a:t> </a:t>
            </a:r>
            <a:r>
              <a:rPr lang="en-US" sz="2000" dirty="0"/>
              <a:t>&amp; roles supported by a product</a:t>
            </a:r>
          </a:p>
          <a:p>
            <a:pPr lvl="1" eaLnBrk="1" hangingPunct="1">
              <a:spcAft>
                <a:spcPts val="400"/>
              </a:spcAft>
            </a:pPr>
            <a:r>
              <a:rPr lang="en-US" sz="2000" dirty="0"/>
              <a:t>Allows user organization (or system integrator) to determine</a:t>
            </a:r>
            <a:br>
              <a:rPr lang="en-US" sz="2000" dirty="0"/>
            </a:br>
            <a:r>
              <a:rPr lang="en-US" sz="2000" dirty="0"/>
              <a:t>components that should work together</a:t>
            </a:r>
          </a:p>
          <a:p>
            <a:pPr lvl="1" eaLnBrk="1" hangingPunct="1">
              <a:spcAft>
                <a:spcPts val="400"/>
              </a:spcAft>
            </a:pPr>
            <a:r>
              <a:rPr lang="en-US" sz="2000" dirty="0"/>
              <a:t>Also describes product implementation details and behaviors</a:t>
            </a:r>
            <a:endParaRPr lang="en-US" dirty="0"/>
          </a:p>
          <a:p>
            <a:pPr lvl="1" eaLnBrk="1" hangingPunct="1"/>
            <a:endParaRPr lang="en-US" dirty="0"/>
          </a:p>
        </p:txBody>
      </p:sp>
      <p:sp>
        <p:nvSpPr>
          <p:cNvPr id="14338" name="Rectangle 2"/>
          <p:cNvSpPr>
            <a:spLocks noGrp="1" noChangeArrowheads="1"/>
          </p:cNvSpPr>
          <p:nvPr>
            <p:ph type="title"/>
          </p:nvPr>
        </p:nvSpPr>
        <p:spPr/>
        <p:txBody>
          <a:bodyPr>
            <a:normAutofit fontScale="90000"/>
          </a:bodyPr>
          <a:lstStyle/>
          <a:p>
            <a:pPr eaLnBrk="1" hangingPunct="1"/>
            <a:r>
              <a:rPr lang="en-US" sz="3200" u="sng" dirty="0"/>
              <a:t>Documented Assertion</a:t>
            </a:r>
            <a:r>
              <a:rPr lang="en-US" sz="3200" dirty="0"/>
              <a:t> of Product Conformance</a:t>
            </a:r>
          </a:p>
        </p:txBody>
      </p:sp>
      <p:pic>
        <p:nvPicPr>
          <p:cNvPr id="14341" name="Picture 5" descr="TosDC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9600" y="4574758"/>
            <a:ext cx="1613010" cy="196352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342" name="Picture 6" descr="McKDC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1326" y="4574758"/>
            <a:ext cx="1590566" cy="197939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343" name="AutoShape 8"/>
          <p:cNvSpPr>
            <a:spLocks noChangeArrowheads="1"/>
          </p:cNvSpPr>
          <p:nvPr/>
        </p:nvSpPr>
        <p:spPr bwMode="auto">
          <a:xfrm>
            <a:off x="3688685" y="5267170"/>
            <a:ext cx="981726" cy="539601"/>
          </a:xfrm>
          <a:prstGeom prst="leftRightArrow">
            <a:avLst>
              <a:gd name="adj1" fmla="val 50000"/>
              <a:gd name="adj2" fmla="val 37519"/>
            </a:avLst>
          </a:prstGeom>
          <a:solidFill>
            <a:schemeClr val="accent1"/>
          </a:solidFill>
          <a:ln w="9525">
            <a:solidFill>
              <a:schemeClr val="tx1"/>
            </a:solidFill>
            <a:miter lim="800000"/>
            <a:headEnd/>
            <a:tailEnd/>
          </a:ln>
        </p:spPr>
        <p:txBody>
          <a:bodyPr wrap="none" anchor="ctr"/>
          <a:lstStyle/>
          <a:p>
            <a:pPr defTabSz="914400"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3382998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3"/>
          <p:cNvSpPr>
            <a:spLocks noGrp="1" noChangeArrowheads="1"/>
          </p:cNvSpPr>
          <p:nvPr>
            <p:ph idx="1"/>
          </p:nvPr>
        </p:nvSpPr>
        <p:spPr>
          <a:xfrm>
            <a:off x="448091" y="1887596"/>
            <a:ext cx="8247818" cy="2642772"/>
          </a:xfrm>
        </p:spPr>
        <p:txBody>
          <a:bodyPr>
            <a:normAutofit/>
          </a:bodyPr>
          <a:lstStyle/>
          <a:p>
            <a:pPr marL="0" indent="0" eaLnBrk="1" hangingPunct="1">
              <a:spcBef>
                <a:spcPts val="600"/>
              </a:spcBef>
              <a:buNone/>
            </a:pPr>
            <a:r>
              <a:rPr lang="en-US" sz="2400" dirty="0"/>
              <a:t>Before two systems perform a DICOM transaction they first agree:</a:t>
            </a:r>
          </a:p>
          <a:p>
            <a:pPr lvl="1" eaLnBrk="1" hangingPunct="1">
              <a:lnSpc>
                <a:spcPct val="80000"/>
              </a:lnSpc>
              <a:spcBef>
                <a:spcPts val="200"/>
              </a:spcBef>
            </a:pPr>
            <a:r>
              <a:rPr lang="en-US" sz="2000" dirty="0"/>
              <a:t>what </a:t>
            </a:r>
            <a:r>
              <a:rPr lang="en-US" sz="2000" u="sng" dirty="0">
                <a:solidFill>
                  <a:schemeClr val="tx1"/>
                </a:solidFill>
                <a:latin typeface="Arial" panose="020B0604020202020204" pitchFamily="34" charset="0"/>
                <a:cs typeface="Arial" panose="020B0604020202020204" pitchFamily="34" charset="0"/>
              </a:rPr>
              <a:t>SOP Class</a:t>
            </a:r>
            <a:r>
              <a:rPr lang="en-US" sz="2000" dirty="0">
                <a:solidFill>
                  <a:schemeClr val="tx1"/>
                </a:solidFill>
              </a:rPr>
              <a:t> </a:t>
            </a:r>
            <a:r>
              <a:rPr lang="en-US" sz="2000" dirty="0"/>
              <a:t>they will use (e.g. MR Image Storage)</a:t>
            </a:r>
          </a:p>
          <a:p>
            <a:pPr lvl="1" eaLnBrk="1" hangingPunct="1">
              <a:lnSpc>
                <a:spcPct val="80000"/>
              </a:lnSpc>
              <a:spcBef>
                <a:spcPts val="200"/>
              </a:spcBef>
            </a:pPr>
            <a:r>
              <a:rPr lang="en-US" sz="2000" dirty="0"/>
              <a:t>who will be the SCU (client role), who will be the SCP (server role)</a:t>
            </a:r>
          </a:p>
          <a:p>
            <a:pPr lvl="1" eaLnBrk="1" hangingPunct="1">
              <a:lnSpc>
                <a:spcPct val="80000"/>
              </a:lnSpc>
              <a:spcBef>
                <a:spcPts val="200"/>
              </a:spcBef>
            </a:pPr>
            <a:r>
              <a:rPr lang="en-US" sz="2000" dirty="0"/>
              <a:t>what compression will be used (e.g. JPEG Lossless)</a:t>
            </a:r>
          </a:p>
          <a:p>
            <a:pPr marL="0" indent="0" eaLnBrk="1" hangingPunct="1">
              <a:lnSpc>
                <a:spcPct val="80000"/>
              </a:lnSpc>
              <a:spcBef>
                <a:spcPts val="2400"/>
              </a:spcBef>
              <a:buNone/>
            </a:pPr>
            <a:r>
              <a:rPr lang="en-US" sz="2400" dirty="0"/>
              <a:t>This process is called Association Negotiation</a:t>
            </a:r>
          </a:p>
        </p:txBody>
      </p:sp>
      <p:sp>
        <p:nvSpPr>
          <p:cNvPr id="3076" name="Rectangle 2"/>
          <p:cNvSpPr>
            <a:spLocks noGrp="1" noChangeArrowheads="1"/>
          </p:cNvSpPr>
          <p:nvPr>
            <p:ph type="title"/>
          </p:nvPr>
        </p:nvSpPr>
        <p:spPr/>
        <p:txBody>
          <a:bodyPr>
            <a:normAutofit fontScale="90000"/>
          </a:bodyPr>
          <a:lstStyle/>
          <a:p>
            <a:pPr eaLnBrk="1" hangingPunct="1"/>
            <a:r>
              <a:rPr lang="en-US" sz="3200" u="sng" dirty="0"/>
              <a:t>Machine Negotiation</a:t>
            </a:r>
            <a:r>
              <a:rPr lang="en-US" sz="3200" dirty="0"/>
              <a:t> of Conformant Capabilities</a:t>
            </a:r>
          </a:p>
        </p:txBody>
      </p:sp>
      <p:sp>
        <p:nvSpPr>
          <p:cNvPr id="3078" name="Line 4"/>
          <p:cNvSpPr>
            <a:spLocks noChangeShapeType="1"/>
          </p:cNvSpPr>
          <p:nvPr/>
        </p:nvSpPr>
        <p:spPr bwMode="auto">
          <a:xfrm>
            <a:off x="3504028" y="5369620"/>
            <a:ext cx="264953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a:solidFill>
                <a:srgbClr val="000000"/>
              </a:solidFill>
            </a:endParaRPr>
          </a:p>
        </p:txBody>
      </p:sp>
      <p:graphicFrame>
        <p:nvGraphicFramePr>
          <p:cNvPr id="3074" name="Object 5"/>
          <p:cNvGraphicFramePr>
            <a:graphicFrameLocks noChangeAspect="1"/>
          </p:cNvGraphicFramePr>
          <p:nvPr>
            <p:extLst>
              <p:ext uri="{D42A27DB-BD31-4B8C-83A1-F6EECF244321}">
                <p14:modId xmlns:p14="http://schemas.microsoft.com/office/powerpoint/2010/main" val="838477640"/>
              </p:ext>
            </p:extLst>
          </p:nvPr>
        </p:nvGraphicFramePr>
        <p:xfrm>
          <a:off x="527866" y="5205241"/>
          <a:ext cx="1231900" cy="1130300"/>
        </p:xfrm>
        <a:graphic>
          <a:graphicData uri="http://schemas.openxmlformats.org/presentationml/2006/ole">
            <mc:AlternateContent xmlns:mc="http://schemas.openxmlformats.org/markup-compatibility/2006">
              <mc:Choice xmlns:v="urn:schemas-microsoft-com:vml" Requires="v">
                <p:oleObj spid="_x0000_s4124" name="Image" r:id="rId4" imgW="1232181" imgH="1130957" progId="Photoshop.Image.5">
                  <p:embed/>
                </p:oleObj>
              </mc:Choice>
              <mc:Fallback>
                <p:oleObj name="Image" r:id="rId4" imgW="1232181" imgH="1130957" progId="Photoshop.Image.5">
                  <p:embed/>
                  <p:pic>
                    <p:nvPicPr>
                      <p:cNvPr id="3074"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866" y="5205241"/>
                        <a:ext cx="12319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07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0078" y="5663307"/>
            <a:ext cx="11684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75" name="Object 7"/>
          <p:cNvGraphicFramePr>
            <a:graphicFrameLocks noChangeAspect="1"/>
          </p:cNvGraphicFramePr>
          <p:nvPr>
            <p:extLst>
              <p:ext uri="{D42A27DB-BD31-4B8C-83A1-F6EECF244321}">
                <p14:modId xmlns:p14="http://schemas.microsoft.com/office/powerpoint/2010/main" val="1528734207"/>
              </p:ext>
            </p:extLst>
          </p:nvPr>
        </p:nvGraphicFramePr>
        <p:xfrm>
          <a:off x="6385341" y="5163245"/>
          <a:ext cx="1108075" cy="1204912"/>
        </p:xfrm>
        <a:graphic>
          <a:graphicData uri="http://schemas.openxmlformats.org/presentationml/2006/ole">
            <mc:AlternateContent xmlns:mc="http://schemas.openxmlformats.org/markup-compatibility/2006">
              <mc:Choice xmlns:v="urn:schemas-microsoft-com:vml" Requires="v">
                <p:oleObj spid="_x0000_s4125" name="Image" r:id="rId7" imgW="1461348" imgH="1588422" progId="Photoshop.Image.5">
                  <p:embed/>
                </p:oleObj>
              </mc:Choice>
              <mc:Fallback>
                <p:oleObj name="Image" r:id="rId7" imgW="1461348" imgH="1588422" progId="Photoshop.Image.5">
                  <p:embed/>
                  <p:pic>
                    <p:nvPicPr>
                      <p:cNvPr id="3075"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85341" y="5163245"/>
                        <a:ext cx="1108075" cy="120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0" name="Text Box 8"/>
          <p:cNvSpPr txBox="1">
            <a:spLocks noChangeArrowheads="1"/>
          </p:cNvSpPr>
          <p:nvPr/>
        </p:nvSpPr>
        <p:spPr bwMode="auto">
          <a:xfrm>
            <a:off x="566057" y="4910762"/>
            <a:ext cx="11112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fontAlgn="base" hangingPunct="1">
              <a:spcBef>
                <a:spcPct val="0"/>
              </a:spcBef>
              <a:spcAft>
                <a:spcPct val="0"/>
              </a:spcAft>
            </a:pPr>
            <a:r>
              <a:rPr lang="en-US" sz="1400" dirty="0">
                <a:solidFill>
                  <a:srgbClr val="000000"/>
                </a:solidFill>
              </a:rPr>
              <a:t>AE_TITLE1</a:t>
            </a:r>
          </a:p>
        </p:txBody>
      </p:sp>
      <p:sp>
        <p:nvSpPr>
          <p:cNvPr id="3081" name="Text Box 10"/>
          <p:cNvSpPr txBox="1">
            <a:spLocks noChangeArrowheads="1"/>
          </p:cNvSpPr>
          <p:nvPr/>
        </p:nvSpPr>
        <p:spPr bwMode="auto">
          <a:xfrm>
            <a:off x="2989344" y="5868356"/>
            <a:ext cx="21210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fontAlgn="base" hangingPunct="1">
              <a:spcBef>
                <a:spcPct val="0"/>
              </a:spcBef>
              <a:spcAft>
                <a:spcPct val="0"/>
              </a:spcAft>
            </a:pPr>
            <a:r>
              <a:rPr lang="en-US" dirty="0">
                <a:solidFill>
                  <a:srgbClr val="000000"/>
                </a:solidFill>
              </a:rPr>
              <a:t>MR Image Storage</a:t>
            </a:r>
          </a:p>
        </p:txBody>
      </p:sp>
      <p:sp>
        <p:nvSpPr>
          <p:cNvPr id="3082" name="Text Box 11"/>
          <p:cNvSpPr txBox="1">
            <a:spLocks noChangeArrowheads="1"/>
          </p:cNvSpPr>
          <p:nvPr/>
        </p:nvSpPr>
        <p:spPr bwMode="auto">
          <a:xfrm>
            <a:off x="6975915" y="4861620"/>
            <a:ext cx="11112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fontAlgn="base" hangingPunct="1">
              <a:spcBef>
                <a:spcPct val="0"/>
              </a:spcBef>
              <a:spcAft>
                <a:spcPct val="0"/>
              </a:spcAft>
            </a:pPr>
            <a:r>
              <a:rPr lang="en-US" sz="1400" dirty="0">
                <a:solidFill>
                  <a:srgbClr val="000000"/>
                </a:solidFill>
              </a:rPr>
              <a:t>AE_TITLE2</a:t>
            </a:r>
          </a:p>
        </p:txBody>
      </p:sp>
      <p:sp>
        <p:nvSpPr>
          <p:cNvPr id="3083" name="Line 12"/>
          <p:cNvSpPr>
            <a:spLocks noChangeShapeType="1"/>
          </p:cNvSpPr>
          <p:nvPr/>
        </p:nvSpPr>
        <p:spPr bwMode="auto">
          <a:xfrm flipH="1">
            <a:off x="2197516" y="5523607"/>
            <a:ext cx="245903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a:solidFill>
                <a:srgbClr val="000000"/>
              </a:solidFill>
            </a:endParaRPr>
          </a:p>
        </p:txBody>
      </p:sp>
      <p:sp>
        <p:nvSpPr>
          <p:cNvPr id="3084" name="Text Box 13"/>
          <p:cNvSpPr txBox="1">
            <a:spLocks noChangeArrowheads="1"/>
          </p:cNvSpPr>
          <p:nvPr/>
        </p:nvSpPr>
        <p:spPr bwMode="auto">
          <a:xfrm>
            <a:off x="2669809" y="4860566"/>
            <a:ext cx="25955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fontAlgn="base" hangingPunct="1">
              <a:spcBef>
                <a:spcPct val="0"/>
              </a:spcBef>
              <a:spcAft>
                <a:spcPct val="0"/>
              </a:spcAft>
            </a:pPr>
            <a:r>
              <a:rPr lang="en-US" dirty="0">
                <a:solidFill>
                  <a:srgbClr val="000000"/>
                </a:solidFill>
              </a:rPr>
              <a:t>Association Negotiation</a:t>
            </a:r>
          </a:p>
        </p:txBody>
      </p:sp>
      <p:sp>
        <p:nvSpPr>
          <p:cNvPr id="3085" name="Line 14"/>
          <p:cNvSpPr>
            <a:spLocks noChangeShapeType="1"/>
          </p:cNvSpPr>
          <p:nvPr/>
        </p:nvSpPr>
        <p:spPr bwMode="auto">
          <a:xfrm>
            <a:off x="2159416" y="6252270"/>
            <a:ext cx="399415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a:solidFill>
                <a:srgbClr val="000000"/>
              </a:solidFill>
            </a:endParaRPr>
          </a:p>
        </p:txBody>
      </p:sp>
      <p:sp>
        <p:nvSpPr>
          <p:cNvPr id="3086" name="Text Box 15"/>
          <p:cNvSpPr txBox="1">
            <a:spLocks noChangeArrowheads="1"/>
          </p:cNvSpPr>
          <p:nvPr/>
        </p:nvSpPr>
        <p:spPr bwMode="auto">
          <a:xfrm>
            <a:off x="2197516" y="5177532"/>
            <a:ext cx="11881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fontAlgn="base" hangingPunct="1">
              <a:spcBef>
                <a:spcPct val="0"/>
              </a:spcBef>
              <a:spcAft>
                <a:spcPct val="0"/>
              </a:spcAft>
            </a:pPr>
            <a:r>
              <a:rPr lang="en-US" sz="1600" i="1" dirty="0">
                <a:solidFill>
                  <a:srgbClr val="000000"/>
                </a:solidFill>
              </a:rPr>
              <a:t>&lt;Request&gt;</a:t>
            </a:r>
          </a:p>
        </p:txBody>
      </p:sp>
      <p:sp>
        <p:nvSpPr>
          <p:cNvPr id="3087" name="Text Box 16"/>
          <p:cNvSpPr txBox="1">
            <a:spLocks noChangeArrowheads="1"/>
          </p:cNvSpPr>
          <p:nvPr/>
        </p:nvSpPr>
        <p:spPr bwMode="auto">
          <a:xfrm>
            <a:off x="4616866" y="5331520"/>
            <a:ext cx="13468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fontAlgn="base" hangingPunct="1">
              <a:spcBef>
                <a:spcPct val="0"/>
              </a:spcBef>
              <a:spcAft>
                <a:spcPct val="0"/>
              </a:spcAft>
            </a:pPr>
            <a:r>
              <a:rPr lang="en-US" sz="1600" i="1" dirty="0">
                <a:solidFill>
                  <a:srgbClr val="000000"/>
                </a:solidFill>
              </a:rPr>
              <a:t>&lt;Response&gt;</a:t>
            </a:r>
          </a:p>
        </p:txBody>
      </p:sp>
    </p:spTree>
    <p:extLst>
      <p:ext uri="{BB962C8B-B14F-4D97-AF65-F5344CB8AC3E}">
        <p14:creationId xmlns:p14="http://schemas.microsoft.com/office/powerpoint/2010/main" val="230425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84"/>
                                        </p:tgtEl>
                                        <p:attrNameLst>
                                          <p:attrName>style.visibility</p:attrName>
                                        </p:attrNameLst>
                                      </p:cBhvr>
                                      <p:to>
                                        <p:strVal val="visible"/>
                                      </p:to>
                                    </p:set>
                                    <p:animEffect transition="in" filter="fade">
                                      <p:cBhvr>
                                        <p:cTn id="7" dur="500"/>
                                        <p:tgtEl>
                                          <p:spTgt spid="308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86"/>
                                        </p:tgtEl>
                                        <p:attrNameLst>
                                          <p:attrName>style.visibility</p:attrName>
                                        </p:attrNameLst>
                                      </p:cBhvr>
                                      <p:to>
                                        <p:strVal val="visible"/>
                                      </p:to>
                                    </p:set>
                                    <p:animEffect transition="in" filter="wipe(left)">
                                      <p:cBhvr>
                                        <p:cTn id="12" dur="500"/>
                                        <p:tgtEl>
                                          <p:spTgt spid="308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078"/>
                                        </p:tgtEl>
                                        <p:attrNameLst>
                                          <p:attrName>style.visibility</p:attrName>
                                        </p:attrNameLst>
                                      </p:cBhvr>
                                      <p:to>
                                        <p:strVal val="visible"/>
                                      </p:to>
                                    </p:set>
                                    <p:animEffect transition="in" filter="wipe(left)">
                                      <p:cBhvr>
                                        <p:cTn id="16" dur="500"/>
                                        <p:tgtEl>
                                          <p:spTgt spid="307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right)">
                                      <p:cBhvr>
                                        <p:cTn id="21" dur="500"/>
                                        <p:tgtEl>
                                          <p:spTgt spid="3087"/>
                                        </p:tgtEl>
                                      </p:cBhvr>
                                    </p:animEffect>
                                  </p:childTnLst>
                                </p:cTn>
                              </p:par>
                            </p:childTnLst>
                          </p:cTn>
                        </p:par>
                        <p:par>
                          <p:cTn id="22" fill="hold">
                            <p:stCondLst>
                              <p:cond delay="500"/>
                            </p:stCondLst>
                            <p:childTnLst>
                              <p:par>
                                <p:cTn id="23" presetID="22" presetClass="entr" presetSubtype="2" fill="hold" grpId="0" nodeType="afterEffect">
                                  <p:stCondLst>
                                    <p:cond delay="0"/>
                                  </p:stCondLst>
                                  <p:childTnLst>
                                    <p:set>
                                      <p:cBhvr>
                                        <p:cTn id="24" dur="1" fill="hold">
                                          <p:stCondLst>
                                            <p:cond delay="0"/>
                                          </p:stCondLst>
                                        </p:cTn>
                                        <p:tgtEl>
                                          <p:spTgt spid="3083"/>
                                        </p:tgtEl>
                                        <p:attrNameLst>
                                          <p:attrName>style.visibility</p:attrName>
                                        </p:attrNameLst>
                                      </p:cBhvr>
                                      <p:to>
                                        <p:strVal val="visible"/>
                                      </p:to>
                                    </p:set>
                                    <p:animEffect transition="in" filter="wipe(right)">
                                      <p:cBhvr>
                                        <p:cTn id="25" dur="500"/>
                                        <p:tgtEl>
                                          <p:spTgt spid="308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081"/>
                                        </p:tgtEl>
                                        <p:attrNameLst>
                                          <p:attrName>style.visibility</p:attrName>
                                        </p:attrNameLst>
                                      </p:cBhvr>
                                      <p:to>
                                        <p:strVal val="visible"/>
                                      </p:to>
                                    </p:set>
                                    <p:animEffect transition="in" filter="fade">
                                      <p:cBhvr>
                                        <p:cTn id="30" dur="500"/>
                                        <p:tgtEl>
                                          <p:spTgt spid="3081"/>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3085"/>
                                        </p:tgtEl>
                                        <p:attrNameLst>
                                          <p:attrName>style.visibility</p:attrName>
                                        </p:attrNameLst>
                                      </p:cBhvr>
                                      <p:to>
                                        <p:strVal val="visible"/>
                                      </p:to>
                                    </p:set>
                                    <p:animEffect transition="in" filter="wipe(left)">
                                      <p:cBhvr>
                                        <p:cTn id="34" dur="500"/>
                                        <p:tgtEl>
                                          <p:spTgt spid="3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animBg="1"/>
      <p:bldP spid="3081" grpId="0"/>
      <p:bldP spid="3083" grpId="0" animBg="1"/>
      <p:bldP spid="3084" grpId="0"/>
      <p:bldP spid="3085" grpId="0" animBg="1"/>
      <p:bldP spid="3086" grpId="0"/>
      <p:bldP spid="308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Model Stability</a:t>
            </a:r>
          </a:p>
        </p:txBody>
      </p:sp>
      <p:sp>
        <p:nvSpPr>
          <p:cNvPr id="6" name="Slide Number Placeholder 5"/>
          <p:cNvSpPr>
            <a:spLocks noGrp="1"/>
          </p:cNvSpPr>
          <p:nvPr>
            <p:ph type="sldNum" sz="quarter" idx="12"/>
          </p:nvPr>
        </p:nvSpPr>
        <p:spPr/>
        <p:txBody>
          <a:bodyPr/>
          <a:lstStyle/>
          <a:p>
            <a:endParaRPr lang="en-US" dirty="0">
              <a:solidFill>
                <a:srgbClr val="000000"/>
              </a:solidFill>
            </a:endParaRPr>
          </a:p>
          <a:p>
            <a:endParaRPr lang="en-US" dirty="0">
              <a:solidFill>
                <a:srgbClr val="000000"/>
              </a:solidFill>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235" y="1853350"/>
            <a:ext cx="4339765" cy="4724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txBox="1">
            <a:spLocks/>
          </p:cNvSpPr>
          <p:nvPr/>
        </p:nvSpPr>
        <p:spPr bwMode="auto">
          <a:xfrm>
            <a:off x="3419850" y="1921073"/>
            <a:ext cx="5491915" cy="376369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None/>
              <a:defRPr lang="en-US" sz="3200" b="1">
                <a:solidFill>
                  <a:srgbClr val="008080"/>
                </a:solidFill>
                <a:latin typeface="+mn-lt"/>
                <a:ea typeface="+mn-ea"/>
                <a:cs typeface="+mn-cs"/>
              </a:defRPr>
            </a:lvl1pPr>
            <a:lvl2pPr marL="285750" indent="-285750" algn="l" rtl="0" eaLnBrk="0" fontAlgn="base" hangingPunct="0">
              <a:spcBef>
                <a:spcPct val="20000"/>
              </a:spcBef>
              <a:spcAft>
                <a:spcPct val="0"/>
              </a:spcAft>
              <a:buFont typeface="Arial" pitchFamily="34" charset="0"/>
              <a:buChar char="•"/>
              <a:defRPr lang="en-US" sz="2800" b="1">
                <a:solidFill>
                  <a:srgbClr val="008080"/>
                </a:solidFill>
                <a:latin typeface="+mn-lt"/>
              </a:defRPr>
            </a:lvl2pPr>
            <a:lvl3pPr marL="457200" indent="-166688" algn="l" rtl="0" eaLnBrk="0" fontAlgn="base" hangingPunct="0">
              <a:spcBef>
                <a:spcPct val="20000"/>
              </a:spcBef>
              <a:spcAft>
                <a:spcPct val="0"/>
              </a:spcAft>
              <a:buChar char="•"/>
              <a:defRPr lang="en-US" sz="2800">
                <a:solidFill>
                  <a:schemeClr val="tx1"/>
                </a:solidFill>
                <a:latin typeface="+mn-lt"/>
              </a:defRPr>
            </a:lvl3pPr>
            <a:lvl4pPr marL="741363" indent="-228600" algn="l" rtl="0" eaLnBrk="0" fontAlgn="base" hangingPunct="0">
              <a:spcBef>
                <a:spcPct val="20000"/>
              </a:spcBef>
              <a:spcAft>
                <a:spcPct val="0"/>
              </a:spcAft>
              <a:buChar char="–"/>
              <a:defRPr lang="en-US" sz="2200">
                <a:solidFill>
                  <a:schemeClr val="tx1"/>
                </a:solidFill>
                <a:latin typeface="+mn-lt"/>
              </a:defRPr>
            </a:lvl4pPr>
            <a:lvl5pPr marL="969963" indent="-234950" algn="l" defTabSz="1025525" rtl="0" eaLnBrk="0" fontAlgn="base" hangingPunct="0">
              <a:spcBef>
                <a:spcPct val="20000"/>
              </a:spcBef>
              <a:spcAft>
                <a:spcPct val="0"/>
              </a:spcAft>
              <a:buFont typeface="Arial" pitchFamily="34" charset="0"/>
              <a:buChar char="–"/>
              <a:defRPr lang="en-US" sz="22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indent="-342900" defTabSz="914400">
              <a:buFont typeface="Arial" pitchFamily="34" charset="0"/>
              <a:buChar char="•"/>
            </a:pPr>
            <a:r>
              <a:rPr sz="2200" b="0" kern="0" dirty="0"/>
              <a:t>New Objects conform to existing information/real-world model</a:t>
            </a:r>
            <a:br>
              <a:rPr sz="2400" b="0" kern="0" dirty="0"/>
            </a:br>
            <a:endParaRPr sz="2400" b="0" kern="0" dirty="0"/>
          </a:p>
          <a:p>
            <a:pPr marL="342900" indent="-342900" defTabSz="914400">
              <a:buFont typeface="Arial" pitchFamily="34" charset="0"/>
              <a:buChar char="•"/>
            </a:pPr>
            <a:r>
              <a:rPr sz="2200" b="0" kern="0" dirty="0"/>
              <a:t>Allows reuse in implementation</a:t>
            </a:r>
          </a:p>
          <a:p>
            <a:pPr marL="628650" lvl="1" indent="-342900" defTabSz="914400"/>
            <a:r>
              <a:rPr sz="2000" b="0" kern="0" dirty="0"/>
              <a:t>Leverage standard modules in toolkits</a:t>
            </a:r>
          </a:p>
          <a:p>
            <a:pPr marL="628650" lvl="1" indent="-342900" defTabSz="914400"/>
            <a:r>
              <a:rPr sz="2000" b="0" kern="0" dirty="0"/>
              <a:t>PACS can handle new objects with minimal change</a:t>
            </a:r>
            <a:br>
              <a:rPr sz="2000" b="0" kern="0" dirty="0"/>
            </a:br>
            <a:endParaRPr sz="2000" b="0" kern="0" dirty="0"/>
          </a:p>
          <a:p>
            <a:pPr marL="342900" indent="-342900" defTabSz="914400">
              <a:spcBef>
                <a:spcPts val="1200"/>
              </a:spcBef>
              <a:buFont typeface="Arial" panose="020B0604020202020204" pitchFamily="34" charset="0"/>
              <a:buChar char="•"/>
            </a:pPr>
            <a:r>
              <a:rPr sz="2200" b="0" dirty="0"/>
              <a:t>Avoid temptation to “improve”</a:t>
            </a:r>
            <a:endParaRPr sz="2200" b="0" kern="0" dirty="0"/>
          </a:p>
        </p:txBody>
      </p:sp>
    </p:spTree>
    <p:extLst>
      <p:ext uri="{BB962C8B-B14F-4D97-AF65-F5344CB8AC3E}">
        <p14:creationId xmlns:p14="http://schemas.microsoft.com/office/powerpoint/2010/main" val="225955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77BAF9-2CF9-4682-9EA6-FF94DC28B093}"/>
              </a:ext>
            </a:extLst>
          </p:cNvPr>
          <p:cNvSpPr>
            <a:spLocks noGrp="1"/>
          </p:cNvSpPr>
          <p:nvPr>
            <p:ph type="title"/>
          </p:nvPr>
        </p:nvSpPr>
        <p:spPr/>
        <p:txBody>
          <a:bodyPr>
            <a:normAutofit fontScale="90000"/>
          </a:bodyPr>
          <a:lstStyle/>
          <a:p>
            <a:r>
              <a:rPr lang="en-US" sz="3200" dirty="0"/>
              <a:t> DICOM :  A Family of Protocols</a:t>
            </a:r>
          </a:p>
        </p:txBody>
      </p:sp>
      <p:pic>
        <p:nvPicPr>
          <p:cNvPr id="6" name="Picture 6">
            <a:extLst>
              <a:ext uri="{FF2B5EF4-FFF2-40B4-BE49-F238E27FC236}">
                <a16:creationId xmlns:a16="http://schemas.microsoft.com/office/drawing/2014/main" id="{0F784D55-9BD4-4408-A8E8-ED4D7F6EE6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6242" y="3953202"/>
            <a:ext cx="1222375" cy="692150"/>
          </a:xfrm>
          <a:prstGeom prst="rect">
            <a:avLst/>
          </a:prstGeom>
          <a:noFill/>
          <a:ln w="9525">
            <a:solidFill>
              <a:srgbClr val="48B68C"/>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7" name="Object 7">
            <a:extLst>
              <a:ext uri="{FF2B5EF4-FFF2-40B4-BE49-F238E27FC236}">
                <a16:creationId xmlns:a16="http://schemas.microsoft.com/office/drawing/2014/main" id="{0E23B37D-DE29-4352-9E53-99A62159A9E7}"/>
              </a:ext>
            </a:extLst>
          </p:cNvPr>
          <p:cNvGraphicFramePr>
            <a:graphicFrameLocks noChangeAspect="1"/>
          </p:cNvGraphicFramePr>
          <p:nvPr>
            <p:extLst>
              <p:ext uri="{D42A27DB-BD31-4B8C-83A1-F6EECF244321}">
                <p14:modId xmlns:p14="http://schemas.microsoft.com/office/powerpoint/2010/main" val="271477193"/>
              </p:ext>
            </p:extLst>
          </p:nvPr>
        </p:nvGraphicFramePr>
        <p:xfrm>
          <a:off x="5452004" y="4183389"/>
          <a:ext cx="1003300" cy="1090613"/>
        </p:xfrm>
        <a:graphic>
          <a:graphicData uri="http://schemas.openxmlformats.org/presentationml/2006/ole">
            <mc:AlternateContent xmlns:mc="http://schemas.openxmlformats.org/markup-compatibility/2006">
              <mc:Choice xmlns:v="urn:schemas-microsoft-com:vml" Requires="v">
                <p:oleObj spid="_x0000_s1055" name="Image" r:id="rId5" imgW="1461348" imgH="1588422" progId="Photoshop.Image.5">
                  <p:embed/>
                </p:oleObj>
              </mc:Choice>
              <mc:Fallback>
                <p:oleObj name="Image" r:id="rId5" imgW="1461348" imgH="1588422" progId="Photoshop.Image.5">
                  <p:embed/>
                  <p:pic>
                    <p:nvPicPr>
                      <p:cNvPr id="7" name="Object 7">
                        <a:extLst>
                          <a:ext uri="{FF2B5EF4-FFF2-40B4-BE49-F238E27FC236}">
                            <a16:creationId xmlns:a16="http://schemas.microsoft.com/office/drawing/2014/main" id="{0E23B37D-DE29-4352-9E53-99A62159A9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52004" y="4183389"/>
                        <a:ext cx="1003300" cy="1090613"/>
                      </a:xfrm>
                      <a:prstGeom prst="rect">
                        <a:avLst/>
                      </a:prstGeom>
                      <a:noFill/>
                      <a:ln w="25400">
                        <a:solidFill>
                          <a:srgbClr val="9ADAB8"/>
                        </a:solidFill>
                        <a:miter lim="800000"/>
                        <a:headEnd/>
                        <a:tailEnd/>
                      </a:ln>
                      <a:effectLst/>
                      <a:extLst/>
                    </p:spPr>
                  </p:pic>
                </p:oleObj>
              </mc:Fallback>
            </mc:AlternateContent>
          </a:graphicData>
        </a:graphic>
      </p:graphicFrame>
      <p:pic>
        <p:nvPicPr>
          <p:cNvPr id="8" name="Picture 5" descr="C:\Files\My Documents\My Pictures\Medical Graphics\Aplio-013016.jpg">
            <a:extLst>
              <a:ext uri="{FF2B5EF4-FFF2-40B4-BE49-F238E27FC236}">
                <a16:creationId xmlns:a16="http://schemas.microsoft.com/office/drawing/2014/main" id="{B52D4998-EFD3-43B4-A1DA-1086AC37E32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05904" y="3953202"/>
            <a:ext cx="700088" cy="1096962"/>
          </a:xfrm>
          <a:prstGeom prst="rect">
            <a:avLst/>
          </a:prstGeom>
          <a:noFill/>
          <a:ln w="9525">
            <a:solidFill>
              <a:srgbClr val="48B68C"/>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4" descr="C:\Files\My Documents\My Pictures\Medical Graphics\Mammo-System.jpg">
            <a:extLst>
              <a:ext uri="{FF2B5EF4-FFF2-40B4-BE49-F238E27FC236}">
                <a16:creationId xmlns:a16="http://schemas.microsoft.com/office/drawing/2014/main" id="{CDD392D0-2B56-4EAC-9ADF-4009F4863AA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07392" y="4145289"/>
            <a:ext cx="836612" cy="982663"/>
          </a:xfrm>
          <a:prstGeom prst="rect">
            <a:avLst/>
          </a:prstGeom>
          <a:noFill/>
          <a:ln w="9525">
            <a:solidFill>
              <a:srgbClr val="009999"/>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3" descr="C:\Files\My Documents\My Pictures\Medical Graphics\CathLab.jpg">
            <a:extLst>
              <a:ext uri="{FF2B5EF4-FFF2-40B4-BE49-F238E27FC236}">
                <a16:creationId xmlns:a16="http://schemas.microsoft.com/office/drawing/2014/main" id="{4C3DBCC3-4B59-479F-99F3-2EB911EB079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24717" y="4030989"/>
            <a:ext cx="1174750" cy="939800"/>
          </a:xfrm>
          <a:prstGeom prst="rect">
            <a:avLst/>
          </a:prstGeom>
          <a:noFill/>
          <a:ln w="9525">
            <a:solidFill>
              <a:srgbClr val="009999"/>
            </a:solidFill>
            <a:miter lim="800000"/>
            <a:headEnd/>
            <a:tailEnd/>
          </a:ln>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222A177C-23F5-4EA4-9B77-B7FA983D8061}"/>
              </a:ext>
            </a:extLst>
          </p:cNvPr>
          <p:cNvSpPr txBox="1">
            <a:spLocks/>
          </p:cNvSpPr>
          <p:nvPr/>
        </p:nvSpPr>
        <p:spPr>
          <a:xfrm>
            <a:off x="746762" y="1945096"/>
            <a:ext cx="7865657" cy="935036"/>
          </a:xfrm>
          <a:prstGeom prst="rect">
            <a:avLst/>
          </a:prstGeom>
        </p:spPr>
        <p:txBody>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sz="2400" dirty="0"/>
              <a:t>Protocol</a:t>
            </a:r>
          </a:p>
          <a:p>
            <a:pPr lvl="1">
              <a:spcBef>
                <a:spcPts val="0"/>
              </a:spcBef>
              <a:buFont typeface="Wingdings" panose="05000000000000000000" pitchFamily="2" charset="2"/>
              <a:buChar char="§"/>
            </a:pPr>
            <a:r>
              <a:rPr lang="en-US" sz="2000" dirty="0"/>
              <a:t>Specifies how two </a:t>
            </a:r>
            <a:r>
              <a:rPr lang="en-US" sz="2000" u="sng" dirty="0"/>
              <a:t>systems</a:t>
            </a:r>
            <a:r>
              <a:rPr lang="en-US" sz="2000" dirty="0"/>
              <a:t> exchange </a:t>
            </a:r>
            <a:r>
              <a:rPr lang="en-US" sz="2000" u="sng" dirty="0"/>
              <a:t>information</a:t>
            </a:r>
          </a:p>
        </p:txBody>
      </p:sp>
      <p:pic>
        <p:nvPicPr>
          <p:cNvPr id="12" name="Picture 2" descr="C:\Files\My Documents\My Pictures\Medical Graphics\ct-scanner.jpg">
            <a:extLst>
              <a:ext uri="{FF2B5EF4-FFF2-40B4-BE49-F238E27FC236}">
                <a16:creationId xmlns:a16="http://schemas.microsoft.com/office/drawing/2014/main" id="{927826CD-5944-42FF-9669-DB5E2052AA8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51579" y="4261177"/>
            <a:ext cx="1308100" cy="882650"/>
          </a:xfrm>
          <a:prstGeom prst="rect">
            <a:avLst/>
          </a:prstGeom>
          <a:noFill/>
          <a:ln w="9525">
            <a:solidFill>
              <a:srgbClr val="009999"/>
            </a:solidFill>
            <a:miter lim="800000"/>
            <a:headEnd/>
            <a:tailEnd/>
          </a:ln>
          <a:extLst>
            <a:ext uri="{909E8E84-426E-40DD-AFC4-6F175D3DCCD1}">
              <a14:hiddenFill xmlns:a14="http://schemas.microsoft.com/office/drawing/2010/main">
                <a:solidFill>
                  <a:srgbClr val="FFFFFF"/>
                </a:solidFill>
              </a14:hiddenFill>
            </a:ext>
          </a:extLst>
        </p:spPr>
      </p:pic>
      <p:sp>
        <p:nvSpPr>
          <p:cNvPr id="13" name="Content Placeholder 2">
            <a:extLst>
              <a:ext uri="{FF2B5EF4-FFF2-40B4-BE49-F238E27FC236}">
                <a16:creationId xmlns:a16="http://schemas.microsoft.com/office/drawing/2014/main" id="{BDF2B222-486E-41BE-8B77-183425E002F4}"/>
              </a:ext>
            </a:extLst>
          </p:cNvPr>
          <p:cNvSpPr txBox="1">
            <a:spLocks/>
          </p:cNvSpPr>
          <p:nvPr/>
        </p:nvSpPr>
        <p:spPr bwMode="auto">
          <a:xfrm>
            <a:off x="746761" y="3111905"/>
            <a:ext cx="7160198" cy="10953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None/>
              <a:defRPr lang="en-US" sz="3200" b="1">
                <a:solidFill>
                  <a:srgbClr val="008080"/>
                </a:solidFill>
                <a:latin typeface="+mn-lt"/>
                <a:ea typeface="+mn-ea"/>
                <a:cs typeface="+mn-cs"/>
              </a:defRPr>
            </a:lvl1pPr>
            <a:lvl2pPr marL="285750" indent="-285750" algn="l" rtl="0" eaLnBrk="0" fontAlgn="base" hangingPunct="0">
              <a:spcBef>
                <a:spcPct val="20000"/>
              </a:spcBef>
              <a:spcAft>
                <a:spcPct val="0"/>
              </a:spcAft>
              <a:buFont typeface="Arial" pitchFamily="34" charset="0"/>
              <a:buChar char="•"/>
              <a:defRPr lang="en-US" sz="2800" b="1">
                <a:solidFill>
                  <a:srgbClr val="008080"/>
                </a:solidFill>
                <a:latin typeface="+mn-lt"/>
              </a:defRPr>
            </a:lvl2pPr>
            <a:lvl3pPr marL="457200" indent="-166688" algn="l" rtl="0" eaLnBrk="0" fontAlgn="base" hangingPunct="0">
              <a:spcBef>
                <a:spcPct val="20000"/>
              </a:spcBef>
              <a:spcAft>
                <a:spcPct val="0"/>
              </a:spcAft>
              <a:buChar char="•"/>
              <a:defRPr lang="en-US" sz="2800">
                <a:solidFill>
                  <a:schemeClr val="tx1"/>
                </a:solidFill>
                <a:latin typeface="+mn-lt"/>
              </a:defRPr>
            </a:lvl3pPr>
            <a:lvl4pPr marL="741363" indent="-228600" algn="l" rtl="0" eaLnBrk="0" fontAlgn="base" hangingPunct="0">
              <a:spcBef>
                <a:spcPct val="20000"/>
              </a:spcBef>
              <a:spcAft>
                <a:spcPct val="0"/>
              </a:spcAft>
              <a:buChar char="–"/>
              <a:defRPr lang="en-US" sz="2200">
                <a:solidFill>
                  <a:schemeClr val="tx1"/>
                </a:solidFill>
                <a:latin typeface="+mn-lt"/>
              </a:defRPr>
            </a:lvl4pPr>
            <a:lvl5pPr marL="969963" indent="-234950" algn="l" defTabSz="1025525" rtl="0" eaLnBrk="0" fontAlgn="base" hangingPunct="0">
              <a:spcBef>
                <a:spcPct val="20000"/>
              </a:spcBef>
              <a:spcAft>
                <a:spcPct val="0"/>
              </a:spcAft>
              <a:buFont typeface="Arial" pitchFamily="34" charset="0"/>
              <a:buChar char="–"/>
              <a:defRPr lang="en-US" sz="22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defTabSz="914400"/>
            <a:r>
              <a:rPr lang="en-US" sz="2400" b="0" kern="0" dirty="0">
                <a:solidFill>
                  <a:schemeClr val="tx2"/>
                </a:solidFill>
              </a:rPr>
              <a:t>Many kinds of Systems:</a:t>
            </a:r>
          </a:p>
          <a:p>
            <a:pPr lvl="2" defTabSz="914400"/>
            <a:r>
              <a:rPr lang="en-US" sz="2000" b="0" kern="0" dirty="0">
                <a:solidFill>
                  <a:schemeClr val="tx2"/>
                </a:solidFill>
              </a:rPr>
              <a:t>Modalities, PACS, RIS, Workstations, EMR,…</a:t>
            </a:r>
          </a:p>
        </p:txBody>
      </p:sp>
      <p:sp>
        <p:nvSpPr>
          <p:cNvPr id="14" name="Content Placeholder 2">
            <a:extLst>
              <a:ext uri="{FF2B5EF4-FFF2-40B4-BE49-F238E27FC236}">
                <a16:creationId xmlns:a16="http://schemas.microsoft.com/office/drawing/2014/main" id="{A62E89FB-3316-43F1-A092-2A1DDB56B995}"/>
              </a:ext>
            </a:extLst>
          </p:cNvPr>
          <p:cNvSpPr txBox="1">
            <a:spLocks/>
          </p:cNvSpPr>
          <p:nvPr/>
        </p:nvSpPr>
        <p:spPr bwMode="auto">
          <a:xfrm>
            <a:off x="746761" y="5505775"/>
            <a:ext cx="8028939" cy="109448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None/>
              <a:defRPr lang="en-US" sz="3200" b="1">
                <a:solidFill>
                  <a:srgbClr val="008080"/>
                </a:solidFill>
                <a:latin typeface="+mn-lt"/>
                <a:ea typeface="+mn-ea"/>
                <a:cs typeface="+mn-cs"/>
              </a:defRPr>
            </a:lvl1pPr>
            <a:lvl2pPr marL="285750" indent="-285750" algn="l" rtl="0" eaLnBrk="0" fontAlgn="base" hangingPunct="0">
              <a:spcBef>
                <a:spcPct val="20000"/>
              </a:spcBef>
              <a:spcAft>
                <a:spcPct val="0"/>
              </a:spcAft>
              <a:buFont typeface="Arial" pitchFamily="34" charset="0"/>
              <a:buChar char="•"/>
              <a:defRPr lang="en-US" sz="2800" b="1">
                <a:solidFill>
                  <a:srgbClr val="008080"/>
                </a:solidFill>
                <a:latin typeface="+mn-lt"/>
              </a:defRPr>
            </a:lvl2pPr>
            <a:lvl3pPr marL="457200" indent="-166688" algn="l" rtl="0" eaLnBrk="0" fontAlgn="base" hangingPunct="0">
              <a:spcBef>
                <a:spcPct val="20000"/>
              </a:spcBef>
              <a:spcAft>
                <a:spcPct val="0"/>
              </a:spcAft>
              <a:buChar char="•"/>
              <a:defRPr lang="en-US" sz="2800">
                <a:solidFill>
                  <a:schemeClr val="tx1"/>
                </a:solidFill>
                <a:latin typeface="+mn-lt"/>
              </a:defRPr>
            </a:lvl3pPr>
            <a:lvl4pPr marL="741363" indent="-228600" algn="l" rtl="0" eaLnBrk="0" fontAlgn="base" hangingPunct="0">
              <a:spcBef>
                <a:spcPct val="20000"/>
              </a:spcBef>
              <a:spcAft>
                <a:spcPct val="0"/>
              </a:spcAft>
              <a:buChar char="–"/>
              <a:defRPr lang="en-US" sz="2200">
                <a:solidFill>
                  <a:schemeClr val="tx1"/>
                </a:solidFill>
                <a:latin typeface="+mn-lt"/>
              </a:defRPr>
            </a:lvl4pPr>
            <a:lvl5pPr marL="969963" indent="-234950" algn="l" defTabSz="1025525" rtl="0" eaLnBrk="0" fontAlgn="base" hangingPunct="0">
              <a:spcBef>
                <a:spcPct val="20000"/>
              </a:spcBef>
              <a:spcAft>
                <a:spcPct val="0"/>
              </a:spcAft>
              <a:buFont typeface="Arial" pitchFamily="34" charset="0"/>
              <a:buChar char="–"/>
              <a:defRPr lang="en-US" sz="22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defTabSz="914400"/>
            <a:r>
              <a:rPr lang="en-US" sz="2400" b="0" kern="0" dirty="0">
                <a:solidFill>
                  <a:schemeClr val="tx2"/>
                </a:solidFill>
              </a:rPr>
              <a:t>Many kinds of Information:</a:t>
            </a:r>
          </a:p>
          <a:p>
            <a:pPr lvl="2" defTabSz="914400"/>
            <a:r>
              <a:rPr lang="en-US" sz="2000" b="0" kern="0" dirty="0">
                <a:solidFill>
                  <a:schemeClr val="tx2"/>
                </a:solidFill>
              </a:rPr>
              <a:t>Images, worklists, measurements, surfaces, audit logs, …</a:t>
            </a:r>
          </a:p>
        </p:txBody>
      </p:sp>
    </p:spTree>
    <p:extLst>
      <p:ext uri="{BB962C8B-B14F-4D97-AF65-F5344CB8AC3E}">
        <p14:creationId xmlns:p14="http://schemas.microsoft.com/office/powerpoint/2010/main" val="369024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091" y="2089818"/>
            <a:ext cx="5398794" cy="4319691"/>
          </a:xfrm>
        </p:spPr>
        <p:txBody>
          <a:bodyPr/>
          <a:lstStyle/>
          <a:p>
            <a:pPr marL="0" indent="0">
              <a:buNone/>
            </a:pPr>
            <a:r>
              <a:rPr lang="en-US" sz="2800" dirty="0"/>
              <a:t>Simplified model of real world concepts and activities</a:t>
            </a:r>
          </a:p>
          <a:p>
            <a:pPr lvl="1">
              <a:spcBef>
                <a:spcPts val="600"/>
              </a:spcBef>
            </a:pPr>
            <a:r>
              <a:rPr lang="en-US" sz="2400" dirty="0"/>
              <a:t>Study </a:t>
            </a:r>
            <a:r>
              <a:rPr lang="en-US" sz="2400" dirty="0">
                <a:cs typeface="Arial"/>
              </a:rPr>
              <a:t>≈ ordered procedure; </a:t>
            </a:r>
            <a:br>
              <a:rPr lang="en-US" sz="2400" dirty="0">
                <a:cs typeface="Arial"/>
              </a:rPr>
            </a:br>
            <a:r>
              <a:rPr lang="en-US" sz="2400" dirty="0">
                <a:cs typeface="Arial"/>
              </a:rPr>
              <a:t>Series ≈ performed protocol</a:t>
            </a:r>
            <a:endParaRPr lang="en-US" sz="2400" dirty="0"/>
          </a:p>
          <a:p>
            <a:pPr lvl="1">
              <a:spcBef>
                <a:spcPts val="600"/>
              </a:spcBef>
            </a:pPr>
            <a:r>
              <a:rPr lang="en-US" sz="2400" dirty="0"/>
              <a:t>Sufficient for pragmatic needs of routine radiology</a:t>
            </a:r>
          </a:p>
        </p:txBody>
      </p:sp>
      <p:sp>
        <p:nvSpPr>
          <p:cNvPr id="2" name="Title 1"/>
          <p:cNvSpPr>
            <a:spLocks noGrp="1"/>
          </p:cNvSpPr>
          <p:nvPr>
            <p:ph type="title"/>
          </p:nvPr>
        </p:nvSpPr>
        <p:spPr/>
        <p:txBody>
          <a:bodyPr/>
          <a:lstStyle/>
          <a:p>
            <a:r>
              <a:rPr lang="en-US" dirty="0"/>
              <a:t>The Information Model</a:t>
            </a:r>
          </a:p>
        </p:txBody>
      </p:sp>
      <p:sp>
        <p:nvSpPr>
          <p:cNvPr id="4" name="Rectangle 48"/>
          <p:cNvSpPr>
            <a:spLocks noChangeArrowheads="1"/>
          </p:cNvSpPr>
          <p:nvPr/>
        </p:nvSpPr>
        <p:spPr bwMode="auto">
          <a:xfrm>
            <a:off x="7016323" y="1895095"/>
            <a:ext cx="1032654" cy="766364"/>
          </a:xfrm>
          <a:prstGeom prst="rect">
            <a:avLst/>
          </a:prstGeom>
          <a:solidFill>
            <a:srgbClr val="FFCC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tIns="91440" bIns="91440" anchor="ctr" anchorCtr="1">
            <a:spAutoFit/>
          </a:bodyPr>
          <a:lstStyle/>
          <a:p>
            <a:pPr marL="346075" indent="-346075" algn="ctr" defTabSz="914400" fontAlgn="base">
              <a:lnSpc>
                <a:spcPct val="90000"/>
              </a:lnSpc>
              <a:spcBef>
                <a:spcPct val="50000"/>
              </a:spcBef>
              <a:spcAft>
                <a:spcPct val="0"/>
              </a:spcAft>
              <a:buClr>
                <a:srgbClr val="004880"/>
              </a:buClr>
            </a:pPr>
            <a:r>
              <a:rPr lang="en-US" b="1" dirty="0">
                <a:solidFill>
                  <a:srgbClr val="1E4191"/>
                </a:solidFill>
                <a:cs typeface="Arial" panose="020B0604020202020204" pitchFamily="34" charset="0"/>
              </a:rPr>
              <a:t>Patient</a:t>
            </a:r>
          </a:p>
          <a:p>
            <a:pPr marL="346075" indent="-346075" algn="ctr" defTabSz="914400" fontAlgn="base">
              <a:lnSpc>
                <a:spcPct val="90000"/>
              </a:lnSpc>
              <a:spcBef>
                <a:spcPct val="0"/>
              </a:spcBef>
              <a:spcAft>
                <a:spcPct val="0"/>
              </a:spcAft>
              <a:buClr>
                <a:srgbClr val="004880"/>
              </a:buClr>
            </a:pPr>
            <a:endParaRPr lang="en-US" sz="1200" b="1" i="1" dirty="0">
              <a:solidFill>
                <a:srgbClr val="1E4191"/>
              </a:solidFill>
              <a:cs typeface="Arial" panose="020B0604020202020204" pitchFamily="34" charset="0"/>
            </a:endParaRPr>
          </a:p>
          <a:p>
            <a:pPr marL="346075" indent="-346075" algn="ctr" defTabSz="914400" fontAlgn="base">
              <a:lnSpc>
                <a:spcPct val="90000"/>
              </a:lnSpc>
              <a:spcBef>
                <a:spcPct val="0"/>
              </a:spcBef>
              <a:spcAft>
                <a:spcPct val="0"/>
              </a:spcAft>
              <a:buClr>
                <a:srgbClr val="004880"/>
              </a:buClr>
            </a:pPr>
            <a:r>
              <a:rPr lang="en-US" sz="1200" b="1" i="1" dirty="0">
                <a:solidFill>
                  <a:srgbClr val="1E4191"/>
                </a:solidFill>
                <a:cs typeface="Arial" panose="020B0604020202020204" pitchFamily="34" charset="0"/>
              </a:rPr>
              <a:t>Information</a:t>
            </a:r>
          </a:p>
        </p:txBody>
      </p:sp>
      <p:sp>
        <p:nvSpPr>
          <p:cNvPr id="5" name="Rectangle 49"/>
          <p:cNvSpPr>
            <a:spLocks noChangeArrowheads="1"/>
          </p:cNvSpPr>
          <p:nvPr/>
        </p:nvSpPr>
        <p:spPr bwMode="auto">
          <a:xfrm>
            <a:off x="7022954" y="3219138"/>
            <a:ext cx="1032654" cy="766364"/>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tIns="91440" bIns="91440" anchor="ctr" anchorCtr="1">
            <a:spAutoFit/>
          </a:bodyPr>
          <a:lstStyle/>
          <a:p>
            <a:pPr marL="346075" indent="-346075" algn="ctr" defTabSz="914400" fontAlgn="base">
              <a:lnSpc>
                <a:spcPct val="90000"/>
              </a:lnSpc>
              <a:spcBef>
                <a:spcPct val="50000"/>
              </a:spcBef>
              <a:spcAft>
                <a:spcPct val="0"/>
              </a:spcAft>
              <a:buClr>
                <a:srgbClr val="004880"/>
              </a:buClr>
            </a:pPr>
            <a:r>
              <a:rPr lang="en-US" b="1" dirty="0">
                <a:solidFill>
                  <a:srgbClr val="1E4191"/>
                </a:solidFill>
                <a:cs typeface="Arial" panose="020B0604020202020204" pitchFamily="34" charset="0"/>
              </a:rPr>
              <a:t>Study</a:t>
            </a:r>
          </a:p>
          <a:p>
            <a:pPr marL="346075" indent="-346075" algn="ctr" defTabSz="914400" fontAlgn="base">
              <a:lnSpc>
                <a:spcPct val="90000"/>
              </a:lnSpc>
              <a:spcBef>
                <a:spcPct val="0"/>
              </a:spcBef>
              <a:spcAft>
                <a:spcPct val="0"/>
              </a:spcAft>
              <a:buClr>
                <a:srgbClr val="004880"/>
              </a:buClr>
            </a:pPr>
            <a:endParaRPr lang="en-US" sz="1200" b="1" i="1" dirty="0">
              <a:solidFill>
                <a:srgbClr val="1E4191"/>
              </a:solidFill>
              <a:cs typeface="Arial" panose="020B0604020202020204" pitchFamily="34" charset="0"/>
            </a:endParaRPr>
          </a:p>
          <a:p>
            <a:pPr marL="346075" indent="-346075" algn="ctr" defTabSz="914400" fontAlgn="base">
              <a:lnSpc>
                <a:spcPct val="90000"/>
              </a:lnSpc>
              <a:spcBef>
                <a:spcPct val="0"/>
              </a:spcBef>
              <a:spcAft>
                <a:spcPct val="0"/>
              </a:spcAft>
              <a:buClr>
                <a:srgbClr val="004880"/>
              </a:buClr>
            </a:pPr>
            <a:r>
              <a:rPr lang="en-US" sz="1200" b="1" i="1" dirty="0">
                <a:solidFill>
                  <a:srgbClr val="1E4191"/>
                </a:solidFill>
                <a:cs typeface="Arial" panose="020B0604020202020204" pitchFamily="34" charset="0"/>
              </a:rPr>
              <a:t>Information</a:t>
            </a:r>
          </a:p>
        </p:txBody>
      </p:sp>
      <p:sp>
        <p:nvSpPr>
          <p:cNvPr id="6" name="Rectangle 50"/>
          <p:cNvSpPr>
            <a:spLocks noChangeArrowheads="1"/>
          </p:cNvSpPr>
          <p:nvPr/>
        </p:nvSpPr>
        <p:spPr bwMode="auto">
          <a:xfrm>
            <a:off x="7009693" y="4442111"/>
            <a:ext cx="1032654" cy="766364"/>
          </a:xfrm>
          <a:prstGeom prst="rect">
            <a:avLst/>
          </a:prstGeom>
          <a:solidFill>
            <a:srgbClr val="CC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tIns="91440" bIns="91440" anchor="ctr" anchorCtr="1">
            <a:spAutoFit/>
          </a:bodyPr>
          <a:lstStyle/>
          <a:p>
            <a:pPr marL="346075" indent="-346075" algn="ctr" defTabSz="914400" fontAlgn="base">
              <a:lnSpc>
                <a:spcPct val="90000"/>
              </a:lnSpc>
              <a:spcBef>
                <a:spcPct val="50000"/>
              </a:spcBef>
              <a:spcAft>
                <a:spcPct val="0"/>
              </a:spcAft>
              <a:buClr>
                <a:srgbClr val="004880"/>
              </a:buClr>
            </a:pPr>
            <a:r>
              <a:rPr lang="en-US" b="1" dirty="0">
                <a:solidFill>
                  <a:srgbClr val="1E4191"/>
                </a:solidFill>
                <a:cs typeface="Arial" panose="020B0604020202020204" pitchFamily="34" charset="0"/>
              </a:rPr>
              <a:t>Series</a:t>
            </a:r>
          </a:p>
          <a:p>
            <a:pPr marL="346075" indent="-346075" algn="ctr" defTabSz="914400" fontAlgn="base">
              <a:lnSpc>
                <a:spcPct val="90000"/>
              </a:lnSpc>
              <a:spcBef>
                <a:spcPct val="0"/>
              </a:spcBef>
              <a:spcAft>
                <a:spcPct val="0"/>
              </a:spcAft>
              <a:buClr>
                <a:srgbClr val="004880"/>
              </a:buClr>
            </a:pPr>
            <a:endParaRPr lang="en-US" sz="1200" b="1" i="1" dirty="0">
              <a:solidFill>
                <a:srgbClr val="1E4191"/>
              </a:solidFill>
              <a:cs typeface="Arial" panose="020B0604020202020204" pitchFamily="34" charset="0"/>
            </a:endParaRPr>
          </a:p>
          <a:p>
            <a:pPr marL="346075" indent="-346075" algn="ctr" defTabSz="914400" fontAlgn="base">
              <a:lnSpc>
                <a:spcPct val="90000"/>
              </a:lnSpc>
              <a:spcBef>
                <a:spcPct val="0"/>
              </a:spcBef>
              <a:spcAft>
                <a:spcPct val="0"/>
              </a:spcAft>
              <a:buClr>
                <a:srgbClr val="004880"/>
              </a:buClr>
            </a:pPr>
            <a:r>
              <a:rPr lang="en-US" sz="1200" b="1" i="1" dirty="0">
                <a:solidFill>
                  <a:srgbClr val="1E4191"/>
                </a:solidFill>
                <a:cs typeface="Arial" panose="020B0604020202020204" pitchFamily="34" charset="0"/>
              </a:rPr>
              <a:t>Information</a:t>
            </a:r>
          </a:p>
        </p:txBody>
      </p:sp>
      <p:sp>
        <p:nvSpPr>
          <p:cNvPr id="7" name="Rectangle 51"/>
          <p:cNvSpPr>
            <a:spLocks noChangeArrowheads="1"/>
          </p:cNvSpPr>
          <p:nvPr/>
        </p:nvSpPr>
        <p:spPr bwMode="auto">
          <a:xfrm>
            <a:off x="6888666" y="5665084"/>
            <a:ext cx="1274708" cy="1015663"/>
          </a:xfrm>
          <a:prstGeom prst="rect">
            <a:avLst/>
          </a:prstGeom>
          <a:solidFill>
            <a:srgbClr val="CCE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tIns="91440" bIns="91440" anchor="ctr" anchorCtr="1">
            <a:spAutoFit/>
          </a:bodyPr>
          <a:lstStyle/>
          <a:p>
            <a:pPr marL="346075" indent="-346075" algn="ctr" defTabSz="914400" fontAlgn="base">
              <a:lnSpc>
                <a:spcPct val="90000"/>
              </a:lnSpc>
              <a:spcBef>
                <a:spcPct val="50000"/>
              </a:spcBef>
              <a:spcAft>
                <a:spcPct val="0"/>
              </a:spcAft>
              <a:buClr>
                <a:srgbClr val="004880"/>
              </a:buClr>
            </a:pPr>
            <a:r>
              <a:rPr lang="en-US" b="1" dirty="0">
                <a:solidFill>
                  <a:srgbClr val="1E4191"/>
                </a:solidFill>
                <a:cs typeface="Arial" panose="020B0604020202020204" pitchFamily="34" charset="0"/>
              </a:rPr>
              <a:t>Image</a:t>
            </a:r>
          </a:p>
          <a:p>
            <a:pPr marL="346075" indent="-346075" algn="ctr" defTabSz="914400" fontAlgn="base">
              <a:lnSpc>
                <a:spcPct val="90000"/>
              </a:lnSpc>
              <a:spcBef>
                <a:spcPct val="0"/>
              </a:spcBef>
              <a:spcAft>
                <a:spcPct val="0"/>
              </a:spcAft>
              <a:buClr>
                <a:srgbClr val="004880"/>
              </a:buClr>
            </a:pPr>
            <a:r>
              <a:rPr lang="en-US" b="1" dirty="0">
                <a:solidFill>
                  <a:srgbClr val="1E4191"/>
                </a:solidFill>
                <a:cs typeface="Arial" panose="020B0604020202020204" pitchFamily="34" charset="0"/>
              </a:rPr>
              <a:t>(Instance)</a:t>
            </a:r>
          </a:p>
          <a:p>
            <a:pPr marL="346075" indent="-346075" algn="ctr" defTabSz="914400" fontAlgn="base">
              <a:lnSpc>
                <a:spcPct val="90000"/>
              </a:lnSpc>
              <a:spcBef>
                <a:spcPct val="0"/>
              </a:spcBef>
              <a:spcAft>
                <a:spcPct val="0"/>
              </a:spcAft>
              <a:buClr>
                <a:srgbClr val="004880"/>
              </a:buClr>
            </a:pPr>
            <a:endParaRPr lang="en-US" sz="1200" b="1" i="1" dirty="0">
              <a:solidFill>
                <a:srgbClr val="1E4191"/>
              </a:solidFill>
              <a:cs typeface="Arial" panose="020B0604020202020204" pitchFamily="34" charset="0"/>
            </a:endParaRPr>
          </a:p>
          <a:p>
            <a:pPr marL="346075" indent="-346075" algn="ctr" defTabSz="914400" fontAlgn="base">
              <a:lnSpc>
                <a:spcPct val="90000"/>
              </a:lnSpc>
              <a:spcBef>
                <a:spcPct val="0"/>
              </a:spcBef>
              <a:spcAft>
                <a:spcPct val="0"/>
              </a:spcAft>
              <a:buClr>
                <a:srgbClr val="004880"/>
              </a:buClr>
            </a:pPr>
            <a:r>
              <a:rPr lang="en-US" sz="1200" b="1" i="1" dirty="0">
                <a:solidFill>
                  <a:srgbClr val="1E4191"/>
                </a:solidFill>
                <a:cs typeface="Arial" panose="020B0604020202020204" pitchFamily="34" charset="0"/>
              </a:rPr>
              <a:t>Information</a:t>
            </a:r>
          </a:p>
        </p:txBody>
      </p:sp>
      <p:cxnSp>
        <p:nvCxnSpPr>
          <p:cNvPr id="9" name="Straight Arrow Connector 8"/>
          <p:cNvCxnSpPr>
            <a:stCxn id="4" idx="2"/>
            <a:endCxn id="5" idx="0"/>
          </p:cNvCxnSpPr>
          <p:nvPr/>
        </p:nvCxnSpPr>
        <p:spPr>
          <a:xfrm>
            <a:off x="7532650" y="2661459"/>
            <a:ext cx="6631" cy="55767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558802" y="2957656"/>
            <a:ext cx="450764" cy="276999"/>
          </a:xfrm>
          <a:prstGeom prst="rect">
            <a:avLst/>
          </a:prstGeom>
          <a:noFill/>
        </p:spPr>
        <p:txBody>
          <a:bodyPr wrap="none" rtlCol="0">
            <a:spAutoFit/>
          </a:bodyPr>
          <a:lstStyle/>
          <a:p>
            <a:pPr defTabSz="914400" fontAlgn="base">
              <a:spcBef>
                <a:spcPct val="0"/>
              </a:spcBef>
              <a:spcAft>
                <a:spcPct val="0"/>
              </a:spcAft>
            </a:pPr>
            <a:r>
              <a:rPr lang="en-US" sz="1200" b="1" dirty="0">
                <a:solidFill>
                  <a:srgbClr val="000000"/>
                </a:solidFill>
              </a:rPr>
              <a:t>1..n</a:t>
            </a:r>
          </a:p>
        </p:txBody>
      </p:sp>
      <p:cxnSp>
        <p:nvCxnSpPr>
          <p:cNvPr id="11" name="Straight Arrow Connector 10"/>
          <p:cNvCxnSpPr>
            <a:stCxn id="5" idx="2"/>
            <a:endCxn id="6" idx="0"/>
          </p:cNvCxnSpPr>
          <p:nvPr/>
        </p:nvCxnSpPr>
        <p:spPr>
          <a:xfrm flipH="1">
            <a:off x="7526020" y="3985502"/>
            <a:ext cx="13261" cy="45660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558802" y="4202541"/>
            <a:ext cx="450764" cy="276999"/>
          </a:xfrm>
          <a:prstGeom prst="rect">
            <a:avLst/>
          </a:prstGeom>
          <a:noFill/>
        </p:spPr>
        <p:txBody>
          <a:bodyPr wrap="none" rtlCol="0">
            <a:spAutoFit/>
          </a:bodyPr>
          <a:lstStyle/>
          <a:p>
            <a:pPr defTabSz="914400" fontAlgn="base">
              <a:spcBef>
                <a:spcPct val="0"/>
              </a:spcBef>
              <a:spcAft>
                <a:spcPct val="0"/>
              </a:spcAft>
            </a:pPr>
            <a:r>
              <a:rPr lang="en-US" sz="1200" b="1" dirty="0">
                <a:solidFill>
                  <a:srgbClr val="000000"/>
                </a:solidFill>
              </a:rPr>
              <a:t>1..n</a:t>
            </a:r>
          </a:p>
        </p:txBody>
      </p:sp>
      <p:cxnSp>
        <p:nvCxnSpPr>
          <p:cNvPr id="14" name="Straight Arrow Connector 13"/>
          <p:cNvCxnSpPr>
            <a:cxnSpLocks/>
            <a:stCxn id="6" idx="2"/>
            <a:endCxn id="7" idx="0"/>
          </p:cNvCxnSpPr>
          <p:nvPr/>
        </p:nvCxnSpPr>
        <p:spPr>
          <a:xfrm>
            <a:off x="7526020" y="5208475"/>
            <a:ext cx="0" cy="45660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558802" y="5388085"/>
            <a:ext cx="450764" cy="276999"/>
          </a:xfrm>
          <a:prstGeom prst="rect">
            <a:avLst/>
          </a:prstGeom>
          <a:noFill/>
        </p:spPr>
        <p:txBody>
          <a:bodyPr wrap="none" rtlCol="0">
            <a:spAutoFit/>
          </a:bodyPr>
          <a:lstStyle/>
          <a:p>
            <a:pPr defTabSz="914400" fontAlgn="base">
              <a:spcBef>
                <a:spcPct val="0"/>
              </a:spcBef>
              <a:spcAft>
                <a:spcPct val="0"/>
              </a:spcAft>
            </a:pPr>
            <a:r>
              <a:rPr lang="en-US" sz="1200" b="1" dirty="0">
                <a:solidFill>
                  <a:srgbClr val="000000"/>
                </a:solidFill>
              </a:rPr>
              <a:t>1..n</a:t>
            </a:r>
          </a:p>
        </p:txBody>
      </p:sp>
    </p:spTree>
    <p:extLst>
      <p:ext uri="{BB962C8B-B14F-4D97-AF65-F5344CB8AC3E}">
        <p14:creationId xmlns:p14="http://schemas.microsoft.com/office/powerpoint/2010/main" val="293295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448091" y="1907931"/>
            <a:ext cx="8247818" cy="4730261"/>
          </a:xfrm>
        </p:spPr>
        <p:txBody>
          <a:bodyPr>
            <a:normAutofit lnSpcReduction="10000"/>
          </a:bodyPr>
          <a:lstStyle/>
          <a:p>
            <a:pPr marL="0" indent="0" eaLnBrk="1" hangingPunct="1">
              <a:lnSpc>
                <a:spcPct val="90000"/>
              </a:lnSpc>
              <a:buNone/>
            </a:pPr>
            <a:r>
              <a:rPr lang="en-US" sz="2400" dirty="0"/>
              <a:t>An </a:t>
            </a:r>
            <a:r>
              <a:rPr lang="en-US" sz="2400" u="sng" dirty="0"/>
              <a:t>Image</a:t>
            </a:r>
            <a:r>
              <a:rPr lang="en-US" sz="2400" dirty="0"/>
              <a:t> (or other IODs) holds acquired data</a:t>
            </a:r>
          </a:p>
          <a:p>
            <a:pPr marL="0" indent="0" eaLnBrk="1" hangingPunct="1">
              <a:buNone/>
            </a:pPr>
            <a:r>
              <a:rPr lang="en-US" sz="2400" dirty="0"/>
              <a:t>A </a:t>
            </a:r>
            <a:r>
              <a:rPr lang="en-US" sz="2400" u="sng" dirty="0"/>
              <a:t>Series</a:t>
            </a:r>
            <a:r>
              <a:rPr lang="en-US" sz="2400" dirty="0"/>
              <a:t> may group closely related Images from the same PPS, same protocol, &amp; same piece of Equipment</a:t>
            </a:r>
          </a:p>
          <a:p>
            <a:pPr marL="0" indent="0" eaLnBrk="1" hangingPunct="1">
              <a:lnSpc>
                <a:spcPct val="90000"/>
              </a:lnSpc>
              <a:buNone/>
            </a:pPr>
            <a:r>
              <a:rPr lang="en-US" sz="2400" dirty="0"/>
              <a:t>A </a:t>
            </a:r>
            <a:r>
              <a:rPr lang="en-US" sz="2400" u="sng" dirty="0"/>
              <a:t>Study</a:t>
            </a:r>
            <a:r>
              <a:rPr lang="en-US" sz="2400" dirty="0"/>
              <a:t> groups all Series for a given Req. Procedure</a:t>
            </a:r>
          </a:p>
          <a:p>
            <a:pPr marL="0" indent="0" eaLnBrk="1" hangingPunct="1">
              <a:lnSpc>
                <a:spcPct val="90000"/>
              </a:lnSpc>
              <a:buNone/>
            </a:pPr>
            <a:r>
              <a:rPr lang="en-US" sz="2400" dirty="0"/>
              <a:t>A </a:t>
            </a:r>
            <a:r>
              <a:rPr lang="en-US" sz="2400" u="sng" dirty="0"/>
              <a:t>Patient</a:t>
            </a:r>
            <a:r>
              <a:rPr lang="en-US" sz="2400" dirty="0"/>
              <a:t> may have many Studies</a:t>
            </a:r>
          </a:p>
          <a:p>
            <a:pPr eaLnBrk="1" hangingPunct="1">
              <a:lnSpc>
                <a:spcPct val="90000"/>
              </a:lnSpc>
            </a:pPr>
            <a:endParaRPr lang="en-US" sz="2400" dirty="0"/>
          </a:p>
          <a:p>
            <a:pPr marL="0" indent="0" eaLnBrk="1" hangingPunct="1">
              <a:lnSpc>
                <a:spcPct val="90000"/>
              </a:lnSpc>
              <a:buNone/>
            </a:pPr>
            <a:r>
              <a:rPr lang="en-US" sz="2400" u="sng" dirty="0"/>
              <a:t>Instances</a:t>
            </a:r>
            <a:r>
              <a:rPr lang="en-US" sz="2400" dirty="0"/>
              <a:t> are actual data created based on an object definition</a:t>
            </a:r>
          </a:p>
          <a:p>
            <a:pPr marL="0" indent="0" eaLnBrk="1" hangingPunct="1">
              <a:lnSpc>
                <a:spcPct val="90000"/>
              </a:lnSpc>
              <a:buNone/>
            </a:pPr>
            <a:r>
              <a:rPr lang="en-US" sz="2400" dirty="0"/>
              <a:t>DICOM uses Unique Identifiers (</a:t>
            </a:r>
            <a:r>
              <a:rPr lang="en-US" sz="2400" u="sng" dirty="0"/>
              <a:t>UID</a:t>
            </a:r>
            <a:r>
              <a:rPr lang="en-US" sz="2400" dirty="0"/>
              <a:t>s) to identify:</a:t>
            </a:r>
          </a:p>
          <a:p>
            <a:pPr lvl="1" eaLnBrk="1" hangingPunct="1">
              <a:lnSpc>
                <a:spcPct val="90000"/>
              </a:lnSpc>
            </a:pPr>
            <a:r>
              <a:rPr lang="en-US" sz="2000" dirty="0"/>
              <a:t>specific Instances</a:t>
            </a:r>
          </a:p>
          <a:p>
            <a:pPr lvl="1" eaLnBrk="1" hangingPunct="1">
              <a:lnSpc>
                <a:spcPct val="90000"/>
              </a:lnSpc>
            </a:pPr>
            <a:r>
              <a:rPr lang="en-US" sz="2000" dirty="0"/>
              <a:t>specific SOP Classes</a:t>
            </a:r>
          </a:p>
          <a:p>
            <a:pPr lvl="1" eaLnBrk="1" hangingPunct="1">
              <a:lnSpc>
                <a:spcPct val="90000"/>
              </a:lnSpc>
            </a:pPr>
            <a:r>
              <a:rPr lang="en-US" sz="2000" dirty="0"/>
              <a:t>specific Study / Series</a:t>
            </a:r>
          </a:p>
          <a:p>
            <a:pPr lvl="1" eaLnBrk="1" hangingPunct="1">
              <a:lnSpc>
                <a:spcPct val="90000"/>
              </a:lnSpc>
            </a:pPr>
            <a:r>
              <a:rPr lang="en-US" sz="2000" dirty="0"/>
              <a:t>. . . and many other things</a:t>
            </a:r>
          </a:p>
        </p:txBody>
      </p:sp>
      <p:sp>
        <p:nvSpPr>
          <p:cNvPr id="12290" name="Rectangle 2"/>
          <p:cNvSpPr>
            <a:spLocks noGrp="1" noChangeArrowheads="1"/>
          </p:cNvSpPr>
          <p:nvPr>
            <p:ph type="title"/>
          </p:nvPr>
        </p:nvSpPr>
        <p:spPr/>
        <p:txBody>
          <a:bodyPr>
            <a:normAutofit fontScale="90000"/>
          </a:bodyPr>
          <a:lstStyle/>
          <a:p>
            <a:pPr eaLnBrk="1" hangingPunct="1"/>
            <a:r>
              <a:rPr lang="en-US" sz="3600" dirty="0"/>
              <a:t>DICOM Model Elements</a:t>
            </a:r>
          </a:p>
        </p:txBody>
      </p:sp>
    </p:spTree>
    <p:extLst>
      <p:ext uri="{BB962C8B-B14F-4D97-AF65-F5344CB8AC3E}">
        <p14:creationId xmlns:p14="http://schemas.microsoft.com/office/powerpoint/2010/main" val="151174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5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fade">
                                      <p:cBhvr>
                                        <p:cTn id="12" dur="500"/>
                                        <p:tgtEl>
                                          <p:spTgt spid="122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fade">
                                      <p:cBhvr>
                                        <p:cTn id="17" dur="500"/>
                                        <p:tgtEl>
                                          <p:spTgt spid="122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291">
                                            <p:txEl>
                                              <p:pRg st="3" end="3"/>
                                            </p:txEl>
                                          </p:spTgt>
                                        </p:tgtEl>
                                        <p:attrNameLst>
                                          <p:attrName>style.visibility</p:attrName>
                                        </p:attrNameLst>
                                      </p:cBhvr>
                                      <p:to>
                                        <p:strVal val="visible"/>
                                      </p:to>
                                    </p:set>
                                    <p:animEffect transition="in" filter="fade">
                                      <p:cBhvr>
                                        <p:cTn id="22" dur="500"/>
                                        <p:tgtEl>
                                          <p:spTgt spid="122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291">
                                            <p:txEl>
                                              <p:pRg st="5" end="5"/>
                                            </p:txEl>
                                          </p:spTgt>
                                        </p:tgtEl>
                                        <p:attrNameLst>
                                          <p:attrName>style.visibility</p:attrName>
                                        </p:attrNameLst>
                                      </p:cBhvr>
                                      <p:to>
                                        <p:strVal val="visible"/>
                                      </p:to>
                                    </p:set>
                                    <p:animEffect transition="in" filter="fade">
                                      <p:cBhvr>
                                        <p:cTn id="27" dur="500"/>
                                        <p:tgtEl>
                                          <p:spTgt spid="1229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291">
                                            <p:txEl>
                                              <p:pRg st="6" end="6"/>
                                            </p:txEl>
                                          </p:spTgt>
                                        </p:tgtEl>
                                        <p:attrNameLst>
                                          <p:attrName>style.visibility</p:attrName>
                                        </p:attrNameLst>
                                      </p:cBhvr>
                                      <p:to>
                                        <p:strVal val="visible"/>
                                      </p:to>
                                    </p:set>
                                    <p:animEffect transition="in" filter="fade">
                                      <p:cBhvr>
                                        <p:cTn id="32" dur="500"/>
                                        <p:tgtEl>
                                          <p:spTgt spid="12291">
                                            <p:txEl>
                                              <p:pRg st="6" end="6"/>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291">
                                            <p:txEl>
                                              <p:pRg st="7" end="7"/>
                                            </p:txEl>
                                          </p:spTgt>
                                        </p:tgtEl>
                                        <p:attrNameLst>
                                          <p:attrName>style.visibility</p:attrName>
                                        </p:attrNameLst>
                                      </p:cBhvr>
                                      <p:to>
                                        <p:strVal val="visible"/>
                                      </p:to>
                                    </p:set>
                                    <p:animEffect transition="in" filter="fade">
                                      <p:cBhvr>
                                        <p:cTn id="35" dur="500"/>
                                        <p:tgtEl>
                                          <p:spTgt spid="12291">
                                            <p:txEl>
                                              <p:pRg st="7" end="7"/>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291">
                                            <p:txEl>
                                              <p:pRg st="8" end="8"/>
                                            </p:txEl>
                                          </p:spTgt>
                                        </p:tgtEl>
                                        <p:attrNameLst>
                                          <p:attrName>style.visibility</p:attrName>
                                        </p:attrNameLst>
                                      </p:cBhvr>
                                      <p:to>
                                        <p:strVal val="visible"/>
                                      </p:to>
                                    </p:set>
                                    <p:animEffect transition="in" filter="fade">
                                      <p:cBhvr>
                                        <p:cTn id="38" dur="500"/>
                                        <p:tgtEl>
                                          <p:spTgt spid="12291">
                                            <p:txEl>
                                              <p:pRg st="8" end="8"/>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291">
                                            <p:txEl>
                                              <p:pRg st="9" end="9"/>
                                            </p:txEl>
                                          </p:spTgt>
                                        </p:tgtEl>
                                        <p:attrNameLst>
                                          <p:attrName>style.visibility</p:attrName>
                                        </p:attrNameLst>
                                      </p:cBhvr>
                                      <p:to>
                                        <p:strVal val="visible"/>
                                      </p:to>
                                    </p:set>
                                    <p:animEffect transition="in" filter="fade">
                                      <p:cBhvr>
                                        <p:cTn id="41" dur="500"/>
                                        <p:tgtEl>
                                          <p:spTgt spid="12291">
                                            <p:txEl>
                                              <p:pRg st="9" end="9"/>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2291">
                                            <p:txEl>
                                              <p:pRg st="10" end="10"/>
                                            </p:txEl>
                                          </p:spTgt>
                                        </p:tgtEl>
                                        <p:attrNameLst>
                                          <p:attrName>style.visibility</p:attrName>
                                        </p:attrNameLst>
                                      </p:cBhvr>
                                      <p:to>
                                        <p:strVal val="visible"/>
                                      </p:to>
                                    </p:set>
                                    <p:animEffect transition="in" filter="fade">
                                      <p:cBhvr>
                                        <p:cTn id="44" dur="500"/>
                                        <p:tgtEl>
                                          <p:spTgt spid="1229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3"/>
          <p:cNvSpPr>
            <a:spLocks noGrp="1" noChangeArrowheads="1"/>
          </p:cNvSpPr>
          <p:nvPr>
            <p:ph type="title"/>
          </p:nvPr>
        </p:nvSpPr>
        <p:spPr/>
        <p:txBody>
          <a:bodyPr lIns="0" tIns="0" rIns="0" bIns="0"/>
          <a:lstStyle/>
          <a:p>
            <a:pPr eaLnBrk="1" hangingPunct="1"/>
            <a:r>
              <a:rPr lang="en-US" sz="3400" dirty="0"/>
              <a:t>Starting from the bottom ...</a:t>
            </a:r>
            <a:endParaRPr lang="en-US" dirty="0"/>
          </a:p>
        </p:txBody>
      </p:sp>
      <p:sp>
        <p:nvSpPr>
          <p:cNvPr id="1029" name="Line 6"/>
          <p:cNvSpPr>
            <a:spLocks noChangeShapeType="1"/>
          </p:cNvSpPr>
          <p:nvPr/>
        </p:nvSpPr>
        <p:spPr bwMode="auto">
          <a:xfrm>
            <a:off x="2332944" y="2667611"/>
            <a:ext cx="366077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a:solidFill>
                <a:srgbClr val="000000"/>
              </a:solidFill>
            </a:endParaRPr>
          </a:p>
        </p:txBody>
      </p:sp>
      <p:graphicFrame>
        <p:nvGraphicFramePr>
          <p:cNvPr id="1026" name="Object 16"/>
          <p:cNvGraphicFramePr>
            <a:graphicFrameLocks noChangeAspect="1"/>
          </p:cNvGraphicFramePr>
          <p:nvPr>
            <p:extLst>
              <p:ext uri="{D42A27DB-BD31-4B8C-83A1-F6EECF244321}">
                <p14:modId xmlns:p14="http://schemas.microsoft.com/office/powerpoint/2010/main" val="67977363"/>
              </p:ext>
            </p:extLst>
          </p:nvPr>
        </p:nvGraphicFramePr>
        <p:xfrm>
          <a:off x="566057" y="2053248"/>
          <a:ext cx="1231900" cy="1130300"/>
        </p:xfrm>
        <a:graphic>
          <a:graphicData uri="http://schemas.openxmlformats.org/presentationml/2006/ole">
            <mc:AlternateContent xmlns:mc="http://schemas.openxmlformats.org/markup-compatibility/2006">
              <mc:Choice xmlns:v="urn:schemas-microsoft-com:vml" Requires="v">
                <p:oleObj spid="_x0000_s5142" name="Image" r:id="rId4" imgW="1232181" imgH="1130957" progId="Photoshop.Image.5">
                  <p:embed/>
                </p:oleObj>
              </mc:Choice>
              <mc:Fallback>
                <p:oleObj name="Image" r:id="rId4" imgW="1232181" imgH="1130957" progId="Photoshop.Image.5">
                  <p:embed/>
                  <p:pic>
                    <p:nvPicPr>
                      <p:cNvPr id="1026"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057" y="2053248"/>
                        <a:ext cx="12319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30"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17719" y="2607286"/>
            <a:ext cx="11684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7" name="Object 18"/>
          <p:cNvGraphicFramePr>
            <a:graphicFrameLocks noGrp="1" noChangeAspect="1"/>
          </p:cNvGraphicFramePr>
          <p:nvPr>
            <p:ph idx="1"/>
            <p:extLst>
              <p:ext uri="{D42A27DB-BD31-4B8C-83A1-F6EECF244321}">
                <p14:modId xmlns:p14="http://schemas.microsoft.com/office/powerpoint/2010/main" val="4008678256"/>
              </p:ext>
            </p:extLst>
          </p:nvPr>
        </p:nvGraphicFramePr>
        <p:xfrm>
          <a:off x="6442982" y="2107223"/>
          <a:ext cx="1108075" cy="1204913"/>
        </p:xfrm>
        <a:graphic>
          <a:graphicData uri="http://schemas.openxmlformats.org/presentationml/2006/ole">
            <mc:AlternateContent xmlns:mc="http://schemas.openxmlformats.org/markup-compatibility/2006">
              <mc:Choice xmlns:v="urn:schemas-microsoft-com:vml" Requires="v">
                <p:oleObj spid="_x0000_s5143" name="Image" r:id="rId7" imgW="1461348" imgH="1588422" progId="Photoshop.Image.5">
                  <p:embed/>
                </p:oleObj>
              </mc:Choice>
              <mc:Fallback>
                <p:oleObj name="Image" r:id="rId7" imgW="1461348" imgH="1588422" progId="Photoshop.Image.5">
                  <p:embed/>
                  <p:pic>
                    <p:nvPicPr>
                      <p:cNvPr id="1027" name="Object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42982" y="2107223"/>
                        <a:ext cx="1108075" cy="120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1" name="Text Box 19"/>
          <p:cNvSpPr txBox="1">
            <a:spLocks noChangeArrowheads="1"/>
          </p:cNvSpPr>
          <p:nvPr/>
        </p:nvSpPr>
        <p:spPr bwMode="auto">
          <a:xfrm>
            <a:off x="2869519" y="3054961"/>
            <a:ext cx="2354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fontAlgn="base" hangingPunct="1">
              <a:spcBef>
                <a:spcPct val="0"/>
              </a:spcBef>
              <a:spcAft>
                <a:spcPct val="0"/>
              </a:spcAft>
            </a:pPr>
            <a:r>
              <a:rPr lang="en-US" sz="2400">
                <a:solidFill>
                  <a:srgbClr val="000000"/>
                </a:solidFill>
              </a:rPr>
              <a:t>Storage Service</a:t>
            </a:r>
          </a:p>
        </p:txBody>
      </p:sp>
      <p:sp>
        <p:nvSpPr>
          <p:cNvPr id="1032" name="Text Box 20"/>
          <p:cNvSpPr txBox="1">
            <a:spLocks noChangeArrowheads="1"/>
          </p:cNvSpPr>
          <p:nvPr/>
        </p:nvSpPr>
        <p:spPr bwMode="auto">
          <a:xfrm>
            <a:off x="642257" y="3281973"/>
            <a:ext cx="9461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fontAlgn="base" hangingPunct="1">
              <a:spcBef>
                <a:spcPct val="0"/>
              </a:spcBef>
              <a:spcAft>
                <a:spcPct val="0"/>
              </a:spcAft>
            </a:pPr>
            <a:r>
              <a:rPr lang="en-US">
                <a:solidFill>
                  <a:srgbClr val="000000"/>
                </a:solidFill>
              </a:rPr>
              <a:t>Service</a:t>
            </a:r>
            <a:br>
              <a:rPr lang="en-US">
                <a:solidFill>
                  <a:srgbClr val="000000"/>
                </a:solidFill>
              </a:rPr>
            </a:br>
            <a:r>
              <a:rPr lang="en-US">
                <a:solidFill>
                  <a:srgbClr val="000000"/>
                </a:solidFill>
              </a:rPr>
              <a:t>Class </a:t>
            </a:r>
            <a:br>
              <a:rPr lang="en-US">
                <a:solidFill>
                  <a:srgbClr val="000000"/>
                </a:solidFill>
              </a:rPr>
            </a:br>
            <a:r>
              <a:rPr lang="en-US">
                <a:solidFill>
                  <a:srgbClr val="000000"/>
                </a:solidFill>
              </a:rPr>
              <a:t>User</a:t>
            </a:r>
          </a:p>
        </p:txBody>
      </p:sp>
      <p:sp>
        <p:nvSpPr>
          <p:cNvPr id="1033" name="Text Box 21"/>
          <p:cNvSpPr txBox="1">
            <a:spLocks noChangeArrowheads="1"/>
          </p:cNvSpPr>
          <p:nvPr/>
        </p:nvSpPr>
        <p:spPr bwMode="auto">
          <a:xfrm>
            <a:off x="7025594" y="3281973"/>
            <a:ext cx="10350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fontAlgn="base" hangingPunct="1">
              <a:spcBef>
                <a:spcPct val="0"/>
              </a:spcBef>
              <a:spcAft>
                <a:spcPct val="0"/>
              </a:spcAft>
            </a:pPr>
            <a:r>
              <a:rPr lang="en-US">
                <a:solidFill>
                  <a:srgbClr val="000000"/>
                </a:solidFill>
              </a:rPr>
              <a:t>Service</a:t>
            </a:r>
            <a:br>
              <a:rPr lang="en-US">
                <a:solidFill>
                  <a:srgbClr val="000000"/>
                </a:solidFill>
              </a:rPr>
            </a:br>
            <a:r>
              <a:rPr lang="en-US">
                <a:solidFill>
                  <a:srgbClr val="000000"/>
                </a:solidFill>
              </a:rPr>
              <a:t>Class </a:t>
            </a:r>
            <a:br>
              <a:rPr lang="en-US">
                <a:solidFill>
                  <a:srgbClr val="000000"/>
                </a:solidFill>
              </a:rPr>
            </a:br>
            <a:r>
              <a:rPr lang="en-US">
                <a:solidFill>
                  <a:srgbClr val="000000"/>
                </a:solidFill>
              </a:rPr>
              <a:t>Provider</a:t>
            </a:r>
          </a:p>
        </p:txBody>
      </p:sp>
      <p:sp>
        <p:nvSpPr>
          <p:cNvPr id="1034" name="Text Box 22"/>
          <p:cNvSpPr txBox="1">
            <a:spLocks noChangeArrowheads="1"/>
          </p:cNvSpPr>
          <p:nvPr/>
        </p:nvSpPr>
        <p:spPr bwMode="auto">
          <a:xfrm>
            <a:off x="2447244" y="2091348"/>
            <a:ext cx="3386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fontAlgn="base" hangingPunct="1">
              <a:spcBef>
                <a:spcPct val="0"/>
              </a:spcBef>
              <a:spcAft>
                <a:spcPct val="0"/>
              </a:spcAft>
            </a:pPr>
            <a:r>
              <a:rPr lang="en-US" sz="2400">
                <a:solidFill>
                  <a:srgbClr val="000000"/>
                </a:solidFill>
              </a:rPr>
              <a:t>MR Storage SOP Class</a:t>
            </a:r>
          </a:p>
        </p:txBody>
      </p:sp>
      <p:sp>
        <p:nvSpPr>
          <p:cNvPr id="1035" name="Text Box 23"/>
          <p:cNvSpPr txBox="1">
            <a:spLocks noChangeArrowheads="1"/>
          </p:cNvSpPr>
          <p:nvPr/>
        </p:nvSpPr>
        <p:spPr bwMode="auto">
          <a:xfrm>
            <a:off x="3282269" y="3934436"/>
            <a:ext cx="162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fontAlgn="base" hangingPunct="1">
              <a:spcBef>
                <a:spcPct val="0"/>
              </a:spcBef>
              <a:spcAft>
                <a:spcPct val="0"/>
              </a:spcAft>
            </a:pPr>
            <a:r>
              <a:rPr lang="en-US" sz="2400">
                <a:solidFill>
                  <a:srgbClr val="000000"/>
                </a:solidFill>
              </a:rPr>
              <a:t>MR Object</a:t>
            </a:r>
          </a:p>
        </p:txBody>
      </p:sp>
      <p:sp>
        <p:nvSpPr>
          <p:cNvPr id="1036" name="Text Box 24"/>
          <p:cNvSpPr txBox="1">
            <a:spLocks noChangeArrowheads="1"/>
          </p:cNvSpPr>
          <p:nvPr/>
        </p:nvSpPr>
        <p:spPr bwMode="auto">
          <a:xfrm>
            <a:off x="2178957" y="4932973"/>
            <a:ext cx="11858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fontAlgn="base" hangingPunct="1">
              <a:spcBef>
                <a:spcPct val="0"/>
              </a:spcBef>
              <a:spcAft>
                <a:spcPct val="0"/>
              </a:spcAft>
            </a:pPr>
            <a:r>
              <a:rPr lang="en-US" sz="2400">
                <a:solidFill>
                  <a:srgbClr val="000000"/>
                </a:solidFill>
              </a:rPr>
              <a:t>Module</a:t>
            </a:r>
          </a:p>
        </p:txBody>
      </p:sp>
      <p:sp>
        <p:nvSpPr>
          <p:cNvPr id="1037" name="Text Box 25"/>
          <p:cNvSpPr txBox="1">
            <a:spLocks noChangeArrowheads="1"/>
          </p:cNvSpPr>
          <p:nvPr/>
        </p:nvSpPr>
        <p:spPr bwMode="auto">
          <a:xfrm>
            <a:off x="3412444" y="4932973"/>
            <a:ext cx="1185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fontAlgn="base" hangingPunct="1">
              <a:spcBef>
                <a:spcPct val="0"/>
              </a:spcBef>
              <a:spcAft>
                <a:spcPct val="0"/>
              </a:spcAft>
            </a:pPr>
            <a:r>
              <a:rPr lang="en-US" sz="2400">
                <a:solidFill>
                  <a:srgbClr val="000000"/>
                </a:solidFill>
              </a:rPr>
              <a:t>Module</a:t>
            </a:r>
          </a:p>
        </p:txBody>
      </p:sp>
      <p:sp>
        <p:nvSpPr>
          <p:cNvPr id="1038" name="Text Box 26"/>
          <p:cNvSpPr txBox="1">
            <a:spLocks noChangeArrowheads="1"/>
          </p:cNvSpPr>
          <p:nvPr/>
        </p:nvSpPr>
        <p:spPr bwMode="auto">
          <a:xfrm>
            <a:off x="4641169" y="4932973"/>
            <a:ext cx="1185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fontAlgn="base" hangingPunct="1">
              <a:spcBef>
                <a:spcPct val="0"/>
              </a:spcBef>
              <a:spcAft>
                <a:spcPct val="0"/>
              </a:spcAft>
            </a:pPr>
            <a:r>
              <a:rPr lang="en-US" sz="2400">
                <a:solidFill>
                  <a:srgbClr val="000000"/>
                </a:solidFill>
              </a:rPr>
              <a:t>Module</a:t>
            </a:r>
          </a:p>
        </p:txBody>
      </p:sp>
      <p:sp>
        <p:nvSpPr>
          <p:cNvPr id="1039" name="Text Box 27"/>
          <p:cNvSpPr txBox="1">
            <a:spLocks noChangeArrowheads="1"/>
          </p:cNvSpPr>
          <p:nvPr/>
        </p:nvSpPr>
        <p:spPr bwMode="auto">
          <a:xfrm>
            <a:off x="3829957" y="3512161"/>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fontAlgn="base" hangingPunct="1">
              <a:spcBef>
                <a:spcPct val="0"/>
              </a:spcBef>
              <a:spcAft>
                <a:spcPct val="0"/>
              </a:spcAft>
            </a:pPr>
            <a:r>
              <a:rPr lang="en-US" sz="2400">
                <a:solidFill>
                  <a:srgbClr val="000000"/>
                </a:solidFill>
              </a:rPr>
              <a:t>+</a:t>
            </a:r>
          </a:p>
        </p:txBody>
      </p:sp>
      <p:sp>
        <p:nvSpPr>
          <p:cNvPr id="1040" name="Text Box 28"/>
          <p:cNvSpPr txBox="1">
            <a:spLocks noChangeArrowheads="1"/>
          </p:cNvSpPr>
          <p:nvPr/>
        </p:nvSpPr>
        <p:spPr bwMode="auto">
          <a:xfrm>
            <a:off x="834344" y="6009298"/>
            <a:ext cx="1319213" cy="457200"/>
          </a:xfrm>
          <a:prstGeom prst="rect">
            <a:avLst/>
          </a:prstGeom>
          <a:solidFill>
            <a:srgbClr val="92D050"/>
          </a:solid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fontAlgn="base" hangingPunct="1">
              <a:spcBef>
                <a:spcPct val="0"/>
              </a:spcBef>
              <a:spcAft>
                <a:spcPct val="0"/>
              </a:spcAft>
            </a:pPr>
            <a:r>
              <a:rPr lang="en-US" sz="2400" dirty="0">
                <a:solidFill>
                  <a:srgbClr val="000000"/>
                </a:solidFill>
              </a:rPr>
              <a:t>Attribute</a:t>
            </a:r>
          </a:p>
        </p:txBody>
      </p:sp>
      <p:sp>
        <p:nvSpPr>
          <p:cNvPr id="1041" name="Text Box 29"/>
          <p:cNvSpPr txBox="1">
            <a:spLocks noChangeArrowheads="1"/>
          </p:cNvSpPr>
          <p:nvPr/>
        </p:nvSpPr>
        <p:spPr bwMode="auto">
          <a:xfrm>
            <a:off x="2140857" y="6009298"/>
            <a:ext cx="1319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fontAlgn="base" hangingPunct="1">
              <a:spcBef>
                <a:spcPct val="0"/>
              </a:spcBef>
              <a:spcAft>
                <a:spcPct val="0"/>
              </a:spcAft>
            </a:pPr>
            <a:r>
              <a:rPr lang="en-US" sz="2400" dirty="0">
                <a:solidFill>
                  <a:srgbClr val="000000"/>
                </a:solidFill>
              </a:rPr>
              <a:t>Attribute</a:t>
            </a:r>
          </a:p>
        </p:txBody>
      </p:sp>
      <p:sp>
        <p:nvSpPr>
          <p:cNvPr id="1042" name="Text Box 30"/>
          <p:cNvSpPr txBox="1">
            <a:spLocks noChangeArrowheads="1"/>
          </p:cNvSpPr>
          <p:nvPr/>
        </p:nvSpPr>
        <p:spPr bwMode="auto">
          <a:xfrm>
            <a:off x="3561669" y="6009298"/>
            <a:ext cx="1319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fontAlgn="base" hangingPunct="1">
              <a:spcBef>
                <a:spcPct val="0"/>
              </a:spcBef>
              <a:spcAft>
                <a:spcPct val="0"/>
              </a:spcAft>
            </a:pPr>
            <a:r>
              <a:rPr lang="en-US" sz="2400">
                <a:solidFill>
                  <a:srgbClr val="000000"/>
                </a:solidFill>
              </a:rPr>
              <a:t>Attribute</a:t>
            </a:r>
          </a:p>
        </p:txBody>
      </p:sp>
      <p:grpSp>
        <p:nvGrpSpPr>
          <p:cNvPr id="1043" name="Group 35"/>
          <p:cNvGrpSpPr>
            <a:grpSpLocks/>
          </p:cNvGrpSpPr>
          <p:nvPr/>
        </p:nvGrpSpPr>
        <p:grpSpPr bwMode="auto">
          <a:xfrm>
            <a:off x="2755219" y="4434498"/>
            <a:ext cx="2535238" cy="460375"/>
            <a:chOff x="1864" y="2378"/>
            <a:chExt cx="1597" cy="290"/>
          </a:xfrm>
        </p:grpSpPr>
        <p:sp>
          <p:nvSpPr>
            <p:cNvPr id="1049" name="Line 31"/>
            <p:cNvSpPr>
              <a:spLocks noChangeShapeType="1"/>
            </p:cNvSpPr>
            <p:nvPr/>
          </p:nvSpPr>
          <p:spPr bwMode="auto">
            <a:xfrm>
              <a:off x="1864" y="2523"/>
              <a:ext cx="1597"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endParaRPr>
            </a:p>
          </p:txBody>
        </p:sp>
        <p:sp>
          <p:nvSpPr>
            <p:cNvPr id="1050" name="Line 32"/>
            <p:cNvSpPr>
              <a:spLocks noChangeShapeType="1"/>
            </p:cNvSpPr>
            <p:nvPr/>
          </p:nvSpPr>
          <p:spPr bwMode="auto">
            <a:xfrm>
              <a:off x="2638" y="2378"/>
              <a:ext cx="0" cy="29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endParaRPr>
            </a:p>
          </p:txBody>
        </p:sp>
        <p:sp>
          <p:nvSpPr>
            <p:cNvPr id="1051" name="Line 33"/>
            <p:cNvSpPr>
              <a:spLocks noChangeShapeType="1"/>
            </p:cNvSpPr>
            <p:nvPr/>
          </p:nvSpPr>
          <p:spPr bwMode="auto">
            <a:xfrm>
              <a:off x="1864" y="2523"/>
              <a:ext cx="0" cy="14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endParaRPr>
            </a:p>
          </p:txBody>
        </p:sp>
        <p:sp>
          <p:nvSpPr>
            <p:cNvPr id="1052" name="Line 34"/>
            <p:cNvSpPr>
              <a:spLocks noChangeShapeType="1"/>
            </p:cNvSpPr>
            <p:nvPr/>
          </p:nvSpPr>
          <p:spPr bwMode="auto">
            <a:xfrm>
              <a:off x="3461" y="2523"/>
              <a:ext cx="0" cy="14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endParaRPr>
            </a:p>
          </p:txBody>
        </p:sp>
      </p:grpSp>
      <p:grpSp>
        <p:nvGrpSpPr>
          <p:cNvPr id="1044" name="Group 36"/>
          <p:cNvGrpSpPr>
            <a:grpSpLocks/>
          </p:cNvGrpSpPr>
          <p:nvPr/>
        </p:nvGrpSpPr>
        <p:grpSpPr bwMode="auto">
          <a:xfrm>
            <a:off x="1526494" y="5471136"/>
            <a:ext cx="2535238" cy="460375"/>
            <a:chOff x="1864" y="2378"/>
            <a:chExt cx="1597" cy="290"/>
          </a:xfrm>
        </p:grpSpPr>
        <p:sp>
          <p:nvSpPr>
            <p:cNvPr id="1045" name="Line 37"/>
            <p:cNvSpPr>
              <a:spLocks noChangeShapeType="1"/>
            </p:cNvSpPr>
            <p:nvPr/>
          </p:nvSpPr>
          <p:spPr bwMode="auto">
            <a:xfrm>
              <a:off x="1864" y="2523"/>
              <a:ext cx="1597"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endParaRPr>
            </a:p>
          </p:txBody>
        </p:sp>
        <p:sp>
          <p:nvSpPr>
            <p:cNvPr id="1046" name="Line 38"/>
            <p:cNvSpPr>
              <a:spLocks noChangeShapeType="1"/>
            </p:cNvSpPr>
            <p:nvPr/>
          </p:nvSpPr>
          <p:spPr bwMode="auto">
            <a:xfrm>
              <a:off x="2638" y="2378"/>
              <a:ext cx="0" cy="29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endParaRPr>
            </a:p>
          </p:txBody>
        </p:sp>
        <p:sp>
          <p:nvSpPr>
            <p:cNvPr id="1047" name="Line 39"/>
            <p:cNvSpPr>
              <a:spLocks noChangeShapeType="1"/>
            </p:cNvSpPr>
            <p:nvPr/>
          </p:nvSpPr>
          <p:spPr bwMode="auto">
            <a:xfrm>
              <a:off x="1864" y="2523"/>
              <a:ext cx="0" cy="14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endParaRPr>
            </a:p>
          </p:txBody>
        </p:sp>
        <p:sp>
          <p:nvSpPr>
            <p:cNvPr id="1048" name="Line 40"/>
            <p:cNvSpPr>
              <a:spLocks noChangeShapeType="1"/>
            </p:cNvSpPr>
            <p:nvPr/>
          </p:nvSpPr>
          <p:spPr bwMode="auto">
            <a:xfrm>
              <a:off x="3461" y="2523"/>
              <a:ext cx="0" cy="14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endParaRPr>
            </a:p>
          </p:txBody>
        </p:sp>
      </p:grpSp>
    </p:spTree>
    <p:extLst>
      <p:ext uri="{BB962C8B-B14F-4D97-AF65-F5344CB8AC3E}">
        <p14:creationId xmlns:p14="http://schemas.microsoft.com/office/powerpoint/2010/main" val="4124089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57" name="Group 217"/>
          <p:cNvGraphicFramePr>
            <a:graphicFrameLocks noGrp="1"/>
          </p:cNvGraphicFramePr>
          <p:nvPr>
            <p:ph idx="1"/>
            <p:extLst>
              <p:ext uri="{D42A27DB-BD31-4B8C-83A1-F6EECF244321}">
                <p14:modId xmlns:p14="http://schemas.microsoft.com/office/powerpoint/2010/main" val="1020831423"/>
              </p:ext>
            </p:extLst>
          </p:nvPr>
        </p:nvGraphicFramePr>
        <p:xfrm>
          <a:off x="447676" y="2599104"/>
          <a:ext cx="8248650" cy="915988"/>
        </p:xfrm>
        <a:graphic>
          <a:graphicData uri="http://schemas.openxmlformats.org/drawingml/2006/table">
            <a:tbl>
              <a:tblPr/>
              <a:tblGrid>
                <a:gridCol w="1794362">
                  <a:extLst>
                    <a:ext uri="{9D8B030D-6E8A-4147-A177-3AD203B41FA5}">
                      <a16:colId xmlns:a16="http://schemas.microsoft.com/office/drawing/2014/main" val="20000"/>
                    </a:ext>
                  </a:extLst>
                </a:gridCol>
                <a:gridCol w="2475641">
                  <a:extLst>
                    <a:ext uri="{9D8B030D-6E8A-4147-A177-3AD203B41FA5}">
                      <a16:colId xmlns:a16="http://schemas.microsoft.com/office/drawing/2014/main" val="20001"/>
                    </a:ext>
                  </a:extLst>
                </a:gridCol>
                <a:gridCol w="681453">
                  <a:extLst>
                    <a:ext uri="{9D8B030D-6E8A-4147-A177-3AD203B41FA5}">
                      <a16:colId xmlns:a16="http://schemas.microsoft.com/office/drawing/2014/main" val="20002"/>
                    </a:ext>
                  </a:extLst>
                </a:gridCol>
                <a:gridCol w="679834">
                  <a:extLst>
                    <a:ext uri="{9D8B030D-6E8A-4147-A177-3AD203B41FA5}">
                      <a16:colId xmlns:a16="http://schemas.microsoft.com/office/drawing/2014/main" val="20003"/>
                    </a:ext>
                  </a:extLst>
                </a:gridCol>
                <a:gridCol w="2617360">
                  <a:extLst>
                    <a:ext uri="{9D8B030D-6E8A-4147-A177-3AD203B41FA5}">
                      <a16:colId xmlns:a16="http://schemas.microsoft.com/office/drawing/2014/main" val="20004"/>
                    </a:ext>
                  </a:extLst>
                </a:gridCol>
              </a:tblGrid>
              <a:tr h="454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dirty="0">
                          <a:ln>
                            <a:noFill/>
                          </a:ln>
                          <a:solidFill>
                            <a:srgbClr val="008080"/>
                          </a:solidFill>
                          <a:effectLst/>
                          <a:latin typeface="Arial" charset="0"/>
                        </a:rPr>
                        <a:t>Tag</a:t>
                      </a:r>
                    </a:p>
                  </a:txBody>
                  <a:tcPr marL="93234" marR="93234"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dirty="0">
                          <a:ln>
                            <a:noFill/>
                          </a:ln>
                          <a:solidFill>
                            <a:srgbClr val="008080"/>
                          </a:solidFill>
                          <a:effectLst/>
                          <a:latin typeface="Arial" charset="0"/>
                        </a:rPr>
                        <a:t>Attribute Name</a:t>
                      </a:r>
                    </a:p>
                  </a:txBody>
                  <a:tcPr marL="93234" marR="932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dirty="0">
                          <a:ln>
                            <a:noFill/>
                          </a:ln>
                          <a:solidFill>
                            <a:srgbClr val="008080"/>
                          </a:solidFill>
                          <a:effectLst/>
                          <a:latin typeface="Arial" charset="0"/>
                        </a:rPr>
                        <a:t>VR</a:t>
                      </a:r>
                    </a:p>
                  </a:txBody>
                  <a:tcPr marL="93234" marR="932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dirty="0">
                          <a:ln>
                            <a:noFill/>
                          </a:ln>
                          <a:solidFill>
                            <a:srgbClr val="008080"/>
                          </a:solidFill>
                          <a:effectLst/>
                          <a:latin typeface="Arial" charset="0"/>
                        </a:rPr>
                        <a:t>VM</a:t>
                      </a:r>
                    </a:p>
                  </a:txBody>
                  <a:tcPr marL="93234" marR="932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dirty="0">
                          <a:ln>
                            <a:noFill/>
                          </a:ln>
                          <a:solidFill>
                            <a:srgbClr val="008080"/>
                          </a:solidFill>
                          <a:effectLst/>
                          <a:latin typeface="Arial" charset="0"/>
                        </a:rPr>
                        <a:t>Value</a:t>
                      </a:r>
                    </a:p>
                  </a:txBody>
                  <a:tcPr marL="93234" marR="93234"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461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8080"/>
                          </a:solidFill>
                          <a:effectLst/>
                          <a:latin typeface="Arial" charset="0"/>
                        </a:rPr>
                        <a:t>(</a:t>
                      </a:r>
                      <a:r>
                        <a:rPr kumimoji="0" lang="en-US" sz="2000" b="1" i="0" u="none" strike="noStrike" cap="none" normalizeH="0" baseline="0" dirty="0">
                          <a:ln>
                            <a:noFill/>
                          </a:ln>
                          <a:solidFill>
                            <a:schemeClr val="tx1"/>
                          </a:solidFill>
                          <a:effectLst/>
                          <a:latin typeface="Arial" charset="0"/>
                        </a:rPr>
                        <a:t>0010</a:t>
                      </a:r>
                      <a:r>
                        <a:rPr kumimoji="0" lang="en-US" sz="2000" b="1" i="0" u="none" strike="noStrike" cap="none" normalizeH="0" baseline="0" dirty="0">
                          <a:ln>
                            <a:noFill/>
                          </a:ln>
                          <a:solidFill>
                            <a:srgbClr val="00B0F0"/>
                          </a:solidFill>
                          <a:effectLst/>
                          <a:latin typeface="Arial" charset="0"/>
                        </a:rPr>
                        <a:t>,</a:t>
                      </a:r>
                      <a:r>
                        <a:rPr kumimoji="0" lang="en-US" sz="2000" b="1" i="0" u="none" strike="noStrike" cap="none" normalizeH="0" baseline="0" dirty="0">
                          <a:ln>
                            <a:noFill/>
                          </a:ln>
                          <a:solidFill>
                            <a:schemeClr val="tx1"/>
                          </a:solidFill>
                          <a:effectLst/>
                          <a:latin typeface="Arial" charset="0"/>
                        </a:rPr>
                        <a:t>0010</a:t>
                      </a:r>
                      <a:r>
                        <a:rPr kumimoji="0" lang="en-US" sz="2000" b="0" i="0" u="none" strike="noStrike" cap="none" normalizeH="0" baseline="0" dirty="0">
                          <a:ln>
                            <a:noFill/>
                          </a:ln>
                          <a:solidFill>
                            <a:srgbClr val="008080"/>
                          </a:solidFill>
                          <a:effectLst/>
                          <a:latin typeface="Arial" charset="0"/>
                        </a:rPr>
                        <a:t>)</a:t>
                      </a:r>
                    </a:p>
                  </a:txBody>
                  <a:tcPr marL="93234" marR="93234"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8080"/>
                          </a:solidFill>
                          <a:effectLst/>
                          <a:latin typeface="Arial" charset="0"/>
                        </a:rPr>
                        <a:t>Patient Name</a:t>
                      </a:r>
                    </a:p>
                  </a:txBody>
                  <a:tcPr marL="93234" marR="932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8080"/>
                          </a:solidFill>
                          <a:effectLst/>
                          <a:latin typeface="Arial" charset="0"/>
                        </a:rPr>
                        <a:t>PN</a:t>
                      </a:r>
                    </a:p>
                  </a:txBody>
                  <a:tcPr marL="93234" marR="932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8080"/>
                          </a:solidFill>
                          <a:effectLst/>
                          <a:latin typeface="Arial" charset="0"/>
                        </a:rPr>
                        <a:t>1</a:t>
                      </a:r>
                    </a:p>
                  </a:txBody>
                  <a:tcPr marL="93234" marR="932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a:ln>
                            <a:noFill/>
                          </a:ln>
                          <a:solidFill>
                            <a:schemeClr val="tx1"/>
                          </a:solidFill>
                          <a:effectLst/>
                          <a:latin typeface="Arial" charset="0"/>
                        </a:rPr>
                        <a:t>Smith^John</a:t>
                      </a:r>
                      <a:r>
                        <a:rPr kumimoji="0" lang="en-US" sz="2000" b="1" i="0" u="none" strike="noStrike" cap="none" normalizeH="0" baseline="0" dirty="0">
                          <a:ln>
                            <a:noFill/>
                          </a:ln>
                          <a:solidFill>
                            <a:schemeClr val="tx1"/>
                          </a:solidFill>
                          <a:effectLst/>
                          <a:latin typeface="Arial" charset="0"/>
                        </a:rPr>
                        <a:t>^^^</a:t>
                      </a:r>
                    </a:p>
                  </a:txBody>
                  <a:tcPr marL="93234" marR="93234"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8194" name="Rectangle 2"/>
          <p:cNvSpPr>
            <a:spLocks noGrp="1" noChangeArrowheads="1"/>
          </p:cNvSpPr>
          <p:nvPr>
            <p:ph type="title"/>
          </p:nvPr>
        </p:nvSpPr>
        <p:spPr/>
        <p:txBody>
          <a:bodyPr>
            <a:normAutofit fontScale="90000"/>
          </a:bodyPr>
          <a:lstStyle/>
          <a:p>
            <a:pPr eaLnBrk="1" hangingPunct="1"/>
            <a:r>
              <a:rPr lang="en-US" sz="3600" i="1" dirty="0"/>
              <a:t>DICOM Terms</a:t>
            </a:r>
            <a:r>
              <a:rPr lang="en-US" sz="3600" dirty="0"/>
              <a:t>:  Attribute</a:t>
            </a:r>
          </a:p>
        </p:txBody>
      </p:sp>
      <p:sp>
        <p:nvSpPr>
          <p:cNvPr id="8195" name="Rectangle 3"/>
          <p:cNvSpPr>
            <a:spLocks noGrp="1" noChangeArrowheads="1"/>
          </p:cNvSpPr>
          <p:nvPr>
            <p:ph type="body" sz="half" idx="4294967295"/>
          </p:nvPr>
        </p:nvSpPr>
        <p:spPr>
          <a:xfrm>
            <a:off x="269876" y="4092575"/>
            <a:ext cx="8718550" cy="2765425"/>
          </a:xfrm>
        </p:spPr>
        <p:txBody>
          <a:bodyPr>
            <a:normAutofit/>
          </a:bodyPr>
          <a:lstStyle/>
          <a:p>
            <a:pPr eaLnBrk="1" hangingPunct="1">
              <a:lnSpc>
                <a:spcPct val="110000"/>
              </a:lnSpc>
              <a:spcBef>
                <a:spcPts val="300"/>
              </a:spcBef>
            </a:pPr>
            <a:r>
              <a:rPr lang="en-US" sz="2200" dirty="0"/>
              <a:t>Tag (Group #, Element #): </a:t>
            </a:r>
            <a:br>
              <a:rPr lang="en-US" sz="2200" dirty="0"/>
            </a:br>
            <a:r>
              <a:rPr lang="en-US" sz="2200" dirty="0"/>
              <a:t>             to identify an attribute/data element</a:t>
            </a:r>
            <a:endParaRPr lang="en-US" sz="1600" dirty="0"/>
          </a:p>
          <a:p>
            <a:pPr eaLnBrk="1" hangingPunct="1">
              <a:lnSpc>
                <a:spcPct val="110000"/>
              </a:lnSpc>
              <a:spcBef>
                <a:spcPts val="300"/>
              </a:spcBef>
            </a:pPr>
            <a:r>
              <a:rPr lang="en-US" sz="2200" dirty="0"/>
              <a:t>Value Representation (VR): </a:t>
            </a:r>
            <a:br>
              <a:rPr lang="en-US" sz="2200" dirty="0"/>
            </a:br>
            <a:r>
              <a:rPr lang="en-US" sz="2200" dirty="0"/>
              <a:t>             data type used to encode the value(s)</a:t>
            </a:r>
            <a:endParaRPr lang="en-US" sz="1600" dirty="0"/>
          </a:p>
          <a:p>
            <a:pPr eaLnBrk="1" hangingPunct="1">
              <a:lnSpc>
                <a:spcPct val="110000"/>
              </a:lnSpc>
              <a:spcBef>
                <a:spcPts val="300"/>
              </a:spcBef>
            </a:pPr>
            <a:r>
              <a:rPr lang="en-US" sz="2200" dirty="0"/>
              <a:t>Value Multiplicity (VM): </a:t>
            </a:r>
            <a:br>
              <a:rPr lang="en-US" sz="2200" dirty="0"/>
            </a:br>
            <a:r>
              <a:rPr lang="en-US" sz="2200" dirty="0"/>
              <a:t>             how many values can be in the attribute</a:t>
            </a:r>
          </a:p>
        </p:txBody>
      </p:sp>
      <p:sp>
        <p:nvSpPr>
          <p:cNvPr id="8216" name="Rectangle 137"/>
          <p:cNvSpPr>
            <a:spLocks noChangeArrowheads="1"/>
          </p:cNvSpPr>
          <p:nvPr/>
        </p:nvSpPr>
        <p:spPr bwMode="auto">
          <a:xfrm>
            <a:off x="309564" y="1979979"/>
            <a:ext cx="7993062"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914400" fontAlgn="base">
              <a:lnSpc>
                <a:spcPct val="90000"/>
              </a:lnSpc>
              <a:spcBef>
                <a:spcPct val="20000"/>
              </a:spcBef>
              <a:spcAft>
                <a:spcPct val="0"/>
              </a:spcAft>
            </a:pPr>
            <a:r>
              <a:rPr lang="en-US" sz="2200" b="1" i="1" dirty="0">
                <a:solidFill>
                  <a:srgbClr val="008080"/>
                </a:solidFill>
              </a:rPr>
              <a:t>DICOM Data Stream</a:t>
            </a:r>
            <a:r>
              <a:rPr lang="en-US" sz="2200" b="1" dirty="0">
                <a:solidFill>
                  <a:srgbClr val="008080"/>
                </a:solidFill>
              </a:rPr>
              <a:t>  =   …</a:t>
            </a:r>
            <a:r>
              <a:rPr lang="en-US" sz="2200" b="1" dirty="0">
                <a:solidFill>
                  <a:srgbClr val="000000"/>
                </a:solidFill>
              </a:rPr>
              <a:t>00100010Smith^John^^^</a:t>
            </a:r>
            <a:r>
              <a:rPr lang="en-US" sz="2200" b="1" dirty="0">
                <a:solidFill>
                  <a:srgbClr val="008080"/>
                </a:solidFill>
              </a:rPr>
              <a:t>…</a:t>
            </a:r>
          </a:p>
        </p:txBody>
      </p:sp>
      <p:sp>
        <p:nvSpPr>
          <p:cNvPr id="8217" name="Rectangle 185"/>
          <p:cNvSpPr>
            <a:spLocks noChangeArrowheads="1"/>
          </p:cNvSpPr>
          <p:nvPr/>
        </p:nvSpPr>
        <p:spPr bwMode="auto">
          <a:xfrm>
            <a:off x="4033839" y="3632567"/>
            <a:ext cx="495458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914400" fontAlgn="base">
              <a:lnSpc>
                <a:spcPct val="90000"/>
              </a:lnSpc>
              <a:spcBef>
                <a:spcPct val="20000"/>
              </a:spcBef>
              <a:spcAft>
                <a:spcPct val="0"/>
              </a:spcAft>
            </a:pPr>
            <a:r>
              <a:rPr lang="en-US" sz="2000" b="1" i="1">
                <a:solidFill>
                  <a:srgbClr val="008080"/>
                </a:solidFill>
              </a:rPr>
              <a:t>(See DICOM Part 6: Data Dictionary)</a:t>
            </a:r>
            <a:endParaRPr lang="en-US" sz="2000" b="1">
              <a:solidFill>
                <a:srgbClr val="008080"/>
              </a:solidFill>
            </a:endParaRPr>
          </a:p>
        </p:txBody>
      </p:sp>
    </p:spTree>
    <p:extLst>
      <p:ext uri="{BB962C8B-B14F-4D97-AF65-F5344CB8AC3E}">
        <p14:creationId xmlns:p14="http://schemas.microsoft.com/office/powerpoint/2010/main" val="349957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57"/>
                                        </p:tgtEl>
                                        <p:attrNameLst>
                                          <p:attrName>style.visibility</p:attrName>
                                        </p:attrNameLst>
                                      </p:cBhvr>
                                      <p:to>
                                        <p:strVal val="visible"/>
                                      </p:to>
                                    </p:set>
                                    <p:animEffect transition="in" filter="fade">
                                      <p:cBhvr>
                                        <p:cTn id="7" dur="500"/>
                                        <p:tgtEl>
                                          <p:spTgt spid="1045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217"/>
                                        </p:tgtEl>
                                        <p:attrNameLst>
                                          <p:attrName>style.visibility</p:attrName>
                                        </p:attrNameLst>
                                      </p:cBhvr>
                                      <p:to>
                                        <p:strVal val="visible"/>
                                      </p:to>
                                    </p:set>
                                    <p:animEffect transition="in" filter="fade">
                                      <p:cBhvr>
                                        <p:cTn id="10" dur="500"/>
                                        <p:tgtEl>
                                          <p:spTgt spid="82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195">
                                            <p:txEl>
                                              <p:pRg st="0" end="0"/>
                                            </p:txEl>
                                          </p:spTgt>
                                        </p:tgtEl>
                                        <p:attrNameLst>
                                          <p:attrName>style.visibility</p:attrName>
                                        </p:attrNameLst>
                                      </p:cBhvr>
                                      <p:to>
                                        <p:strVal val="visible"/>
                                      </p:to>
                                    </p:set>
                                    <p:animEffect transition="in" filter="fade">
                                      <p:cBhvr>
                                        <p:cTn id="15" dur="500"/>
                                        <p:tgtEl>
                                          <p:spTgt spid="819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195">
                                            <p:txEl>
                                              <p:pRg st="1" end="1"/>
                                            </p:txEl>
                                          </p:spTgt>
                                        </p:tgtEl>
                                        <p:attrNameLst>
                                          <p:attrName>style.visibility</p:attrName>
                                        </p:attrNameLst>
                                      </p:cBhvr>
                                      <p:to>
                                        <p:strVal val="visible"/>
                                      </p:to>
                                    </p:set>
                                    <p:animEffect transition="in" filter="fade">
                                      <p:cBhvr>
                                        <p:cTn id="20" dur="500"/>
                                        <p:tgtEl>
                                          <p:spTgt spid="819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195">
                                            <p:txEl>
                                              <p:pRg st="2" end="2"/>
                                            </p:txEl>
                                          </p:spTgt>
                                        </p:tgtEl>
                                        <p:attrNameLst>
                                          <p:attrName>style.visibility</p:attrName>
                                        </p:attrNameLst>
                                      </p:cBhvr>
                                      <p:to>
                                        <p:strVal val="visible"/>
                                      </p:to>
                                    </p:set>
                                    <p:animEffect transition="in" filter="fade">
                                      <p:cBhvr>
                                        <p:cTn id="25" dur="500"/>
                                        <p:tgtEl>
                                          <p:spTgt spid="8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P spid="82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842" name="Group 242"/>
          <p:cNvGraphicFramePr>
            <a:graphicFrameLocks noGrp="1"/>
          </p:cNvGraphicFramePr>
          <p:nvPr>
            <p:ph idx="1"/>
            <p:extLst>
              <p:ext uri="{D42A27DB-BD31-4B8C-83A1-F6EECF244321}">
                <p14:modId xmlns:p14="http://schemas.microsoft.com/office/powerpoint/2010/main" val="1999090250"/>
              </p:ext>
            </p:extLst>
          </p:nvPr>
        </p:nvGraphicFramePr>
        <p:xfrm>
          <a:off x="447675" y="2194658"/>
          <a:ext cx="8248650" cy="2197101"/>
        </p:xfrm>
        <a:graphic>
          <a:graphicData uri="http://schemas.openxmlformats.org/drawingml/2006/table">
            <a:tbl>
              <a:tblPr/>
              <a:tblGrid>
                <a:gridCol w="2327205">
                  <a:extLst>
                    <a:ext uri="{9D8B030D-6E8A-4147-A177-3AD203B41FA5}">
                      <a16:colId xmlns:a16="http://schemas.microsoft.com/office/drawing/2014/main" val="20000"/>
                    </a:ext>
                  </a:extLst>
                </a:gridCol>
                <a:gridCol w="1347840">
                  <a:extLst>
                    <a:ext uri="{9D8B030D-6E8A-4147-A177-3AD203B41FA5}">
                      <a16:colId xmlns:a16="http://schemas.microsoft.com/office/drawing/2014/main" val="20001"/>
                    </a:ext>
                  </a:extLst>
                </a:gridCol>
                <a:gridCol w="741797">
                  <a:extLst>
                    <a:ext uri="{9D8B030D-6E8A-4147-A177-3AD203B41FA5}">
                      <a16:colId xmlns:a16="http://schemas.microsoft.com/office/drawing/2014/main" val="20002"/>
                    </a:ext>
                  </a:extLst>
                </a:gridCol>
                <a:gridCol w="3831808">
                  <a:extLst>
                    <a:ext uri="{9D8B030D-6E8A-4147-A177-3AD203B41FA5}">
                      <a16:colId xmlns:a16="http://schemas.microsoft.com/office/drawing/2014/main" val="20003"/>
                    </a:ext>
                  </a:extLst>
                </a:gridCol>
              </a:tblGrid>
              <a:tr h="3572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dirty="0">
                          <a:ln>
                            <a:noFill/>
                          </a:ln>
                          <a:solidFill>
                            <a:srgbClr val="008080"/>
                          </a:solidFill>
                          <a:effectLst/>
                          <a:latin typeface="Arial" charset="0"/>
                        </a:rPr>
                        <a:t>Attribute</a:t>
                      </a:r>
                    </a:p>
                  </a:txBody>
                  <a:tcPr marL="93088" marR="93088" marT="45727" marB="45727"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dirty="0">
                          <a:ln>
                            <a:noFill/>
                          </a:ln>
                          <a:solidFill>
                            <a:srgbClr val="008080"/>
                          </a:solidFill>
                          <a:effectLst/>
                          <a:latin typeface="Arial" charset="0"/>
                        </a:rPr>
                        <a:t>Tag</a:t>
                      </a:r>
                    </a:p>
                  </a:txBody>
                  <a:tcPr marL="93088" marR="93088"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a:ln>
                            <a:noFill/>
                          </a:ln>
                          <a:solidFill>
                            <a:srgbClr val="008080"/>
                          </a:solidFill>
                          <a:effectLst/>
                          <a:latin typeface="Arial" charset="0"/>
                        </a:rPr>
                        <a:t>Type</a:t>
                      </a:r>
                    </a:p>
                  </a:txBody>
                  <a:tcPr marL="93088" marR="93088"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dirty="0">
                          <a:ln>
                            <a:noFill/>
                          </a:ln>
                          <a:solidFill>
                            <a:srgbClr val="008080"/>
                          </a:solidFill>
                          <a:effectLst/>
                          <a:latin typeface="Arial" charset="0"/>
                        </a:rPr>
                        <a:t>Attribute Description</a:t>
                      </a:r>
                    </a:p>
                  </a:txBody>
                  <a:tcPr marL="93088" marR="93088" marT="45727" marB="45727"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346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008080"/>
                          </a:solidFill>
                          <a:effectLst/>
                          <a:latin typeface="Arial" charset="0"/>
                        </a:rPr>
                        <a:t>Patient Name</a:t>
                      </a:r>
                    </a:p>
                  </a:txBody>
                  <a:tcPr marL="93088" marR="93088" marT="45727" marB="45727"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008080"/>
                          </a:solidFill>
                          <a:effectLst/>
                          <a:latin typeface="Arial" charset="0"/>
                        </a:rPr>
                        <a:t>(0010,0010)</a:t>
                      </a:r>
                    </a:p>
                  </a:txBody>
                  <a:tcPr marL="93088" marR="93088"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008080"/>
                          </a:solidFill>
                          <a:effectLst/>
                          <a:latin typeface="Arial" charset="0"/>
                        </a:rPr>
                        <a:t>2</a:t>
                      </a:r>
                    </a:p>
                  </a:txBody>
                  <a:tcPr marL="93088" marR="93088"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008080"/>
                          </a:solidFill>
                          <a:effectLst/>
                          <a:latin typeface="Arial" charset="0"/>
                        </a:rPr>
                        <a:t>Patient’s Full Name </a:t>
                      </a:r>
                    </a:p>
                  </a:txBody>
                  <a:tcPr marL="93088" marR="93088" marT="45727" marB="45727"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92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008080"/>
                          </a:solidFill>
                          <a:effectLst/>
                          <a:latin typeface="Arial" charset="0"/>
                        </a:rPr>
                        <a:t>Patient ID</a:t>
                      </a:r>
                    </a:p>
                  </a:txBody>
                  <a:tcPr marL="93088" marR="93088" marT="45727" marB="45727"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008080"/>
                          </a:solidFill>
                          <a:effectLst/>
                          <a:latin typeface="Arial" charset="0"/>
                        </a:rPr>
                        <a:t>(0010,0020)</a:t>
                      </a:r>
                    </a:p>
                  </a:txBody>
                  <a:tcPr marL="93088" marR="93088"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008080"/>
                          </a:solidFill>
                          <a:effectLst/>
                          <a:latin typeface="Arial" charset="0"/>
                        </a:rPr>
                        <a:t>2</a:t>
                      </a:r>
                    </a:p>
                  </a:txBody>
                  <a:tcPr marL="93088" marR="93088"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008080"/>
                          </a:solidFill>
                          <a:effectLst/>
                          <a:latin typeface="Arial" charset="0"/>
                        </a:rPr>
                        <a:t>Primary hospital identification number or code for the patient</a:t>
                      </a:r>
                    </a:p>
                  </a:txBody>
                  <a:tcPr marL="93088" marR="93088" marT="45727" marB="45727"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92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008080"/>
                          </a:solidFill>
                          <a:effectLst/>
                          <a:latin typeface="Arial" charset="0"/>
                        </a:rPr>
                        <a:t>Issuer of Patient ID</a:t>
                      </a:r>
                    </a:p>
                  </a:txBody>
                  <a:tcPr marL="93088" marR="93088" marT="45727" marB="45727"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008080"/>
                          </a:solidFill>
                          <a:effectLst/>
                          <a:latin typeface="Arial" charset="0"/>
                        </a:rPr>
                        <a:t>(0010,0021)</a:t>
                      </a:r>
                    </a:p>
                  </a:txBody>
                  <a:tcPr marL="93088" marR="93088"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008080"/>
                          </a:solidFill>
                          <a:effectLst/>
                          <a:latin typeface="Arial" charset="0"/>
                        </a:rPr>
                        <a:t>3</a:t>
                      </a:r>
                    </a:p>
                  </a:txBody>
                  <a:tcPr marL="93088" marR="93088"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008080"/>
                          </a:solidFill>
                          <a:effectLst/>
                          <a:latin typeface="Arial" charset="0"/>
                        </a:rPr>
                        <a:t>Identifier of the Assigning Authority that issued the Patient ID</a:t>
                      </a:r>
                    </a:p>
                  </a:txBody>
                  <a:tcPr marL="93088" marR="93088" marT="45727" marB="45727"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53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008080"/>
                          </a:solidFill>
                          <a:effectLst/>
                          <a:latin typeface="Arial" charset="0"/>
                        </a:rPr>
                        <a:t>…</a:t>
                      </a:r>
                    </a:p>
                  </a:txBody>
                  <a:tcPr marL="93088" marR="93088" marT="45727" marB="45727"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rgbClr val="008080"/>
                        </a:solidFill>
                        <a:effectLst/>
                        <a:latin typeface="Arial" charset="0"/>
                      </a:endParaRPr>
                    </a:p>
                  </a:txBody>
                  <a:tcPr marL="93088" marR="93088"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rgbClr val="008080"/>
                        </a:solidFill>
                        <a:effectLst/>
                        <a:latin typeface="Arial" charset="0"/>
                      </a:endParaRPr>
                    </a:p>
                  </a:txBody>
                  <a:tcPr marL="93088" marR="93088"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rgbClr val="008080"/>
                        </a:solidFill>
                        <a:effectLst/>
                        <a:latin typeface="Arial" charset="0"/>
                      </a:endParaRPr>
                    </a:p>
                  </a:txBody>
                  <a:tcPr marL="93088" marR="93088" marT="45727" marB="45727"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9218" name="Rectangle 2"/>
          <p:cNvSpPr>
            <a:spLocks noGrp="1" noChangeArrowheads="1"/>
          </p:cNvSpPr>
          <p:nvPr>
            <p:ph type="title"/>
          </p:nvPr>
        </p:nvSpPr>
        <p:spPr/>
        <p:txBody>
          <a:bodyPr>
            <a:normAutofit fontScale="90000"/>
          </a:bodyPr>
          <a:lstStyle/>
          <a:p>
            <a:pPr eaLnBrk="1" hangingPunct="1"/>
            <a:r>
              <a:rPr lang="en-US" sz="3600" i="1" dirty="0"/>
              <a:t>DICOM Terms</a:t>
            </a:r>
            <a:r>
              <a:rPr lang="en-US" sz="3600" dirty="0"/>
              <a:t>:  Module</a:t>
            </a:r>
          </a:p>
        </p:txBody>
      </p:sp>
      <p:sp>
        <p:nvSpPr>
          <p:cNvPr id="9219" name="Rectangle 3"/>
          <p:cNvSpPr>
            <a:spLocks noGrp="1" noChangeArrowheads="1"/>
          </p:cNvSpPr>
          <p:nvPr>
            <p:ph type="body" sz="half" idx="4294967295"/>
          </p:nvPr>
        </p:nvSpPr>
        <p:spPr>
          <a:xfrm>
            <a:off x="447675" y="4796326"/>
            <a:ext cx="7993063" cy="2061674"/>
          </a:xfrm>
        </p:spPr>
        <p:txBody>
          <a:bodyPr>
            <a:normAutofit/>
          </a:bodyPr>
          <a:lstStyle/>
          <a:p>
            <a:pPr eaLnBrk="1" hangingPunct="1">
              <a:lnSpc>
                <a:spcPct val="90000"/>
              </a:lnSpc>
            </a:pPr>
            <a:r>
              <a:rPr lang="en-US" sz="1900" dirty="0"/>
              <a:t>Module:	an architectural convenience; </a:t>
            </a:r>
            <a:br>
              <a:rPr lang="en-US" sz="1900" dirty="0"/>
            </a:br>
            <a:r>
              <a:rPr lang="en-US" sz="1900" dirty="0"/>
              <a:t>             	a logical group of attributes about a common topic</a:t>
            </a:r>
          </a:p>
          <a:p>
            <a:pPr eaLnBrk="1" hangingPunct="1">
              <a:lnSpc>
                <a:spcPct val="90000"/>
              </a:lnSpc>
            </a:pPr>
            <a:r>
              <a:rPr lang="en-US" sz="1900" dirty="0"/>
              <a:t>Macro:	purely an editing convenience; </a:t>
            </a:r>
            <a:br>
              <a:rPr lang="en-US" sz="1900" dirty="0"/>
            </a:br>
            <a:r>
              <a:rPr lang="en-US" sz="1900" dirty="0"/>
              <a:t>			a table of attributes that can be easily copied into modules </a:t>
            </a:r>
          </a:p>
          <a:p>
            <a:pPr eaLnBrk="1" hangingPunct="1">
              <a:lnSpc>
                <a:spcPct val="90000"/>
              </a:lnSpc>
            </a:pPr>
            <a:r>
              <a:rPr lang="en-US" sz="1900" dirty="0"/>
              <a:t>Type: 		(1) Required (2) May Be Empty if Unknown (3) Optional </a:t>
            </a:r>
            <a:br>
              <a:rPr lang="en-US" sz="1900" dirty="0"/>
            </a:br>
            <a:r>
              <a:rPr lang="en-US" sz="1900" dirty="0"/>
              <a:t>        		   (1C or 2C) Conditional</a:t>
            </a:r>
          </a:p>
        </p:txBody>
      </p:sp>
      <p:sp>
        <p:nvSpPr>
          <p:cNvPr id="9252" name="Rectangle 27"/>
          <p:cNvSpPr>
            <a:spLocks noChangeArrowheads="1"/>
          </p:cNvSpPr>
          <p:nvPr/>
        </p:nvSpPr>
        <p:spPr bwMode="auto">
          <a:xfrm>
            <a:off x="371109" y="1827363"/>
            <a:ext cx="341788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914400" fontAlgn="base">
              <a:lnSpc>
                <a:spcPct val="90000"/>
              </a:lnSpc>
              <a:spcBef>
                <a:spcPct val="20000"/>
              </a:spcBef>
              <a:spcAft>
                <a:spcPct val="0"/>
              </a:spcAft>
            </a:pPr>
            <a:r>
              <a:rPr lang="en-US" sz="2000" b="1" i="1" dirty="0">
                <a:solidFill>
                  <a:srgbClr val="008080"/>
                </a:solidFill>
              </a:rPr>
              <a:t>Patient Module</a:t>
            </a:r>
            <a:endParaRPr lang="en-US" sz="2000" b="1" dirty="0">
              <a:solidFill>
                <a:srgbClr val="008080"/>
              </a:solidFill>
            </a:endParaRPr>
          </a:p>
        </p:txBody>
      </p:sp>
      <p:sp>
        <p:nvSpPr>
          <p:cNvPr id="9253" name="Rectangle 28"/>
          <p:cNvSpPr>
            <a:spLocks noChangeArrowheads="1"/>
          </p:cNvSpPr>
          <p:nvPr/>
        </p:nvSpPr>
        <p:spPr bwMode="auto">
          <a:xfrm>
            <a:off x="3488227" y="4403359"/>
            <a:ext cx="5532681" cy="355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914400" fontAlgn="base">
              <a:lnSpc>
                <a:spcPct val="90000"/>
              </a:lnSpc>
              <a:spcBef>
                <a:spcPct val="20000"/>
              </a:spcBef>
              <a:spcAft>
                <a:spcPct val="0"/>
              </a:spcAft>
            </a:pPr>
            <a:r>
              <a:rPr lang="en-US" b="1" i="1" dirty="0">
                <a:solidFill>
                  <a:srgbClr val="008080"/>
                </a:solidFill>
              </a:rPr>
              <a:t>(See DICOM Part 3: Information Object Definitions)</a:t>
            </a:r>
            <a:endParaRPr lang="en-US" b="1" dirty="0">
              <a:solidFill>
                <a:srgbClr val="008080"/>
              </a:solidFill>
            </a:endParaRPr>
          </a:p>
        </p:txBody>
      </p:sp>
    </p:spTree>
    <p:extLst>
      <p:ext uri="{BB962C8B-B14F-4D97-AF65-F5344CB8AC3E}">
        <p14:creationId xmlns:p14="http://schemas.microsoft.com/office/powerpoint/2010/main" val="4294739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Grp="1" noChangeArrowheads="1"/>
          </p:cNvSpPr>
          <p:nvPr>
            <p:ph idx="1"/>
          </p:nvPr>
        </p:nvSpPr>
        <p:spPr>
          <a:xfrm>
            <a:off x="374976" y="5486400"/>
            <a:ext cx="8593178" cy="1308385"/>
          </a:xfrm>
          <a:noFill/>
        </p:spPr>
        <p:txBody>
          <a:bodyPr>
            <a:normAutofit/>
          </a:bodyPr>
          <a:lstStyle/>
          <a:p>
            <a:pPr eaLnBrk="1" hangingPunct="1">
              <a:spcBef>
                <a:spcPts val="600"/>
              </a:spcBef>
            </a:pPr>
            <a:r>
              <a:rPr lang="en-US" sz="1900" dirty="0"/>
              <a:t>Information Entity (IE): 	a group of modules representing a Real-World object</a:t>
            </a:r>
          </a:p>
          <a:p>
            <a:pPr eaLnBrk="1" hangingPunct="1">
              <a:spcBef>
                <a:spcPts val="600"/>
              </a:spcBef>
            </a:pPr>
            <a:r>
              <a:rPr lang="en-US" sz="1900" dirty="0"/>
              <a:t>Reference: 			a Section in Part 3 where it is defined</a:t>
            </a:r>
          </a:p>
          <a:p>
            <a:pPr eaLnBrk="1" hangingPunct="1">
              <a:spcBef>
                <a:spcPts val="600"/>
              </a:spcBef>
            </a:pPr>
            <a:r>
              <a:rPr lang="en-US" sz="1900" dirty="0"/>
              <a:t>Usage: 				(M) Mandatory; (C) Conditional; (U) Optional</a:t>
            </a:r>
          </a:p>
        </p:txBody>
      </p:sp>
      <p:sp>
        <p:nvSpPr>
          <p:cNvPr id="10242" name="Rectangle 2"/>
          <p:cNvSpPr>
            <a:spLocks noGrp="1" noChangeArrowheads="1"/>
          </p:cNvSpPr>
          <p:nvPr>
            <p:ph type="title"/>
          </p:nvPr>
        </p:nvSpPr>
        <p:spPr/>
        <p:txBody>
          <a:bodyPr>
            <a:normAutofit fontScale="90000"/>
          </a:bodyPr>
          <a:lstStyle/>
          <a:p>
            <a:pPr eaLnBrk="1" hangingPunct="1"/>
            <a:r>
              <a:rPr lang="en-US" sz="3600" i="1" dirty="0"/>
              <a:t>DICOM Terms</a:t>
            </a:r>
            <a:r>
              <a:rPr lang="en-US" sz="3600" dirty="0"/>
              <a:t>:  Object (IOD)</a:t>
            </a:r>
          </a:p>
        </p:txBody>
      </p:sp>
      <p:graphicFrame>
        <p:nvGraphicFramePr>
          <p:cNvPr id="27766" name="Group 118"/>
          <p:cNvGraphicFramePr>
            <a:graphicFrameLocks noGrp="1"/>
          </p:cNvGraphicFramePr>
          <p:nvPr>
            <p:extLst>
              <p:ext uri="{D42A27DB-BD31-4B8C-83A1-F6EECF244321}">
                <p14:modId xmlns:p14="http://schemas.microsoft.com/office/powerpoint/2010/main" val="2334442177"/>
              </p:ext>
            </p:extLst>
          </p:nvPr>
        </p:nvGraphicFramePr>
        <p:xfrm>
          <a:off x="520194" y="2194107"/>
          <a:ext cx="8102600" cy="2651127"/>
        </p:xfrm>
        <a:graphic>
          <a:graphicData uri="http://schemas.openxmlformats.org/drawingml/2006/table">
            <a:tbl>
              <a:tblPr/>
              <a:tblGrid>
                <a:gridCol w="1497013">
                  <a:extLst>
                    <a:ext uri="{9D8B030D-6E8A-4147-A177-3AD203B41FA5}">
                      <a16:colId xmlns:a16="http://schemas.microsoft.com/office/drawing/2014/main" val="20000"/>
                    </a:ext>
                  </a:extLst>
                </a:gridCol>
                <a:gridCol w="2343150">
                  <a:extLst>
                    <a:ext uri="{9D8B030D-6E8A-4147-A177-3AD203B41FA5}">
                      <a16:colId xmlns:a16="http://schemas.microsoft.com/office/drawing/2014/main" val="20001"/>
                    </a:ext>
                  </a:extLst>
                </a:gridCol>
                <a:gridCol w="1266825">
                  <a:extLst>
                    <a:ext uri="{9D8B030D-6E8A-4147-A177-3AD203B41FA5}">
                      <a16:colId xmlns:a16="http://schemas.microsoft.com/office/drawing/2014/main" val="20002"/>
                    </a:ext>
                  </a:extLst>
                </a:gridCol>
                <a:gridCol w="2995612">
                  <a:extLst>
                    <a:ext uri="{9D8B030D-6E8A-4147-A177-3AD203B41FA5}">
                      <a16:colId xmlns:a16="http://schemas.microsoft.com/office/drawing/2014/main" val="20003"/>
                    </a:ext>
                  </a:extLst>
                </a:gridCol>
              </a:tblGrid>
              <a:tr h="357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dirty="0">
                          <a:ln>
                            <a:noFill/>
                          </a:ln>
                          <a:solidFill>
                            <a:srgbClr val="008080"/>
                          </a:solidFill>
                          <a:effectLst/>
                          <a:latin typeface="Arial" charset="0"/>
                        </a:rPr>
                        <a:t>IE</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a:ln>
                            <a:noFill/>
                          </a:ln>
                          <a:solidFill>
                            <a:srgbClr val="008080"/>
                          </a:solidFill>
                          <a:effectLst/>
                          <a:latin typeface="Arial" charset="0"/>
                        </a:rPr>
                        <a:t>Module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dirty="0">
                          <a:ln>
                            <a:noFill/>
                          </a:ln>
                          <a:solidFill>
                            <a:srgbClr val="008080"/>
                          </a:solidFill>
                          <a:effectLst/>
                          <a:latin typeface="Arial" charset="0"/>
                        </a:rPr>
                        <a:t>Reference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dirty="0">
                          <a:ln>
                            <a:noFill/>
                          </a:ln>
                          <a:solidFill>
                            <a:srgbClr val="008080"/>
                          </a:solidFill>
                          <a:effectLst/>
                          <a:latin typeface="Arial" charset="0"/>
                        </a:rPr>
                        <a:t>Usage</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346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008080"/>
                          </a:solidFill>
                          <a:effectLst/>
                          <a:latin typeface="Arial" charset="0"/>
                        </a:rPr>
                        <a:t>Patient</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008080"/>
                          </a:solidFill>
                          <a:effectLst/>
                          <a:latin typeface="Arial" charset="0"/>
                        </a:rPr>
                        <a:t>Patient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008080"/>
                          </a:solidFill>
                          <a:effectLst/>
                          <a:latin typeface="Arial" charset="0"/>
                        </a:rPr>
                        <a:t>C.7.1.1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008080"/>
                          </a:solidFill>
                          <a:effectLst/>
                          <a:latin typeface="Arial" charset="0"/>
                        </a:rPr>
                        <a:t>M</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4488">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008080"/>
                          </a:solidFill>
                          <a:effectLst/>
                          <a:latin typeface="Arial" charset="0"/>
                        </a:rPr>
                        <a:t>…</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44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008080"/>
                          </a:solidFill>
                          <a:effectLst/>
                          <a:latin typeface="Arial" charset="0"/>
                        </a:rPr>
                        <a:t>Equipment</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008080"/>
                          </a:solidFill>
                          <a:effectLst/>
                          <a:latin typeface="Arial" charset="0"/>
                        </a:rPr>
                        <a:t>General Equipment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008080"/>
                          </a:solidFill>
                          <a:effectLst/>
                          <a:latin typeface="Arial" charset="0"/>
                        </a:rPr>
                        <a:t>C.7.5.1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008080"/>
                          </a:solidFill>
                          <a:effectLst/>
                          <a:latin typeface="Arial" charset="0"/>
                        </a:rPr>
                        <a:t>M</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4488">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008080"/>
                          </a:solidFill>
                          <a:effectLst/>
                          <a:latin typeface="Arial" charset="0"/>
                        </a:rPr>
                        <a:t>Image</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008080"/>
                          </a:solidFill>
                          <a:effectLst/>
                          <a:latin typeface="Arial" charset="0"/>
                        </a:rPr>
                        <a:t>General Image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008080"/>
                          </a:solidFill>
                          <a:effectLst/>
                          <a:latin typeface="Arial" charset="0"/>
                        </a:rPr>
                        <a:t>C.7.6.1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008080"/>
                          </a:solidFill>
                          <a:effectLst/>
                          <a:latin typeface="Arial" charset="0"/>
                        </a:rPr>
                        <a:t>M</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912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008080"/>
                          </a:solidFill>
                          <a:effectLst/>
                          <a:latin typeface="Arial" charset="0"/>
                        </a:rPr>
                        <a:t>Contrast/Bolus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008080"/>
                          </a:solidFill>
                          <a:effectLst/>
                          <a:latin typeface="Arial" charset="0"/>
                        </a:rPr>
                        <a:t>C.7.6.4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008080"/>
                          </a:solidFill>
                          <a:effectLst/>
                          <a:latin typeface="Arial" charset="0"/>
                        </a:rPr>
                        <a:t>C – Required if contrast media was used in this image</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528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008080"/>
                          </a:solidFill>
                          <a:effectLst/>
                          <a:latin typeface="Arial" charset="0"/>
                        </a:rPr>
                        <a:t>CT Image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008080"/>
                          </a:solidFill>
                          <a:effectLst/>
                          <a:latin typeface="Arial" charset="0"/>
                        </a:rPr>
                        <a:t>C.8.2.1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008080"/>
                          </a:solidFill>
                          <a:effectLst/>
                          <a:latin typeface="Arial" charset="0"/>
                        </a:rPr>
                        <a:t>M</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0284" name="Rectangle 37"/>
          <p:cNvSpPr>
            <a:spLocks noChangeArrowheads="1"/>
          </p:cNvSpPr>
          <p:nvPr/>
        </p:nvSpPr>
        <p:spPr bwMode="auto">
          <a:xfrm>
            <a:off x="520194" y="1799376"/>
            <a:ext cx="277653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914400" fontAlgn="base">
              <a:lnSpc>
                <a:spcPct val="90000"/>
              </a:lnSpc>
              <a:spcBef>
                <a:spcPct val="20000"/>
              </a:spcBef>
              <a:spcAft>
                <a:spcPct val="0"/>
              </a:spcAft>
            </a:pPr>
            <a:r>
              <a:rPr lang="en-US" sz="2000" b="1" i="1" dirty="0">
                <a:solidFill>
                  <a:srgbClr val="008080"/>
                </a:solidFill>
              </a:rPr>
              <a:t>Enhanced CT Object</a:t>
            </a:r>
            <a:endParaRPr lang="en-US" sz="2000" b="1" dirty="0">
              <a:solidFill>
                <a:srgbClr val="008080"/>
              </a:solidFill>
            </a:endParaRPr>
          </a:p>
        </p:txBody>
      </p:sp>
      <p:sp>
        <p:nvSpPr>
          <p:cNvPr id="10285" name="Rectangle 38"/>
          <p:cNvSpPr>
            <a:spLocks noChangeArrowheads="1"/>
          </p:cNvSpPr>
          <p:nvPr/>
        </p:nvSpPr>
        <p:spPr bwMode="auto">
          <a:xfrm>
            <a:off x="3609975" y="4952177"/>
            <a:ext cx="5534025" cy="396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914400" fontAlgn="base">
              <a:lnSpc>
                <a:spcPct val="90000"/>
              </a:lnSpc>
              <a:spcBef>
                <a:spcPct val="20000"/>
              </a:spcBef>
              <a:spcAft>
                <a:spcPct val="0"/>
              </a:spcAft>
            </a:pPr>
            <a:r>
              <a:rPr lang="en-US" b="1" i="1" dirty="0">
                <a:solidFill>
                  <a:srgbClr val="008080"/>
                </a:solidFill>
              </a:rPr>
              <a:t>(See DICOM Part 3: Information Object Definitions)</a:t>
            </a:r>
            <a:endParaRPr lang="en-US" b="1" dirty="0">
              <a:solidFill>
                <a:srgbClr val="008080"/>
              </a:solidFill>
            </a:endParaRPr>
          </a:p>
        </p:txBody>
      </p:sp>
    </p:spTree>
    <p:extLst>
      <p:ext uri="{BB962C8B-B14F-4D97-AF65-F5344CB8AC3E}">
        <p14:creationId xmlns:p14="http://schemas.microsoft.com/office/powerpoint/2010/main" val="30131371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738553" y="1969478"/>
            <a:ext cx="7957355" cy="4440032"/>
          </a:xfrm>
        </p:spPr>
        <p:txBody>
          <a:bodyPr>
            <a:normAutofit lnSpcReduction="10000"/>
          </a:bodyPr>
          <a:lstStyle/>
          <a:p>
            <a:pPr eaLnBrk="1" hangingPunct="1">
              <a:spcBef>
                <a:spcPts val="1200"/>
              </a:spcBef>
            </a:pPr>
            <a:r>
              <a:rPr lang="en-US" sz="2400" dirty="0"/>
              <a:t>Print 		</a:t>
            </a:r>
            <a:r>
              <a:rPr lang="en-US" sz="2400" dirty="0">
                <a:latin typeface="Verdana" pitchFamily="34" charset="0"/>
              </a:rPr>
              <a:t>–</a:t>
            </a:r>
            <a:r>
              <a:rPr lang="en-US" sz="2400" dirty="0"/>
              <a:t> Printing Objects to a DICOM Printer</a:t>
            </a:r>
            <a:endParaRPr lang="en-US" sz="1600" dirty="0"/>
          </a:p>
          <a:p>
            <a:pPr eaLnBrk="1" hangingPunct="1">
              <a:spcBef>
                <a:spcPts val="1200"/>
              </a:spcBef>
            </a:pPr>
            <a:r>
              <a:rPr lang="en-US" sz="2400" dirty="0"/>
              <a:t>Storage 		</a:t>
            </a:r>
            <a:r>
              <a:rPr lang="en-US" sz="2400" dirty="0">
                <a:latin typeface="Verdana" pitchFamily="34" charset="0"/>
              </a:rPr>
              <a:t>–</a:t>
            </a:r>
            <a:r>
              <a:rPr lang="en-US" sz="2400" dirty="0"/>
              <a:t> Storing Objects, e.g. to a PACS</a:t>
            </a:r>
            <a:endParaRPr lang="en-US" sz="1600" dirty="0"/>
          </a:p>
          <a:p>
            <a:pPr eaLnBrk="1" hangingPunct="1">
              <a:spcBef>
                <a:spcPts val="1200"/>
              </a:spcBef>
            </a:pPr>
            <a:r>
              <a:rPr lang="en-US" sz="2400" dirty="0"/>
              <a:t>Query/      	</a:t>
            </a:r>
            <a:r>
              <a:rPr lang="en-US" sz="2400" dirty="0">
                <a:latin typeface="Verdana" pitchFamily="34" charset="0"/>
              </a:rPr>
              <a:t>–</a:t>
            </a:r>
            <a:r>
              <a:rPr lang="en-US" sz="2400" dirty="0"/>
              <a:t> Getting Objects, e.g. from a PACS</a:t>
            </a:r>
            <a:br>
              <a:rPr lang="en-US" sz="2400" dirty="0"/>
            </a:br>
            <a:r>
              <a:rPr lang="en-US" sz="2400" dirty="0"/>
              <a:t>Retrieve</a:t>
            </a:r>
          </a:p>
          <a:p>
            <a:pPr eaLnBrk="1" hangingPunct="1">
              <a:spcBef>
                <a:spcPts val="1200"/>
              </a:spcBef>
            </a:pPr>
            <a:r>
              <a:rPr lang="en-US" sz="2400" dirty="0"/>
              <a:t>MWM		</a:t>
            </a:r>
            <a:r>
              <a:rPr lang="en-US" sz="2400" dirty="0">
                <a:latin typeface="Verdana" pitchFamily="34" charset="0"/>
              </a:rPr>
              <a:t>–</a:t>
            </a:r>
            <a:r>
              <a:rPr lang="en-US" sz="2400" dirty="0"/>
              <a:t> Getting Scheduled Patients, e.g. from RIS 		   	   				(Modality Worklist Management)</a:t>
            </a:r>
            <a:endParaRPr lang="en-US" sz="1600" dirty="0"/>
          </a:p>
          <a:p>
            <a:pPr eaLnBrk="1" hangingPunct="1">
              <a:spcBef>
                <a:spcPts val="1200"/>
              </a:spcBef>
            </a:pPr>
            <a:r>
              <a:rPr lang="en-US" sz="2400" dirty="0"/>
              <a:t>MPPS		</a:t>
            </a:r>
            <a:r>
              <a:rPr lang="en-US" sz="2400" dirty="0">
                <a:latin typeface="Verdana" pitchFamily="34" charset="0"/>
              </a:rPr>
              <a:t>–</a:t>
            </a:r>
            <a:r>
              <a:rPr lang="en-US" sz="2400" dirty="0"/>
              <a:t> Status (Started, Completed) back to RIS</a:t>
            </a:r>
            <a:br>
              <a:rPr lang="en-US" sz="2400" dirty="0"/>
            </a:br>
            <a:r>
              <a:rPr lang="en-US" sz="2400" dirty="0"/>
              <a:t>		   			(Modality Performed Procedure Step)</a:t>
            </a:r>
          </a:p>
          <a:p>
            <a:pPr eaLnBrk="1" hangingPunct="1">
              <a:spcBef>
                <a:spcPts val="1200"/>
              </a:spcBef>
            </a:pPr>
            <a:r>
              <a:rPr lang="en-US" sz="2400" dirty="0"/>
              <a:t>  . . .</a:t>
            </a:r>
          </a:p>
        </p:txBody>
      </p:sp>
      <p:sp>
        <p:nvSpPr>
          <p:cNvPr id="13314" name="Rectangle 2"/>
          <p:cNvSpPr>
            <a:spLocks noGrp="1" noChangeArrowheads="1"/>
          </p:cNvSpPr>
          <p:nvPr>
            <p:ph type="title"/>
          </p:nvPr>
        </p:nvSpPr>
        <p:spPr/>
        <p:txBody>
          <a:bodyPr>
            <a:normAutofit fontScale="90000"/>
          </a:bodyPr>
          <a:lstStyle/>
          <a:p>
            <a:pPr eaLnBrk="1" hangingPunct="1"/>
            <a:r>
              <a:rPr lang="en-US" sz="3600" dirty="0"/>
              <a:t>DICOM Services</a:t>
            </a:r>
          </a:p>
        </p:txBody>
      </p:sp>
      <p:sp>
        <p:nvSpPr>
          <p:cNvPr id="13316" name="Rectangle 5"/>
          <p:cNvSpPr>
            <a:spLocks noChangeArrowheads="1"/>
          </p:cNvSpPr>
          <p:nvPr/>
        </p:nvSpPr>
        <p:spPr bwMode="auto">
          <a:xfrm>
            <a:off x="3757858" y="6359525"/>
            <a:ext cx="583723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914400" fontAlgn="base">
              <a:lnSpc>
                <a:spcPct val="90000"/>
              </a:lnSpc>
              <a:spcBef>
                <a:spcPct val="20000"/>
              </a:spcBef>
              <a:spcAft>
                <a:spcPct val="0"/>
              </a:spcAft>
            </a:pPr>
            <a:r>
              <a:rPr lang="en-US" b="1" i="1" dirty="0">
                <a:solidFill>
                  <a:srgbClr val="008080"/>
                </a:solidFill>
              </a:rPr>
              <a:t>(See DICOM Part 4: Service Class Specifications)</a:t>
            </a:r>
            <a:endParaRPr lang="en-US" b="1" dirty="0">
              <a:solidFill>
                <a:srgbClr val="008080"/>
              </a:solidFill>
            </a:endParaRPr>
          </a:p>
        </p:txBody>
      </p:sp>
    </p:spTree>
    <p:extLst>
      <p:ext uri="{BB962C8B-B14F-4D97-AF65-F5344CB8AC3E}">
        <p14:creationId xmlns:p14="http://schemas.microsoft.com/office/powerpoint/2010/main" val="23428979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091" y="1975518"/>
            <a:ext cx="7755132" cy="4319691"/>
          </a:xfrm>
        </p:spPr>
        <p:txBody>
          <a:bodyPr>
            <a:normAutofit fontScale="92500" lnSpcReduction="20000"/>
          </a:bodyPr>
          <a:lstStyle/>
          <a:p>
            <a:pPr marL="0" indent="0">
              <a:lnSpc>
                <a:spcPct val="120000"/>
              </a:lnSpc>
              <a:spcBef>
                <a:spcPts val="1200"/>
              </a:spcBef>
              <a:buNone/>
            </a:pPr>
            <a:r>
              <a:rPr lang="en-US" sz="2400" dirty="0"/>
              <a:t>DICOM Standard is maintained in </a:t>
            </a:r>
            <a:r>
              <a:rPr lang="en-US" sz="2400" dirty="0" err="1"/>
              <a:t>DocBook</a:t>
            </a:r>
            <a:r>
              <a:rPr lang="en-US" sz="2400" dirty="0"/>
              <a:t> XML and </a:t>
            </a:r>
            <a:br>
              <a:rPr lang="en-US" sz="2400" dirty="0"/>
            </a:br>
            <a:r>
              <a:rPr lang="en-US" sz="2400" dirty="0"/>
              <a:t>published </a:t>
            </a:r>
            <a:r>
              <a:rPr lang="en-US" sz="2400" u="sng" dirty="0"/>
              <a:t>free</a:t>
            </a:r>
            <a:r>
              <a:rPr lang="en-US" sz="2400" dirty="0"/>
              <a:t> on the Web in multiple formats:</a:t>
            </a:r>
          </a:p>
          <a:p>
            <a:pPr lvl="1">
              <a:lnSpc>
                <a:spcPct val="120000"/>
              </a:lnSpc>
            </a:pPr>
            <a:r>
              <a:rPr lang="en-US" sz="2400" dirty="0">
                <a:solidFill>
                  <a:srgbClr val="C00000"/>
                </a:solidFill>
              </a:rPr>
              <a:t>PDF</a:t>
            </a:r>
            <a:r>
              <a:rPr lang="en-US" sz="2400" dirty="0"/>
              <a:t> 		- the official version</a:t>
            </a:r>
          </a:p>
          <a:p>
            <a:pPr lvl="1">
              <a:lnSpc>
                <a:spcPct val="120000"/>
              </a:lnSpc>
            </a:pPr>
            <a:r>
              <a:rPr lang="en-US" sz="2400" dirty="0">
                <a:solidFill>
                  <a:srgbClr val="C00000"/>
                </a:solidFill>
              </a:rPr>
              <a:t>XML</a:t>
            </a:r>
            <a:r>
              <a:rPr lang="en-US" sz="2400" dirty="0"/>
              <a:t> 		- for automatic update of tools</a:t>
            </a:r>
          </a:p>
          <a:p>
            <a:pPr lvl="1">
              <a:lnSpc>
                <a:spcPct val="120000"/>
              </a:lnSpc>
            </a:pPr>
            <a:r>
              <a:rPr lang="en-US" sz="2400" dirty="0">
                <a:solidFill>
                  <a:srgbClr val="C00000"/>
                </a:solidFill>
              </a:rPr>
              <a:t>HTML</a:t>
            </a:r>
            <a:r>
              <a:rPr lang="en-US" sz="2400" dirty="0"/>
              <a:t> 	- for easy use with hyperlinks to references</a:t>
            </a:r>
          </a:p>
          <a:p>
            <a:pPr lvl="1">
              <a:lnSpc>
                <a:spcPct val="120000"/>
              </a:lnSpc>
            </a:pPr>
            <a:r>
              <a:rPr lang="en-US" sz="2400" dirty="0">
                <a:solidFill>
                  <a:srgbClr val="C00000"/>
                </a:solidFill>
              </a:rPr>
              <a:t>MS Word 	</a:t>
            </a:r>
            <a:r>
              <a:rPr lang="en-US" sz="2400" dirty="0"/>
              <a:t>- for extraction into project documentation</a:t>
            </a:r>
          </a:p>
          <a:p>
            <a:pPr marL="0" indent="0">
              <a:lnSpc>
                <a:spcPct val="120000"/>
              </a:lnSpc>
              <a:spcBef>
                <a:spcPts val="2400"/>
              </a:spcBef>
              <a:buNone/>
            </a:pPr>
            <a:r>
              <a:rPr lang="en-US" sz="2400" dirty="0"/>
              <a:t>Re-published several times per year </a:t>
            </a:r>
            <a:br>
              <a:rPr lang="en-US" sz="2400" dirty="0"/>
            </a:br>
            <a:r>
              <a:rPr lang="en-US" sz="2400" dirty="0"/>
              <a:t>  to incorporate all approved Supplements and Change Proposals</a:t>
            </a:r>
          </a:p>
          <a:p>
            <a:pPr marL="0" indent="0" algn="ctr">
              <a:lnSpc>
                <a:spcPct val="120000"/>
              </a:lnSpc>
              <a:spcBef>
                <a:spcPts val="1200"/>
              </a:spcBef>
              <a:buNone/>
            </a:pPr>
            <a:r>
              <a:rPr lang="en-US" sz="2400" dirty="0">
                <a:hlinkClick r:id="rId2"/>
              </a:rPr>
              <a:t>http://dicomstandard.org/current</a:t>
            </a:r>
            <a:endParaRPr lang="en-US" sz="2400" dirty="0"/>
          </a:p>
          <a:p>
            <a:pPr>
              <a:lnSpc>
                <a:spcPct val="120000"/>
              </a:lnSpc>
              <a:spcBef>
                <a:spcPts val="1200"/>
              </a:spcBef>
            </a:pPr>
            <a:endParaRPr lang="en-US" sz="2400" dirty="0"/>
          </a:p>
          <a:p>
            <a:pPr>
              <a:spcBef>
                <a:spcPts val="1200"/>
              </a:spcBef>
            </a:pPr>
            <a:endParaRPr lang="en-US" sz="2400" dirty="0"/>
          </a:p>
        </p:txBody>
      </p:sp>
      <p:sp>
        <p:nvSpPr>
          <p:cNvPr id="2" name="Title 1"/>
          <p:cNvSpPr>
            <a:spLocks noGrp="1"/>
          </p:cNvSpPr>
          <p:nvPr>
            <p:ph type="title"/>
          </p:nvPr>
        </p:nvSpPr>
        <p:spPr/>
        <p:txBody>
          <a:bodyPr/>
          <a:lstStyle/>
          <a:p>
            <a:r>
              <a:rPr lang="en-US" dirty="0"/>
              <a:t>XML / Web publication</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7493" y="2114937"/>
            <a:ext cx="884078" cy="1182506"/>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4596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448091" y="1899920"/>
            <a:ext cx="7395429" cy="4805680"/>
          </a:xfrm>
        </p:spPr>
        <p:txBody>
          <a:bodyPr>
            <a:normAutofit fontScale="92500" lnSpcReduction="10000"/>
          </a:bodyPr>
          <a:lstStyle/>
          <a:p>
            <a:pPr marL="0" indent="0" eaLnBrk="1" hangingPunct="1">
              <a:buNone/>
            </a:pPr>
            <a:r>
              <a:rPr lang="en-US" sz="2400" dirty="0"/>
              <a:t>Administered and Published by:</a:t>
            </a:r>
          </a:p>
          <a:p>
            <a:pPr lvl="1" eaLnBrk="1" hangingPunct="1"/>
            <a:r>
              <a:rPr lang="en-US" sz="2000" dirty="0"/>
              <a:t>NEMA (National Electrical Manufacturers Association)</a:t>
            </a:r>
          </a:p>
          <a:p>
            <a:pPr lvl="1" eaLnBrk="1" hangingPunct="1">
              <a:buFontTx/>
              <a:buNone/>
            </a:pPr>
            <a:r>
              <a:rPr lang="en-US" sz="1800" dirty="0"/>
              <a:t> </a:t>
            </a:r>
            <a:br>
              <a:rPr lang="en-US" sz="1800" dirty="0"/>
            </a:br>
            <a:r>
              <a:rPr lang="en-US" sz="1800" dirty="0"/>
              <a:t>       and it’s medical imaging division:</a:t>
            </a:r>
          </a:p>
          <a:p>
            <a:pPr lvl="1" eaLnBrk="1" hangingPunct="1"/>
            <a:r>
              <a:rPr lang="en-US" sz="2000" dirty="0"/>
              <a:t>MITA (Medical Imaging Technology Alliance)</a:t>
            </a:r>
            <a:endParaRPr lang="en-US" sz="1600" dirty="0"/>
          </a:p>
          <a:p>
            <a:pPr marL="0" indent="0" eaLnBrk="1" hangingPunct="1">
              <a:spcBef>
                <a:spcPts val="1800"/>
              </a:spcBef>
              <a:buNone/>
            </a:pPr>
            <a:r>
              <a:rPr lang="en-US" sz="2400" dirty="0"/>
              <a:t>Intellectual Property</a:t>
            </a:r>
          </a:p>
          <a:p>
            <a:pPr lvl="1" eaLnBrk="1" hangingPunct="1">
              <a:spcBef>
                <a:spcPts val="300"/>
              </a:spcBef>
            </a:pPr>
            <a:r>
              <a:rPr lang="en-US" sz="2000" dirty="0"/>
              <a:t>DICOM Trademark and Copyright is held by NEMA</a:t>
            </a:r>
          </a:p>
          <a:p>
            <a:pPr lvl="1" eaLnBrk="1" hangingPunct="1">
              <a:spcBef>
                <a:spcPts val="300"/>
              </a:spcBef>
            </a:pPr>
            <a:r>
              <a:rPr lang="en-US" sz="2000" dirty="0"/>
              <a:t>No license required to use the DICOM Standard in products</a:t>
            </a:r>
            <a:endParaRPr lang="en-US" sz="1600" dirty="0"/>
          </a:p>
          <a:p>
            <a:pPr marL="0" indent="0" eaLnBrk="1" hangingPunct="1">
              <a:spcBef>
                <a:spcPts val="1200"/>
              </a:spcBef>
              <a:buNone/>
            </a:pPr>
            <a:r>
              <a:rPr lang="en-US" sz="2400" dirty="0"/>
              <a:t>dicom.nema.org</a:t>
            </a:r>
          </a:p>
          <a:p>
            <a:pPr lvl="1" eaLnBrk="1" hangingPunct="1">
              <a:spcBef>
                <a:spcPts val="300"/>
              </a:spcBef>
            </a:pPr>
            <a:r>
              <a:rPr lang="en-US" sz="2000" dirty="0"/>
              <a:t>Download </a:t>
            </a:r>
            <a:r>
              <a:rPr lang="en-US" sz="2000" u="sng" dirty="0"/>
              <a:t>free</a:t>
            </a:r>
            <a:r>
              <a:rPr lang="en-US" sz="2000" dirty="0"/>
              <a:t> electronic copies of all 20 Parts of the Standard</a:t>
            </a:r>
          </a:p>
          <a:p>
            <a:pPr lvl="1" eaLnBrk="1" hangingPunct="1">
              <a:spcBef>
                <a:spcPts val="300"/>
              </a:spcBef>
            </a:pPr>
            <a:r>
              <a:rPr lang="en-US" sz="2000" dirty="0"/>
              <a:t>Plans and activities are publicly posted</a:t>
            </a:r>
          </a:p>
          <a:p>
            <a:pPr lvl="1" eaLnBrk="1" hangingPunct="1">
              <a:spcBef>
                <a:spcPts val="300"/>
              </a:spcBef>
            </a:pPr>
            <a:r>
              <a:rPr lang="en-US" sz="2000" dirty="0"/>
              <a:t>ISO publishes Part 1 of the Standard as ISO 12052</a:t>
            </a:r>
          </a:p>
        </p:txBody>
      </p:sp>
      <p:sp>
        <p:nvSpPr>
          <p:cNvPr id="16386" name="Rectangle 2"/>
          <p:cNvSpPr>
            <a:spLocks noGrp="1" noChangeArrowheads="1"/>
          </p:cNvSpPr>
          <p:nvPr>
            <p:ph type="title"/>
          </p:nvPr>
        </p:nvSpPr>
        <p:spPr/>
        <p:txBody>
          <a:bodyPr>
            <a:normAutofit fontScale="90000"/>
          </a:bodyPr>
          <a:lstStyle/>
          <a:p>
            <a:pPr eaLnBrk="1" hangingPunct="1"/>
            <a:r>
              <a:rPr lang="en-US" sz="3600" dirty="0"/>
              <a:t>The DICOM Standard</a:t>
            </a:r>
          </a:p>
        </p:txBody>
      </p:sp>
      <p:pic>
        <p:nvPicPr>
          <p:cNvPr id="16388" name="Picture 4" descr="logo_mita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4761" y="2991801"/>
            <a:ext cx="1409346"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descr="bg_header"/>
          <p:cNvPicPr>
            <a:picLocks noChangeAspect="1" noChangeArrowheads="1"/>
          </p:cNvPicPr>
          <p:nvPr/>
        </p:nvPicPr>
        <p:blipFill>
          <a:blip r:embed="rId4">
            <a:extLst>
              <a:ext uri="{28A0092B-C50C-407E-A947-70E740481C1C}">
                <a14:useLocalDpi xmlns:a14="http://schemas.microsoft.com/office/drawing/2010/main" val="0"/>
              </a:ext>
            </a:extLst>
          </a:blip>
          <a:srcRect l="3084" t="19200" r="78116" b="19200"/>
          <a:stretch>
            <a:fillRect/>
          </a:stretch>
        </p:blipFill>
        <p:spPr bwMode="auto">
          <a:xfrm>
            <a:off x="6783001" y="2046889"/>
            <a:ext cx="1764244" cy="619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25063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223" y="1079788"/>
            <a:ext cx="7915329" cy="594316"/>
          </a:xfrm>
        </p:spPr>
        <p:txBody>
          <a:bodyPr/>
          <a:lstStyle/>
          <a:p>
            <a:r>
              <a:rPr lang="en-US" dirty="0"/>
              <a:t>Presenter’s contact information</a:t>
            </a:r>
          </a:p>
        </p:txBody>
      </p:sp>
      <p:sp>
        <p:nvSpPr>
          <p:cNvPr id="3" name="Content Placeholder 2"/>
          <p:cNvSpPr>
            <a:spLocks noGrp="1"/>
          </p:cNvSpPr>
          <p:nvPr>
            <p:ph idx="1"/>
          </p:nvPr>
        </p:nvSpPr>
        <p:spPr>
          <a:xfrm>
            <a:off x="439871" y="2083778"/>
            <a:ext cx="8098032" cy="3158782"/>
          </a:xfrm>
        </p:spPr>
        <p:txBody>
          <a:bodyPr>
            <a:normAutofit fontScale="92500" lnSpcReduction="20000"/>
          </a:bodyPr>
          <a:lstStyle/>
          <a:p>
            <a:pPr marL="0" indent="0">
              <a:buNone/>
            </a:pPr>
            <a:r>
              <a:rPr lang="en-US" sz="1500" b="1" dirty="0">
                <a:latin typeface="Arial" panose="020B0604020202020204" pitchFamily="34" charset="0"/>
                <a:cs typeface="Arial" panose="020B0604020202020204" pitchFamily="34" charset="0"/>
              </a:rPr>
              <a:t>Kevin O’Donnell, MASc.</a:t>
            </a:r>
          </a:p>
          <a:p>
            <a:r>
              <a:rPr lang="en-US" sz="1500" b="1" dirty="0" err="1">
                <a:latin typeface="Arial" panose="020B0604020202020204" pitchFamily="34" charset="0"/>
                <a:cs typeface="Arial" panose="020B0604020202020204" pitchFamily="34" charset="0"/>
              </a:rPr>
              <a:t>kodonnell@mru.medical.canon</a:t>
            </a:r>
            <a:endParaRPr lang="en-US" sz="1500" b="1" dirty="0">
              <a:latin typeface="Arial" panose="020B0604020202020204" pitchFamily="34" charset="0"/>
              <a:cs typeface="Arial" panose="020B0604020202020204" pitchFamily="34" charset="0"/>
            </a:endParaRPr>
          </a:p>
          <a:p>
            <a:r>
              <a:rPr lang="en-US" sz="1500" b="1" dirty="0">
                <a:latin typeface="Arial" panose="020B0604020202020204" pitchFamily="34" charset="0"/>
                <a:cs typeface="Arial" panose="020B0604020202020204" pitchFamily="34" charset="0"/>
              </a:rPr>
              <a:t>Pacifica, California, USA</a:t>
            </a:r>
          </a:p>
          <a:p>
            <a:r>
              <a:rPr lang="en-US" sz="1500" b="1" dirty="0">
                <a:latin typeface="Arial" panose="020B0604020202020204" pitchFamily="34" charset="0"/>
                <a:cs typeface="Arial" panose="020B0604020202020204" pitchFamily="34" charset="0"/>
                <a:hlinkClick r:id="rId2"/>
              </a:rPr>
              <a:t>https://global.medical.canon/</a:t>
            </a:r>
            <a:endParaRPr lang="en-US" sz="1500" b="1" dirty="0">
              <a:latin typeface="Arial" panose="020B0604020202020204" pitchFamily="34" charset="0"/>
              <a:cs typeface="Arial" panose="020B0604020202020204" pitchFamily="34" charset="0"/>
            </a:endParaRPr>
          </a:p>
          <a:p>
            <a:pPr marL="0" indent="0">
              <a:buNone/>
            </a:pPr>
            <a:endParaRPr lang="en-US" sz="1400" dirty="0">
              <a:latin typeface="Arial" panose="020B0604020202020204" pitchFamily="34" charset="0"/>
              <a:cs typeface="Arial" panose="020B0604020202020204" pitchFamily="34" charset="0"/>
            </a:endParaRPr>
          </a:p>
          <a:p>
            <a:pPr marL="0" indent="0">
              <a:buNone/>
            </a:pPr>
            <a:endParaRPr lang="en-US" sz="1400" dirty="0">
              <a:latin typeface="Arial" panose="020B0604020202020204" pitchFamily="34" charset="0"/>
              <a:cs typeface="Arial" panose="020B0604020202020204" pitchFamily="34" charset="0"/>
            </a:endParaRPr>
          </a:p>
          <a:p>
            <a:pPr marL="0" indent="0" algn="ctr">
              <a:buNone/>
            </a:pPr>
            <a:r>
              <a:rPr lang="en-US" sz="2600" dirty="0">
                <a:latin typeface="Arial" panose="020B0604020202020204" pitchFamily="34" charset="0"/>
                <a:cs typeface="Arial" panose="020B0604020202020204" pitchFamily="34" charset="0"/>
              </a:rPr>
              <a:t>Thank you </a:t>
            </a:r>
          </a:p>
          <a:p>
            <a:pPr marL="0" indent="0" algn="ctr">
              <a:buNone/>
            </a:pPr>
            <a:r>
              <a:rPr lang="en-US" sz="2600" dirty="0">
                <a:latin typeface="Arial" panose="020B0604020202020204" pitchFamily="34" charset="0"/>
                <a:cs typeface="Arial" panose="020B0604020202020204" pitchFamily="34" charset="0"/>
              </a:rPr>
              <a:t>For</a:t>
            </a:r>
          </a:p>
          <a:p>
            <a:pPr marL="0" indent="0" algn="ctr">
              <a:buNone/>
            </a:pPr>
            <a:r>
              <a:rPr lang="en-US" sz="2600" dirty="0">
                <a:latin typeface="Arial" panose="020B0604020202020204" pitchFamily="34" charset="0"/>
                <a:cs typeface="Arial" panose="020B0604020202020204" pitchFamily="34" charset="0"/>
              </a:rPr>
              <a:t>Your Attention!</a:t>
            </a:r>
            <a:endParaRPr lang="en-US" sz="19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29465775-183B-4BCD-80D8-25B2C1BF89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2545" y="5992023"/>
            <a:ext cx="1058640" cy="664753"/>
          </a:xfrm>
          <a:prstGeom prst="rect">
            <a:avLst/>
          </a:prstGeom>
        </p:spPr>
      </p:pic>
      <p:pic>
        <p:nvPicPr>
          <p:cNvPr id="7" name="Picture 6">
            <a:extLst>
              <a:ext uri="{FF2B5EF4-FFF2-40B4-BE49-F238E27FC236}">
                <a16:creationId xmlns:a16="http://schemas.microsoft.com/office/drawing/2014/main" id="{B7B7056A-3510-46D4-B8A0-143F9448F2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6188426"/>
            <a:ext cx="1247729" cy="265142"/>
          </a:xfrm>
          <a:prstGeom prst="rect">
            <a:avLst/>
          </a:prstGeom>
        </p:spPr>
      </p:pic>
    </p:spTree>
    <p:extLst>
      <p:ext uri="{BB962C8B-B14F-4D97-AF65-F5344CB8AC3E}">
        <p14:creationId xmlns:p14="http://schemas.microsoft.com/office/powerpoint/2010/main" val="1951629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768731" y="2905526"/>
            <a:ext cx="3238500" cy="2688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Routine Clinical Practice</a:t>
            </a:r>
          </a:p>
        </p:txBody>
      </p:sp>
      <p:sp>
        <p:nvSpPr>
          <p:cNvPr id="3" name="Content Placeholder 2"/>
          <p:cNvSpPr>
            <a:spLocks noGrp="1"/>
          </p:cNvSpPr>
          <p:nvPr>
            <p:ph idx="4294967295"/>
          </p:nvPr>
        </p:nvSpPr>
        <p:spPr>
          <a:xfrm>
            <a:off x="0" y="3706813"/>
            <a:ext cx="1946275" cy="1149350"/>
          </a:xfrm>
        </p:spPr>
        <p:txBody>
          <a:bodyPr>
            <a:normAutofit/>
          </a:bodyPr>
          <a:lstStyle/>
          <a:p>
            <a:pPr marL="0" indent="0" algn="ctr">
              <a:buNone/>
            </a:pPr>
            <a:r>
              <a:rPr lang="en-US" sz="2800" dirty="0">
                <a:solidFill>
                  <a:schemeClr val="bg1"/>
                </a:solidFill>
              </a:rPr>
              <a:t>Medical Imaging</a:t>
            </a:r>
          </a:p>
        </p:txBody>
      </p:sp>
      <p:sp>
        <p:nvSpPr>
          <p:cNvPr id="7" name="Content Placeholder 2"/>
          <p:cNvSpPr txBox="1">
            <a:spLocks/>
          </p:cNvSpPr>
          <p:nvPr/>
        </p:nvSpPr>
        <p:spPr bwMode="auto">
          <a:xfrm>
            <a:off x="2018097" y="1981662"/>
            <a:ext cx="2265895" cy="9217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None/>
              <a:defRPr lang="en-US" sz="3200" b="1">
                <a:solidFill>
                  <a:srgbClr val="008080"/>
                </a:solidFill>
                <a:latin typeface="+mn-lt"/>
                <a:ea typeface="+mn-ea"/>
                <a:cs typeface="+mn-cs"/>
              </a:defRPr>
            </a:lvl1pPr>
            <a:lvl2pPr marL="285750" indent="-285750" algn="l" rtl="0" eaLnBrk="0" fontAlgn="base" hangingPunct="0">
              <a:spcBef>
                <a:spcPct val="20000"/>
              </a:spcBef>
              <a:spcAft>
                <a:spcPct val="0"/>
              </a:spcAft>
              <a:buFont typeface="Arial" pitchFamily="34" charset="0"/>
              <a:buChar char="•"/>
              <a:defRPr lang="en-US" sz="2800" b="1">
                <a:solidFill>
                  <a:srgbClr val="008080"/>
                </a:solidFill>
                <a:latin typeface="+mn-lt"/>
              </a:defRPr>
            </a:lvl2pPr>
            <a:lvl3pPr marL="457200" indent="-166688" algn="l" rtl="0" eaLnBrk="0" fontAlgn="base" hangingPunct="0">
              <a:spcBef>
                <a:spcPct val="20000"/>
              </a:spcBef>
              <a:spcAft>
                <a:spcPct val="0"/>
              </a:spcAft>
              <a:buChar char="•"/>
              <a:defRPr lang="en-US" sz="2800">
                <a:solidFill>
                  <a:schemeClr val="tx1"/>
                </a:solidFill>
                <a:latin typeface="+mn-lt"/>
              </a:defRPr>
            </a:lvl3pPr>
            <a:lvl4pPr marL="741363" indent="-228600" algn="l" rtl="0" eaLnBrk="0" fontAlgn="base" hangingPunct="0">
              <a:spcBef>
                <a:spcPct val="20000"/>
              </a:spcBef>
              <a:spcAft>
                <a:spcPct val="0"/>
              </a:spcAft>
              <a:buChar char="–"/>
              <a:defRPr lang="en-US" sz="2200">
                <a:solidFill>
                  <a:schemeClr val="tx1"/>
                </a:solidFill>
                <a:latin typeface="+mn-lt"/>
              </a:defRPr>
            </a:lvl4pPr>
            <a:lvl5pPr marL="969963" indent="-234950" algn="l" defTabSz="1025525" rtl="0" eaLnBrk="0" fontAlgn="base" hangingPunct="0">
              <a:spcBef>
                <a:spcPct val="20000"/>
              </a:spcBef>
              <a:spcAft>
                <a:spcPct val="0"/>
              </a:spcAft>
              <a:buFont typeface="Arial" pitchFamily="34" charset="0"/>
              <a:buChar char="–"/>
              <a:defRPr lang="en-US" sz="22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defTabSz="914400"/>
            <a:r>
              <a:rPr sz="2400" kern="0" dirty="0">
                <a:solidFill>
                  <a:schemeClr val="tx2"/>
                </a:solidFill>
              </a:rPr>
              <a:t>Scheduling Exams</a:t>
            </a:r>
          </a:p>
        </p:txBody>
      </p:sp>
      <p:sp>
        <p:nvSpPr>
          <p:cNvPr id="8" name="Content Placeholder 2"/>
          <p:cNvSpPr txBox="1">
            <a:spLocks/>
          </p:cNvSpPr>
          <p:nvPr/>
        </p:nvSpPr>
        <p:spPr bwMode="auto">
          <a:xfrm>
            <a:off x="660145" y="3246005"/>
            <a:ext cx="2265895" cy="9217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None/>
              <a:defRPr lang="en-US" sz="3200" b="1">
                <a:solidFill>
                  <a:srgbClr val="008080"/>
                </a:solidFill>
                <a:latin typeface="+mn-lt"/>
                <a:ea typeface="+mn-ea"/>
                <a:cs typeface="+mn-cs"/>
              </a:defRPr>
            </a:lvl1pPr>
            <a:lvl2pPr marL="285750" indent="-285750" algn="l" rtl="0" eaLnBrk="0" fontAlgn="base" hangingPunct="0">
              <a:spcBef>
                <a:spcPct val="20000"/>
              </a:spcBef>
              <a:spcAft>
                <a:spcPct val="0"/>
              </a:spcAft>
              <a:buFont typeface="Arial" pitchFamily="34" charset="0"/>
              <a:buChar char="•"/>
              <a:defRPr lang="en-US" sz="2800" b="1">
                <a:solidFill>
                  <a:srgbClr val="008080"/>
                </a:solidFill>
                <a:latin typeface="+mn-lt"/>
              </a:defRPr>
            </a:lvl2pPr>
            <a:lvl3pPr marL="457200" indent="-166688" algn="l" rtl="0" eaLnBrk="0" fontAlgn="base" hangingPunct="0">
              <a:spcBef>
                <a:spcPct val="20000"/>
              </a:spcBef>
              <a:spcAft>
                <a:spcPct val="0"/>
              </a:spcAft>
              <a:buChar char="•"/>
              <a:defRPr lang="en-US" sz="2800">
                <a:solidFill>
                  <a:schemeClr val="tx1"/>
                </a:solidFill>
                <a:latin typeface="+mn-lt"/>
              </a:defRPr>
            </a:lvl3pPr>
            <a:lvl4pPr marL="741363" indent="-228600" algn="l" rtl="0" eaLnBrk="0" fontAlgn="base" hangingPunct="0">
              <a:spcBef>
                <a:spcPct val="20000"/>
              </a:spcBef>
              <a:spcAft>
                <a:spcPct val="0"/>
              </a:spcAft>
              <a:buChar char="–"/>
              <a:defRPr lang="en-US" sz="2200">
                <a:solidFill>
                  <a:schemeClr val="tx1"/>
                </a:solidFill>
                <a:latin typeface="+mn-lt"/>
              </a:defRPr>
            </a:lvl4pPr>
            <a:lvl5pPr marL="969963" indent="-234950" algn="l" defTabSz="1025525" rtl="0" eaLnBrk="0" fontAlgn="base" hangingPunct="0">
              <a:spcBef>
                <a:spcPct val="20000"/>
              </a:spcBef>
              <a:spcAft>
                <a:spcPct val="0"/>
              </a:spcAft>
              <a:buFont typeface="Arial" pitchFamily="34" charset="0"/>
              <a:buChar char="–"/>
              <a:defRPr lang="en-US" sz="22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defTabSz="914400"/>
            <a:r>
              <a:rPr sz="2400" kern="0" dirty="0">
                <a:solidFill>
                  <a:schemeClr val="tx2"/>
                </a:solidFill>
              </a:rPr>
              <a:t>Acquiring Images</a:t>
            </a:r>
          </a:p>
        </p:txBody>
      </p:sp>
      <p:sp>
        <p:nvSpPr>
          <p:cNvPr id="9" name="Content Placeholder 2"/>
          <p:cNvSpPr txBox="1">
            <a:spLocks/>
          </p:cNvSpPr>
          <p:nvPr/>
        </p:nvSpPr>
        <p:spPr bwMode="auto">
          <a:xfrm>
            <a:off x="823601" y="4856861"/>
            <a:ext cx="2265895" cy="9217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None/>
              <a:defRPr lang="en-US" sz="3200" b="1">
                <a:solidFill>
                  <a:srgbClr val="008080"/>
                </a:solidFill>
                <a:latin typeface="+mn-lt"/>
                <a:ea typeface="+mn-ea"/>
                <a:cs typeface="+mn-cs"/>
              </a:defRPr>
            </a:lvl1pPr>
            <a:lvl2pPr marL="285750" indent="-285750" algn="l" rtl="0" eaLnBrk="0" fontAlgn="base" hangingPunct="0">
              <a:spcBef>
                <a:spcPct val="20000"/>
              </a:spcBef>
              <a:spcAft>
                <a:spcPct val="0"/>
              </a:spcAft>
              <a:buFont typeface="Arial" pitchFamily="34" charset="0"/>
              <a:buChar char="•"/>
              <a:defRPr lang="en-US" sz="2800" b="1">
                <a:solidFill>
                  <a:srgbClr val="008080"/>
                </a:solidFill>
                <a:latin typeface="+mn-lt"/>
              </a:defRPr>
            </a:lvl2pPr>
            <a:lvl3pPr marL="457200" indent="-166688" algn="l" rtl="0" eaLnBrk="0" fontAlgn="base" hangingPunct="0">
              <a:spcBef>
                <a:spcPct val="20000"/>
              </a:spcBef>
              <a:spcAft>
                <a:spcPct val="0"/>
              </a:spcAft>
              <a:buChar char="•"/>
              <a:defRPr lang="en-US" sz="2800">
                <a:solidFill>
                  <a:schemeClr val="tx1"/>
                </a:solidFill>
                <a:latin typeface="+mn-lt"/>
              </a:defRPr>
            </a:lvl3pPr>
            <a:lvl4pPr marL="741363" indent="-228600" algn="l" rtl="0" eaLnBrk="0" fontAlgn="base" hangingPunct="0">
              <a:spcBef>
                <a:spcPct val="20000"/>
              </a:spcBef>
              <a:spcAft>
                <a:spcPct val="0"/>
              </a:spcAft>
              <a:buChar char="–"/>
              <a:defRPr lang="en-US" sz="2200">
                <a:solidFill>
                  <a:schemeClr val="tx1"/>
                </a:solidFill>
                <a:latin typeface="+mn-lt"/>
              </a:defRPr>
            </a:lvl4pPr>
            <a:lvl5pPr marL="969963" indent="-234950" algn="l" defTabSz="1025525" rtl="0" eaLnBrk="0" fontAlgn="base" hangingPunct="0">
              <a:spcBef>
                <a:spcPct val="20000"/>
              </a:spcBef>
              <a:spcAft>
                <a:spcPct val="0"/>
              </a:spcAft>
              <a:buFont typeface="Arial" pitchFamily="34" charset="0"/>
              <a:buChar char="–"/>
              <a:defRPr lang="en-US" sz="22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defTabSz="914400"/>
            <a:r>
              <a:rPr sz="2400" kern="0" dirty="0">
                <a:solidFill>
                  <a:schemeClr val="tx2"/>
                </a:solidFill>
              </a:rPr>
              <a:t>Managing Images</a:t>
            </a:r>
          </a:p>
        </p:txBody>
      </p:sp>
      <p:sp>
        <p:nvSpPr>
          <p:cNvPr id="10" name="Content Placeholder 2"/>
          <p:cNvSpPr txBox="1">
            <a:spLocks/>
          </p:cNvSpPr>
          <p:nvPr/>
        </p:nvSpPr>
        <p:spPr bwMode="auto">
          <a:xfrm>
            <a:off x="3265626" y="5769722"/>
            <a:ext cx="2265895" cy="9217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None/>
              <a:defRPr lang="en-US" sz="3200" b="1">
                <a:solidFill>
                  <a:srgbClr val="008080"/>
                </a:solidFill>
                <a:latin typeface="+mn-lt"/>
                <a:ea typeface="+mn-ea"/>
                <a:cs typeface="+mn-cs"/>
              </a:defRPr>
            </a:lvl1pPr>
            <a:lvl2pPr marL="285750" indent="-285750" algn="l" rtl="0" eaLnBrk="0" fontAlgn="base" hangingPunct="0">
              <a:spcBef>
                <a:spcPct val="20000"/>
              </a:spcBef>
              <a:spcAft>
                <a:spcPct val="0"/>
              </a:spcAft>
              <a:buFont typeface="Arial" pitchFamily="34" charset="0"/>
              <a:buChar char="•"/>
              <a:defRPr lang="en-US" sz="2800" b="1">
                <a:solidFill>
                  <a:srgbClr val="008080"/>
                </a:solidFill>
                <a:latin typeface="+mn-lt"/>
              </a:defRPr>
            </a:lvl2pPr>
            <a:lvl3pPr marL="457200" indent="-166688" algn="l" rtl="0" eaLnBrk="0" fontAlgn="base" hangingPunct="0">
              <a:spcBef>
                <a:spcPct val="20000"/>
              </a:spcBef>
              <a:spcAft>
                <a:spcPct val="0"/>
              </a:spcAft>
              <a:buChar char="•"/>
              <a:defRPr lang="en-US" sz="2800">
                <a:solidFill>
                  <a:schemeClr val="tx1"/>
                </a:solidFill>
                <a:latin typeface="+mn-lt"/>
              </a:defRPr>
            </a:lvl3pPr>
            <a:lvl4pPr marL="741363" indent="-228600" algn="l" rtl="0" eaLnBrk="0" fontAlgn="base" hangingPunct="0">
              <a:spcBef>
                <a:spcPct val="20000"/>
              </a:spcBef>
              <a:spcAft>
                <a:spcPct val="0"/>
              </a:spcAft>
              <a:buChar char="–"/>
              <a:defRPr lang="en-US" sz="2200">
                <a:solidFill>
                  <a:schemeClr val="tx1"/>
                </a:solidFill>
                <a:latin typeface="+mn-lt"/>
              </a:defRPr>
            </a:lvl4pPr>
            <a:lvl5pPr marL="969963" indent="-234950" algn="l" defTabSz="1025525" rtl="0" eaLnBrk="0" fontAlgn="base" hangingPunct="0">
              <a:spcBef>
                <a:spcPct val="20000"/>
              </a:spcBef>
              <a:spcAft>
                <a:spcPct val="0"/>
              </a:spcAft>
              <a:buFont typeface="Arial" pitchFamily="34" charset="0"/>
              <a:buChar char="–"/>
              <a:defRPr lang="en-US" sz="22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defTabSz="914400"/>
            <a:r>
              <a:rPr sz="2400" kern="0" dirty="0">
                <a:solidFill>
                  <a:schemeClr val="tx2"/>
                </a:solidFill>
              </a:rPr>
              <a:t>Processing Images</a:t>
            </a:r>
          </a:p>
        </p:txBody>
      </p:sp>
      <p:sp>
        <p:nvSpPr>
          <p:cNvPr id="11" name="Content Placeholder 2"/>
          <p:cNvSpPr txBox="1">
            <a:spLocks/>
          </p:cNvSpPr>
          <p:nvPr/>
        </p:nvSpPr>
        <p:spPr bwMode="auto">
          <a:xfrm>
            <a:off x="5676155" y="4856861"/>
            <a:ext cx="2265895" cy="9217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None/>
              <a:defRPr lang="en-US" sz="3200" b="1">
                <a:solidFill>
                  <a:srgbClr val="008080"/>
                </a:solidFill>
                <a:latin typeface="+mn-lt"/>
                <a:ea typeface="+mn-ea"/>
                <a:cs typeface="+mn-cs"/>
              </a:defRPr>
            </a:lvl1pPr>
            <a:lvl2pPr marL="285750" indent="-285750" algn="l" rtl="0" eaLnBrk="0" fontAlgn="base" hangingPunct="0">
              <a:spcBef>
                <a:spcPct val="20000"/>
              </a:spcBef>
              <a:spcAft>
                <a:spcPct val="0"/>
              </a:spcAft>
              <a:buFont typeface="Arial" pitchFamily="34" charset="0"/>
              <a:buChar char="•"/>
              <a:defRPr lang="en-US" sz="2800" b="1">
                <a:solidFill>
                  <a:srgbClr val="008080"/>
                </a:solidFill>
                <a:latin typeface="+mn-lt"/>
              </a:defRPr>
            </a:lvl2pPr>
            <a:lvl3pPr marL="457200" indent="-166688" algn="l" rtl="0" eaLnBrk="0" fontAlgn="base" hangingPunct="0">
              <a:spcBef>
                <a:spcPct val="20000"/>
              </a:spcBef>
              <a:spcAft>
                <a:spcPct val="0"/>
              </a:spcAft>
              <a:buChar char="•"/>
              <a:defRPr lang="en-US" sz="2800">
                <a:solidFill>
                  <a:schemeClr val="tx1"/>
                </a:solidFill>
                <a:latin typeface="+mn-lt"/>
              </a:defRPr>
            </a:lvl3pPr>
            <a:lvl4pPr marL="741363" indent="-228600" algn="l" rtl="0" eaLnBrk="0" fontAlgn="base" hangingPunct="0">
              <a:spcBef>
                <a:spcPct val="20000"/>
              </a:spcBef>
              <a:spcAft>
                <a:spcPct val="0"/>
              </a:spcAft>
              <a:buChar char="–"/>
              <a:defRPr lang="en-US" sz="2200">
                <a:solidFill>
                  <a:schemeClr val="tx1"/>
                </a:solidFill>
                <a:latin typeface="+mn-lt"/>
              </a:defRPr>
            </a:lvl4pPr>
            <a:lvl5pPr marL="969963" indent="-234950" algn="l" defTabSz="1025525" rtl="0" eaLnBrk="0" fontAlgn="base" hangingPunct="0">
              <a:spcBef>
                <a:spcPct val="20000"/>
              </a:spcBef>
              <a:spcAft>
                <a:spcPct val="0"/>
              </a:spcAft>
              <a:buFont typeface="Arial" pitchFamily="34" charset="0"/>
              <a:buChar char="–"/>
              <a:defRPr lang="en-US" sz="22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defTabSz="914400"/>
            <a:r>
              <a:rPr sz="2400" kern="0" dirty="0">
                <a:solidFill>
                  <a:schemeClr val="tx2"/>
                </a:solidFill>
              </a:rPr>
              <a:t>Displaying Images</a:t>
            </a:r>
          </a:p>
        </p:txBody>
      </p:sp>
      <p:sp>
        <p:nvSpPr>
          <p:cNvPr id="12" name="Content Placeholder 2"/>
          <p:cNvSpPr txBox="1">
            <a:spLocks/>
          </p:cNvSpPr>
          <p:nvPr/>
        </p:nvSpPr>
        <p:spPr bwMode="auto">
          <a:xfrm>
            <a:off x="6032193" y="3246005"/>
            <a:ext cx="2265895" cy="9217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None/>
              <a:defRPr lang="en-US" sz="3200" b="1">
                <a:solidFill>
                  <a:srgbClr val="008080"/>
                </a:solidFill>
                <a:latin typeface="+mn-lt"/>
                <a:ea typeface="+mn-ea"/>
                <a:cs typeface="+mn-cs"/>
              </a:defRPr>
            </a:lvl1pPr>
            <a:lvl2pPr marL="285750" indent="-285750" algn="l" rtl="0" eaLnBrk="0" fontAlgn="base" hangingPunct="0">
              <a:spcBef>
                <a:spcPct val="20000"/>
              </a:spcBef>
              <a:spcAft>
                <a:spcPct val="0"/>
              </a:spcAft>
              <a:buFont typeface="Arial" pitchFamily="34" charset="0"/>
              <a:buChar char="•"/>
              <a:defRPr lang="en-US" sz="2800" b="1">
                <a:solidFill>
                  <a:srgbClr val="008080"/>
                </a:solidFill>
                <a:latin typeface="+mn-lt"/>
              </a:defRPr>
            </a:lvl2pPr>
            <a:lvl3pPr marL="457200" indent="-166688" algn="l" rtl="0" eaLnBrk="0" fontAlgn="base" hangingPunct="0">
              <a:spcBef>
                <a:spcPct val="20000"/>
              </a:spcBef>
              <a:spcAft>
                <a:spcPct val="0"/>
              </a:spcAft>
              <a:buChar char="•"/>
              <a:defRPr lang="en-US" sz="2800">
                <a:solidFill>
                  <a:schemeClr val="tx1"/>
                </a:solidFill>
                <a:latin typeface="+mn-lt"/>
              </a:defRPr>
            </a:lvl3pPr>
            <a:lvl4pPr marL="741363" indent="-228600" algn="l" rtl="0" eaLnBrk="0" fontAlgn="base" hangingPunct="0">
              <a:spcBef>
                <a:spcPct val="20000"/>
              </a:spcBef>
              <a:spcAft>
                <a:spcPct val="0"/>
              </a:spcAft>
              <a:buChar char="–"/>
              <a:defRPr lang="en-US" sz="2200">
                <a:solidFill>
                  <a:schemeClr val="tx1"/>
                </a:solidFill>
                <a:latin typeface="+mn-lt"/>
              </a:defRPr>
            </a:lvl4pPr>
            <a:lvl5pPr marL="969963" indent="-234950" algn="l" defTabSz="1025525" rtl="0" eaLnBrk="0" fontAlgn="base" hangingPunct="0">
              <a:spcBef>
                <a:spcPct val="20000"/>
              </a:spcBef>
              <a:spcAft>
                <a:spcPct val="0"/>
              </a:spcAft>
              <a:buFont typeface="Arial" pitchFamily="34" charset="0"/>
              <a:buChar char="–"/>
              <a:defRPr lang="en-US" sz="22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defTabSz="914400"/>
            <a:r>
              <a:rPr sz="2400" kern="0" dirty="0">
                <a:solidFill>
                  <a:schemeClr val="tx2"/>
                </a:solidFill>
              </a:rPr>
              <a:t>Reporting Images</a:t>
            </a:r>
          </a:p>
        </p:txBody>
      </p:sp>
      <p:sp>
        <p:nvSpPr>
          <p:cNvPr id="13" name="Content Placeholder 2"/>
          <p:cNvSpPr txBox="1">
            <a:spLocks/>
          </p:cNvSpPr>
          <p:nvPr/>
        </p:nvSpPr>
        <p:spPr bwMode="auto">
          <a:xfrm>
            <a:off x="4701778" y="1972635"/>
            <a:ext cx="2265895" cy="9217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None/>
              <a:defRPr lang="en-US" sz="3200" b="1">
                <a:solidFill>
                  <a:srgbClr val="008080"/>
                </a:solidFill>
                <a:latin typeface="+mn-lt"/>
                <a:ea typeface="+mn-ea"/>
                <a:cs typeface="+mn-cs"/>
              </a:defRPr>
            </a:lvl1pPr>
            <a:lvl2pPr marL="285750" indent="-285750" algn="l" rtl="0" eaLnBrk="0" fontAlgn="base" hangingPunct="0">
              <a:spcBef>
                <a:spcPct val="20000"/>
              </a:spcBef>
              <a:spcAft>
                <a:spcPct val="0"/>
              </a:spcAft>
              <a:buFont typeface="Arial" pitchFamily="34" charset="0"/>
              <a:buChar char="•"/>
              <a:defRPr lang="en-US" sz="2800" b="1">
                <a:solidFill>
                  <a:srgbClr val="008080"/>
                </a:solidFill>
                <a:latin typeface="+mn-lt"/>
              </a:defRPr>
            </a:lvl2pPr>
            <a:lvl3pPr marL="457200" indent="-166688" algn="l" rtl="0" eaLnBrk="0" fontAlgn="base" hangingPunct="0">
              <a:spcBef>
                <a:spcPct val="20000"/>
              </a:spcBef>
              <a:spcAft>
                <a:spcPct val="0"/>
              </a:spcAft>
              <a:buChar char="•"/>
              <a:defRPr lang="en-US" sz="2800">
                <a:solidFill>
                  <a:schemeClr val="tx1"/>
                </a:solidFill>
                <a:latin typeface="+mn-lt"/>
              </a:defRPr>
            </a:lvl3pPr>
            <a:lvl4pPr marL="741363" indent="-228600" algn="l" rtl="0" eaLnBrk="0" fontAlgn="base" hangingPunct="0">
              <a:spcBef>
                <a:spcPct val="20000"/>
              </a:spcBef>
              <a:spcAft>
                <a:spcPct val="0"/>
              </a:spcAft>
              <a:buChar char="–"/>
              <a:defRPr lang="en-US" sz="2200">
                <a:solidFill>
                  <a:schemeClr val="tx1"/>
                </a:solidFill>
                <a:latin typeface="+mn-lt"/>
              </a:defRPr>
            </a:lvl4pPr>
            <a:lvl5pPr marL="969963" indent="-234950" algn="l" defTabSz="1025525" rtl="0" eaLnBrk="0" fontAlgn="base" hangingPunct="0">
              <a:spcBef>
                <a:spcPct val="20000"/>
              </a:spcBef>
              <a:spcAft>
                <a:spcPct val="0"/>
              </a:spcAft>
              <a:buFont typeface="Arial" pitchFamily="34" charset="0"/>
              <a:buChar char="–"/>
              <a:defRPr lang="en-US" sz="22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defTabSz="914400"/>
            <a:r>
              <a:rPr sz="2400" kern="0" dirty="0">
                <a:solidFill>
                  <a:schemeClr val="tx2"/>
                </a:solidFill>
              </a:rPr>
              <a:t>Distributing Images</a:t>
            </a:r>
          </a:p>
        </p:txBody>
      </p:sp>
    </p:spTree>
    <p:extLst>
      <p:ext uri="{BB962C8B-B14F-4D97-AF65-F5344CB8AC3E}">
        <p14:creationId xmlns:p14="http://schemas.microsoft.com/office/powerpoint/2010/main" val="165045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a:t>Store Images</a:t>
            </a:r>
          </a:p>
        </p:txBody>
      </p:sp>
      <p:sp>
        <p:nvSpPr>
          <p:cNvPr id="7171" name="Content Placeholder 2"/>
          <p:cNvSpPr>
            <a:spLocks noGrp="1"/>
          </p:cNvSpPr>
          <p:nvPr>
            <p:ph idx="1"/>
          </p:nvPr>
        </p:nvSpPr>
        <p:spPr>
          <a:xfrm>
            <a:off x="448091" y="2089818"/>
            <a:ext cx="5130605" cy="4319691"/>
          </a:xfrm>
        </p:spPr>
        <p:txBody>
          <a:bodyPr>
            <a:normAutofit fontScale="77500" lnSpcReduction="20000"/>
          </a:bodyPr>
          <a:lstStyle/>
          <a:p>
            <a:pPr marL="0" indent="0">
              <a:buNone/>
            </a:pPr>
            <a:r>
              <a:rPr lang="en-US" sz="2800" dirty="0"/>
              <a:t>DICOM stores your images  </a:t>
            </a:r>
          </a:p>
          <a:p>
            <a:pPr>
              <a:spcBef>
                <a:spcPts val="600"/>
              </a:spcBef>
            </a:pPr>
            <a:r>
              <a:rPr lang="en-US" sz="2300" u="sng" dirty="0"/>
              <a:t>All</a:t>
            </a:r>
            <a:r>
              <a:rPr lang="en-US" sz="2300" dirty="0"/>
              <a:t> kinds of images </a:t>
            </a:r>
          </a:p>
          <a:p>
            <a:pPr>
              <a:spcBef>
                <a:spcPts val="600"/>
              </a:spcBef>
            </a:pPr>
            <a:r>
              <a:rPr lang="en-US" sz="2300" dirty="0"/>
              <a:t>CT, MR, X-Ray, Ultrasound, Angiography, PET, … Ophthalmology, Scanned Documents</a:t>
            </a:r>
          </a:p>
          <a:p>
            <a:pPr>
              <a:spcBef>
                <a:spcPts val="600"/>
              </a:spcBef>
            </a:pPr>
            <a:r>
              <a:rPr lang="en-US" sz="2300" dirty="0"/>
              <a:t>Single &amp; Multiframe; Volumes &amp; Cines; </a:t>
            </a:r>
            <a:br>
              <a:rPr lang="en-US" sz="2300" dirty="0"/>
            </a:br>
            <a:r>
              <a:rPr lang="en-US" sz="2300" dirty="0"/>
              <a:t>B&amp;W &amp; Color; Original &amp; Processed</a:t>
            </a:r>
          </a:p>
          <a:p>
            <a:pPr lvl="1">
              <a:buFontTx/>
              <a:buNone/>
            </a:pPr>
            <a:endParaRPr lang="en-US" sz="2000" dirty="0"/>
          </a:p>
          <a:p>
            <a:pPr marL="0" indent="0">
              <a:buNone/>
            </a:pPr>
            <a:r>
              <a:rPr lang="en-US" sz="2800" dirty="0"/>
              <a:t>DICOM helps manage your Images</a:t>
            </a:r>
          </a:p>
          <a:p>
            <a:pPr>
              <a:spcBef>
                <a:spcPts val="600"/>
              </a:spcBef>
            </a:pPr>
            <a:r>
              <a:rPr lang="en-US" sz="2300" dirty="0"/>
              <a:t>Not just pixels; Significant meta-data</a:t>
            </a:r>
          </a:p>
          <a:p>
            <a:pPr>
              <a:spcBef>
                <a:spcPts val="600"/>
              </a:spcBef>
            </a:pPr>
            <a:r>
              <a:rPr lang="en-US" sz="2300" dirty="0"/>
              <a:t>Patient identification &amp; demographics, the order, equipment, acquisition, workflow, …</a:t>
            </a:r>
          </a:p>
          <a:p>
            <a:pPr>
              <a:spcBef>
                <a:spcPts val="600"/>
              </a:spcBef>
            </a:pPr>
            <a:r>
              <a:rPr lang="en-US" sz="2300" dirty="0"/>
              <a:t>PACS = database; DICOM = machine readable</a:t>
            </a:r>
          </a:p>
          <a:p>
            <a:pPr>
              <a:spcBef>
                <a:spcPts val="600"/>
              </a:spcBef>
            </a:pPr>
            <a:r>
              <a:rPr lang="en-US" sz="2300" dirty="0"/>
              <a:t>Can query/sort/</a:t>
            </a:r>
            <a:r>
              <a:rPr lang="en-US" sz="2300" dirty="0" err="1"/>
              <a:t>autoroute</a:t>
            </a:r>
            <a:r>
              <a:rPr lang="en-US" sz="2300" dirty="0"/>
              <a:t>/manage</a:t>
            </a:r>
          </a:p>
        </p:txBody>
      </p:sp>
      <p:grpSp>
        <p:nvGrpSpPr>
          <p:cNvPr id="2" name="Group 1">
            <a:extLst>
              <a:ext uri="{FF2B5EF4-FFF2-40B4-BE49-F238E27FC236}">
                <a16:creationId xmlns:a16="http://schemas.microsoft.com/office/drawing/2014/main" id="{6855E77A-442C-49EB-926E-73EEFE340AE9}"/>
              </a:ext>
            </a:extLst>
          </p:cNvPr>
          <p:cNvGrpSpPr/>
          <p:nvPr/>
        </p:nvGrpSpPr>
        <p:grpSpPr>
          <a:xfrm>
            <a:off x="5984174" y="1786727"/>
            <a:ext cx="2534754" cy="4977708"/>
            <a:chOff x="5984174" y="1786727"/>
            <a:chExt cx="2534754" cy="4977708"/>
          </a:xfrm>
        </p:grpSpPr>
        <p:pic>
          <p:nvPicPr>
            <p:cNvPr id="6" name="Picture 22" descr="ctClinicalWorkflow0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4491" y="4463201"/>
              <a:ext cx="1051908" cy="1151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http://medical.toshiba.com/images/clinical/mr/Clinical-Spine-01.jpg"/>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4174" y="1789988"/>
              <a:ext cx="1216558" cy="11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3" descr="CT_IG_FracturedSku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4491" y="5709748"/>
              <a:ext cx="1051908" cy="1050519"/>
            </a:xfrm>
            <a:prstGeom prst="rect">
              <a:avLst/>
            </a:prstGeom>
            <a:noFill/>
            <a:ln w="9525">
              <a:solidFill>
                <a:srgbClr val="48B68C"/>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21" descr="paChest"/>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54491" y="3052245"/>
              <a:ext cx="1064437" cy="1283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a:extLst>
                <a:ext uri="{FF2B5EF4-FFF2-40B4-BE49-F238E27FC236}">
                  <a16:creationId xmlns:a16="http://schemas.microsoft.com/office/drawing/2014/main" id="{E1D49BA4-E19E-47D0-8968-A1FF30E6B7DD}"/>
                </a:ext>
              </a:extLst>
            </p:cNvPr>
            <p:cNvGrpSpPr/>
            <p:nvPr/>
          </p:nvGrpSpPr>
          <p:grpSpPr>
            <a:xfrm>
              <a:off x="5995578" y="3037963"/>
              <a:ext cx="1206252" cy="1304012"/>
              <a:chOff x="5995578" y="3037963"/>
              <a:chExt cx="1206252" cy="1304012"/>
            </a:xfrm>
          </p:grpSpPr>
          <p:pic>
            <p:nvPicPr>
              <p:cNvPr id="8204" name="Picture 12" descr="rcc"/>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996127" y="3037963"/>
                <a:ext cx="610267" cy="65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13" descr="lcc"/>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591563" y="3038904"/>
                <a:ext cx="610267" cy="65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14" descr="rmlo"/>
              <p:cNvPicPr>
                <a:picLocks noChangeAspect="1" noChangeArrowheads="1"/>
              </p:cNvPicPr>
              <p:nvPr/>
            </p:nvPicPr>
            <p:blipFill>
              <a:blip r:embed="rId11">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flipH="1">
                <a:off x="6575084" y="3683854"/>
                <a:ext cx="625647" cy="65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15" descr="lmlo"/>
              <p:cNvPicPr>
                <a:picLocks noChangeAspect="1" noChangeArrowheads="1"/>
              </p:cNvPicPr>
              <p:nvPr/>
            </p:nvPicPr>
            <p:blipFill>
              <a:blip r:embed="rId13">
                <a:extLst>
                  <a:ext uri="{BEBA8EAE-BF5A-486C-A8C5-ECC9F3942E4B}">
                    <a14:imgProps xmlns:a14="http://schemas.microsoft.com/office/drawing/2010/main">
                      <a14:imgLayer r:embed="rId1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flipH="1">
                <a:off x="5995578" y="3683854"/>
                <a:ext cx="617408" cy="65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Picture 20" descr="VXray_IG_DigitalAngio_DAAcquisition"/>
            <p:cNvPicPr>
              <a:picLocks noChangeAspect="1" noChangeArrowheads="1"/>
            </p:cNvPicPr>
            <p:nvPr/>
          </p:nvPicPr>
          <p:blipFill>
            <a:blip r:embed="rId15">
              <a:extLst>
                <a:ext uri="{BEBA8EAE-BF5A-486C-A8C5-ECC9F3942E4B}">
                  <a14:imgProps xmlns:a14="http://schemas.microsoft.com/office/drawing/2010/main">
                    <a14:imgLayer r:embed="rId16">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454491" y="1786727"/>
              <a:ext cx="1051908" cy="11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7" descr="File:PET-image.jpg"/>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95577" y="4463202"/>
              <a:ext cx="1206252" cy="1151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9" descr="File:Ventricular Septal Defect.jpg"/>
            <p:cNvPicPr>
              <a:picLocks noChangeAspect="1" noChangeArrowheads="1"/>
            </p:cNvPicPr>
            <p:nvPr/>
          </p:nvPicPr>
          <p:blipFill>
            <a:blip r:embed="rId18" cstate="print">
              <a:extLst>
                <a:ext uri="{BEBA8EAE-BF5A-486C-A8C5-ECC9F3942E4B}">
                  <a14:imgProps xmlns:a14="http://schemas.microsoft.com/office/drawing/2010/main">
                    <a14:imgLayer r:embed="rId19">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995580" y="5709750"/>
              <a:ext cx="1210318" cy="1054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176397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par>
                          <p:cTn id="13" fill="hold" nodeType="with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2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171">
                                            <p:txEl>
                                              <p:pRg st="2" end="2"/>
                                            </p:txEl>
                                          </p:spTgt>
                                        </p:tgtEl>
                                        <p:attrNameLst>
                                          <p:attrName>style.visibility</p:attrName>
                                        </p:attrNameLst>
                                      </p:cBhvr>
                                      <p:to>
                                        <p:strVal val="visible"/>
                                      </p:to>
                                    </p:set>
                                    <p:animEffect transition="in" filter="fade">
                                      <p:cBhvr>
                                        <p:cTn id="21" dur="500"/>
                                        <p:tgtEl>
                                          <p:spTgt spid="7171">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171">
                                            <p:txEl>
                                              <p:pRg st="3" end="3"/>
                                            </p:txEl>
                                          </p:spTgt>
                                        </p:tgtEl>
                                        <p:attrNameLst>
                                          <p:attrName>style.visibility</p:attrName>
                                        </p:attrNameLst>
                                      </p:cBhvr>
                                      <p:to>
                                        <p:strVal val="visible"/>
                                      </p:to>
                                    </p:set>
                                    <p:animEffect transition="in" filter="fade">
                                      <p:cBhvr>
                                        <p:cTn id="26" dur="500"/>
                                        <p:tgtEl>
                                          <p:spTgt spid="7171">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171">
                                            <p:txEl>
                                              <p:pRg st="5" end="5"/>
                                            </p:txEl>
                                          </p:spTgt>
                                        </p:tgtEl>
                                        <p:attrNameLst>
                                          <p:attrName>style.visibility</p:attrName>
                                        </p:attrNameLst>
                                      </p:cBhvr>
                                      <p:to>
                                        <p:strVal val="visible"/>
                                      </p:to>
                                    </p:set>
                                    <p:animEffect transition="in" filter="fade">
                                      <p:cBhvr>
                                        <p:cTn id="31" dur="500"/>
                                        <p:tgtEl>
                                          <p:spTgt spid="7171">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171">
                                            <p:txEl>
                                              <p:pRg st="6" end="6"/>
                                            </p:txEl>
                                          </p:spTgt>
                                        </p:tgtEl>
                                        <p:attrNameLst>
                                          <p:attrName>style.visibility</p:attrName>
                                        </p:attrNameLst>
                                      </p:cBhvr>
                                      <p:to>
                                        <p:strVal val="visible"/>
                                      </p:to>
                                    </p:set>
                                    <p:animEffect transition="in" filter="fade">
                                      <p:cBhvr>
                                        <p:cTn id="36" dur="500"/>
                                        <p:tgtEl>
                                          <p:spTgt spid="7171">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171">
                                            <p:txEl>
                                              <p:pRg st="7" end="7"/>
                                            </p:txEl>
                                          </p:spTgt>
                                        </p:tgtEl>
                                        <p:attrNameLst>
                                          <p:attrName>style.visibility</p:attrName>
                                        </p:attrNameLst>
                                      </p:cBhvr>
                                      <p:to>
                                        <p:strVal val="visible"/>
                                      </p:to>
                                    </p:set>
                                    <p:animEffect transition="in" filter="fade">
                                      <p:cBhvr>
                                        <p:cTn id="41" dur="500"/>
                                        <p:tgtEl>
                                          <p:spTgt spid="7171">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7171">
                                            <p:txEl>
                                              <p:pRg st="8" end="8"/>
                                            </p:txEl>
                                          </p:spTgt>
                                        </p:tgtEl>
                                        <p:attrNameLst>
                                          <p:attrName>style.visibility</p:attrName>
                                        </p:attrNameLst>
                                      </p:cBhvr>
                                      <p:to>
                                        <p:strVal val="visible"/>
                                      </p:to>
                                    </p:set>
                                    <p:animEffect transition="in" filter="fade">
                                      <p:cBhvr>
                                        <p:cTn id="46" dur="500"/>
                                        <p:tgtEl>
                                          <p:spTgt spid="7171">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7171">
                                            <p:txEl>
                                              <p:pRg st="9" end="9"/>
                                            </p:txEl>
                                          </p:spTgt>
                                        </p:tgtEl>
                                        <p:attrNameLst>
                                          <p:attrName>style.visibility</p:attrName>
                                        </p:attrNameLst>
                                      </p:cBhvr>
                                      <p:to>
                                        <p:strVal val="visible"/>
                                      </p:to>
                                    </p:set>
                                    <p:animEffect transition="in" filter="fade">
                                      <p:cBhvr>
                                        <p:cTn id="51" dur="500"/>
                                        <p:tgtEl>
                                          <p:spTgt spid="717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Content Placeholder 2"/>
          <p:cNvSpPr>
            <a:spLocks noGrp="1"/>
          </p:cNvSpPr>
          <p:nvPr>
            <p:ph idx="1"/>
          </p:nvPr>
        </p:nvSpPr>
        <p:spPr>
          <a:xfrm>
            <a:off x="566057" y="1998498"/>
            <a:ext cx="5706924" cy="4569267"/>
          </a:xfrm>
        </p:spPr>
        <p:txBody>
          <a:bodyPr>
            <a:normAutofit/>
          </a:bodyPr>
          <a:lstStyle/>
          <a:p>
            <a:pPr marL="0" indent="0">
              <a:buNone/>
            </a:pPr>
            <a:r>
              <a:rPr lang="en-US" sz="2400" dirty="0"/>
              <a:t>Store (Imaging) Data</a:t>
            </a:r>
          </a:p>
          <a:p>
            <a:pPr lvl="1"/>
            <a:r>
              <a:rPr lang="en-US" sz="2000" dirty="0"/>
              <a:t>fetal growth, cardiac output, tumor size, </a:t>
            </a:r>
            <a:br>
              <a:rPr lang="en-US" sz="2000" dirty="0"/>
            </a:br>
            <a:r>
              <a:rPr lang="en-US" sz="2000" dirty="0"/>
              <a:t>CAD findings, ECG Waveforms</a:t>
            </a:r>
            <a:br>
              <a:rPr lang="en-US" sz="2000" dirty="0"/>
            </a:br>
            <a:endParaRPr lang="en-US" sz="2000" dirty="0"/>
          </a:p>
          <a:p>
            <a:pPr marL="0" indent="0">
              <a:buNone/>
            </a:pPr>
            <a:r>
              <a:rPr lang="en-US" sz="2400" dirty="0"/>
              <a:t>Manage (Imaging) Workflow</a:t>
            </a:r>
          </a:p>
          <a:p>
            <a:pPr lvl="1"/>
            <a:r>
              <a:rPr lang="en-US" sz="2000" dirty="0"/>
              <a:t>Modality </a:t>
            </a:r>
            <a:r>
              <a:rPr lang="en-US" sz="2000" dirty="0" err="1"/>
              <a:t>Worklists</a:t>
            </a:r>
            <a:r>
              <a:rPr lang="en-US" sz="2000" dirty="0"/>
              <a:t>, Progress updates, Storage Commitment</a:t>
            </a:r>
            <a:br>
              <a:rPr lang="en-US" sz="2000" dirty="0"/>
            </a:br>
            <a:endParaRPr lang="en-US" sz="2000" dirty="0"/>
          </a:p>
          <a:p>
            <a:pPr marL="0" lvl="1" indent="0">
              <a:buNone/>
            </a:pPr>
            <a:r>
              <a:rPr lang="en-US" sz="2400" dirty="0"/>
              <a:t>Display Images</a:t>
            </a:r>
          </a:p>
          <a:p>
            <a:pPr lvl="1"/>
            <a:r>
              <a:rPr lang="en-US" sz="2000" dirty="0"/>
              <a:t>Screen calibration, annotations, layouts, </a:t>
            </a:r>
            <a:br>
              <a:rPr lang="en-US" sz="2000" dirty="0"/>
            </a:br>
            <a:r>
              <a:rPr lang="en-US" sz="2000" dirty="0"/>
              <a:t>key image flagging</a:t>
            </a:r>
          </a:p>
          <a:p>
            <a:pPr marL="0" lvl="1" indent="0">
              <a:buNone/>
            </a:pPr>
            <a:endParaRPr lang="en-US" dirty="0"/>
          </a:p>
          <a:p>
            <a:pPr lvl="1"/>
            <a:endParaRPr lang="en-US" sz="2000" dirty="0"/>
          </a:p>
        </p:txBody>
      </p:sp>
      <p:sp>
        <p:nvSpPr>
          <p:cNvPr id="2051" name="Title 1"/>
          <p:cNvSpPr>
            <a:spLocks noGrp="1"/>
          </p:cNvSpPr>
          <p:nvPr>
            <p:ph type="title"/>
          </p:nvPr>
        </p:nvSpPr>
        <p:spPr/>
        <p:txBody>
          <a:bodyPr/>
          <a:lstStyle/>
          <a:p>
            <a:r>
              <a:rPr lang="en-US" dirty="0"/>
              <a:t>Other DICOM Components </a:t>
            </a:r>
          </a:p>
        </p:txBody>
      </p:sp>
      <p:graphicFrame>
        <p:nvGraphicFramePr>
          <p:cNvPr id="2050" name="Object 5"/>
          <p:cNvGraphicFramePr>
            <a:graphicFrameLocks noChangeAspect="1"/>
          </p:cNvGraphicFramePr>
          <p:nvPr>
            <p:extLst>
              <p:ext uri="{D42A27DB-BD31-4B8C-83A1-F6EECF244321}">
                <p14:modId xmlns:p14="http://schemas.microsoft.com/office/powerpoint/2010/main" val="1456543962"/>
              </p:ext>
            </p:extLst>
          </p:nvPr>
        </p:nvGraphicFramePr>
        <p:xfrm>
          <a:off x="6471859" y="1910009"/>
          <a:ext cx="1538872" cy="1259911"/>
        </p:xfrm>
        <a:graphic>
          <a:graphicData uri="http://schemas.openxmlformats.org/presentationml/2006/ole">
            <mc:AlternateContent xmlns:mc="http://schemas.openxmlformats.org/markup-compatibility/2006">
              <mc:Choice xmlns:v="urn:schemas-microsoft-com:vml" Requires="v">
                <p:oleObj spid="_x0000_s2062" name="Picture" r:id="rId4" imgW="6402324" imgH="6173724" progId="Word.Picture.8">
                  <p:embed/>
                </p:oleObj>
              </mc:Choice>
              <mc:Fallback>
                <p:oleObj name="Picture" r:id="rId4" imgW="6402324" imgH="6173724" progId="Word.Picture.8">
                  <p:embed/>
                  <p:pic>
                    <p:nvPicPr>
                      <p:cNvPr id="2050" name="Object 5"/>
                      <p:cNvPicPr>
                        <a:picLocks noChangeAspect="1" noChangeArrowheads="1"/>
                      </p:cNvPicPr>
                      <p:nvPr/>
                    </p:nvPicPr>
                    <p:blipFill>
                      <a:blip r:embed="rId5">
                        <a:extLst>
                          <a:ext uri="{28A0092B-C50C-407E-A947-70E740481C1C}">
                            <a14:useLocalDpi xmlns:a14="http://schemas.microsoft.com/office/drawing/2010/main" val="0"/>
                          </a:ext>
                        </a:extLst>
                      </a:blip>
                      <a:srcRect l="14282" t="2962" r="14282" b="44434"/>
                      <a:stretch>
                        <a:fillRect/>
                      </a:stretch>
                    </p:blipFill>
                    <p:spPr bwMode="auto">
                      <a:xfrm>
                        <a:off x="6471859" y="1910009"/>
                        <a:ext cx="1538872" cy="1259911"/>
                      </a:xfrm>
                      <a:prstGeom prst="rect">
                        <a:avLst/>
                      </a:prstGeom>
                      <a:noFill/>
                      <a:ln w="15875">
                        <a:solidFill>
                          <a:schemeClr val="tx1"/>
                        </a:solidFill>
                        <a:miter lim="800000"/>
                        <a:headEnd/>
                        <a:tailEnd/>
                      </a:ln>
                      <a:extLst/>
                    </p:spPr>
                  </p:pic>
                </p:oleObj>
              </mc:Fallback>
            </mc:AlternateContent>
          </a:graphicData>
        </a:graphic>
      </p:graphicFrame>
      <p:pic>
        <p:nvPicPr>
          <p:cNvPr id="8200" name="Picture 8" descr="C:\Files\My Documents\My Pictures\Medical Graphics\ECG.ecg strip.small.png"/>
          <p:cNvPicPr>
            <a:picLocks noChangeAspect="1" noChangeArrowheads="1"/>
          </p:cNvPicPr>
          <p:nvPr/>
        </p:nvPicPr>
        <p:blipFill>
          <a:blip r:embed="rId6"/>
          <a:srcRect/>
          <a:stretch>
            <a:fillRect/>
          </a:stretch>
        </p:blipFill>
        <p:spPr bwMode="auto">
          <a:xfrm>
            <a:off x="6498797" y="3449742"/>
            <a:ext cx="1484997" cy="1259910"/>
          </a:xfrm>
          <a:prstGeom prst="rect">
            <a:avLst/>
          </a:prstGeom>
          <a:noFill/>
          <a:ln>
            <a:solidFill>
              <a:schemeClr val="bg2">
                <a:lumMod val="75000"/>
              </a:schemeClr>
            </a:solidFill>
          </a:ln>
        </p:spPr>
      </p:pic>
      <p:pic>
        <p:nvPicPr>
          <p:cNvPr id="9" name="Picture 4" descr="C:\Files\My Documents\My Pictures\Medical Graphics\echoreview-female.jpg"/>
          <p:cNvPicPr>
            <a:picLocks noChangeAspect="1" noChangeArrowheads="1"/>
          </p:cNvPicPr>
          <p:nvPr/>
        </p:nvPicPr>
        <p:blipFill>
          <a:blip r:embed="rId7" cstate="print">
            <a:duotone>
              <a:prstClr val="black"/>
              <a:srgbClr val="D9C3A5">
                <a:tint val="50000"/>
                <a:satMod val="180000"/>
              </a:srgbClr>
            </a:duotone>
          </a:blip>
          <a:stretch>
            <a:fillRect/>
          </a:stretch>
        </p:blipFill>
        <p:spPr bwMode="auto">
          <a:xfrm>
            <a:off x="6556632" y="5018869"/>
            <a:ext cx="1427162" cy="1460407"/>
          </a:xfrm>
          <a:prstGeom prst="rect">
            <a:avLst/>
          </a:prstGeom>
          <a:noFill/>
          <a:ln cap="rnd">
            <a:solidFill>
              <a:schemeClr val="tx1"/>
            </a:solidFill>
          </a:ln>
          <a:effectLst>
            <a:outerShdw blurRad="50800" dist="38100" dir="2700000" algn="tl" rotWithShape="0">
              <a:prstClr val="black">
                <a:alpha val="57000"/>
              </a:prstClr>
            </a:outerShdw>
          </a:effectLst>
        </p:spPr>
      </p:pic>
    </p:spTree>
    <p:extLst>
      <p:ext uri="{BB962C8B-B14F-4D97-AF65-F5344CB8AC3E}">
        <p14:creationId xmlns:p14="http://schemas.microsoft.com/office/powerpoint/2010/main" val="1888946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Content Placeholder 2"/>
          <p:cNvSpPr>
            <a:spLocks noGrp="1"/>
          </p:cNvSpPr>
          <p:nvPr>
            <p:ph idx="1"/>
          </p:nvPr>
        </p:nvSpPr>
        <p:spPr>
          <a:xfrm>
            <a:off x="448091" y="1858297"/>
            <a:ext cx="5431599" cy="4892471"/>
          </a:xfrm>
        </p:spPr>
        <p:txBody>
          <a:bodyPr>
            <a:normAutofit/>
          </a:bodyPr>
          <a:lstStyle/>
          <a:p>
            <a:pPr marL="0" indent="0">
              <a:buNone/>
            </a:pPr>
            <a:r>
              <a:rPr lang="en-US" sz="2400" dirty="0"/>
              <a:t>Distribute Images</a:t>
            </a:r>
          </a:p>
          <a:p>
            <a:pPr lvl="1"/>
            <a:r>
              <a:rPr lang="en-US" sz="2000" dirty="0"/>
              <a:t>Network push/pull,</a:t>
            </a:r>
            <a:br>
              <a:rPr lang="en-US" sz="2000" dirty="0"/>
            </a:br>
            <a:r>
              <a:rPr lang="en-US" sz="2000" dirty="0"/>
              <a:t>Media Transfer (CD, USB, </a:t>
            </a:r>
            <a:r>
              <a:rPr lang="en-US" sz="2000" dirty="0" err="1"/>
              <a:t>Bluray</a:t>
            </a:r>
            <a:r>
              <a:rPr lang="en-US" sz="2000" dirty="0"/>
              <a:t>…),</a:t>
            </a:r>
            <a:br>
              <a:rPr lang="en-US" sz="2000" dirty="0"/>
            </a:br>
            <a:r>
              <a:rPr lang="en-US" sz="2000" dirty="0"/>
              <a:t>Email Attachments,</a:t>
            </a:r>
            <a:br>
              <a:rPr lang="en-US" sz="2000" dirty="0"/>
            </a:br>
            <a:r>
              <a:rPr lang="en-US" sz="2000" dirty="0"/>
              <a:t>Web Protocols</a:t>
            </a:r>
            <a:br>
              <a:rPr lang="en-US" sz="2000" dirty="0"/>
            </a:br>
            <a:endParaRPr lang="en-US" sz="2000" dirty="0"/>
          </a:p>
          <a:p>
            <a:pPr marL="0" lvl="1" indent="0">
              <a:spcBef>
                <a:spcPts val="600"/>
              </a:spcBef>
              <a:buNone/>
            </a:pPr>
            <a:r>
              <a:rPr lang="en-US" sz="2400" dirty="0"/>
              <a:t>Store Analysis Results</a:t>
            </a:r>
          </a:p>
          <a:p>
            <a:pPr lvl="1"/>
            <a:r>
              <a:rPr lang="en-US" sz="2000" dirty="0"/>
              <a:t>Registrations, Segmentations, Image Markup, 3D Print Models, …</a:t>
            </a:r>
            <a:br>
              <a:rPr lang="en-US" sz="2000" dirty="0"/>
            </a:br>
            <a:endParaRPr lang="en-US" sz="2000" dirty="0"/>
          </a:p>
          <a:p>
            <a:pPr marL="0" lvl="1" indent="0">
              <a:buNone/>
            </a:pPr>
            <a:r>
              <a:rPr lang="en-US" sz="2400" dirty="0"/>
              <a:t>Security</a:t>
            </a:r>
          </a:p>
          <a:p>
            <a:pPr lvl="1"/>
            <a:r>
              <a:rPr lang="en-US" sz="2000" dirty="0"/>
              <a:t>Audit Trails, De-identification Schemas, Encryption, TLS</a:t>
            </a:r>
          </a:p>
        </p:txBody>
      </p:sp>
      <p:sp>
        <p:nvSpPr>
          <p:cNvPr id="2051" name="Title 1"/>
          <p:cNvSpPr>
            <a:spLocks noGrp="1"/>
          </p:cNvSpPr>
          <p:nvPr>
            <p:ph type="title"/>
          </p:nvPr>
        </p:nvSpPr>
        <p:spPr/>
        <p:txBody>
          <a:bodyPr/>
          <a:lstStyle/>
          <a:p>
            <a:r>
              <a:rPr lang="en-US" dirty="0"/>
              <a:t>Other DICOM Components </a:t>
            </a:r>
          </a:p>
        </p:txBody>
      </p:sp>
      <p:sp>
        <p:nvSpPr>
          <p:cNvPr id="7" name="Notched Right Arrow 6"/>
          <p:cNvSpPr>
            <a:spLocks noChangeAspect="1"/>
          </p:cNvSpPr>
          <p:nvPr/>
        </p:nvSpPr>
        <p:spPr>
          <a:xfrm>
            <a:off x="6444195" y="2215663"/>
            <a:ext cx="1436569" cy="278738"/>
          </a:xfrm>
          <a:prstGeom prst="notchedRightArrow">
            <a:avLst/>
          </a:prstGeom>
          <a:gradFill>
            <a:gsLst>
              <a:gs pos="0">
                <a:srgbClr val="DDEBCF"/>
              </a:gs>
              <a:gs pos="50000">
                <a:srgbClr val="9CB86E"/>
              </a:gs>
              <a:gs pos="100000">
                <a:srgbClr val="156B13"/>
              </a:gs>
            </a:gsLst>
            <a:lin ang="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endParaRPr>
          </a:p>
        </p:txBody>
      </p:sp>
      <p:sp>
        <p:nvSpPr>
          <p:cNvPr id="8" name="Notched Right Arrow 7"/>
          <p:cNvSpPr>
            <a:spLocks noChangeAspect="1"/>
          </p:cNvSpPr>
          <p:nvPr/>
        </p:nvSpPr>
        <p:spPr>
          <a:xfrm>
            <a:off x="6444196" y="3184206"/>
            <a:ext cx="1436569" cy="278738"/>
          </a:xfrm>
          <a:prstGeom prst="notchedRightArrow">
            <a:avLst/>
          </a:prstGeom>
          <a:gradFill>
            <a:gsLst>
              <a:gs pos="0">
                <a:srgbClr val="DDEBCF"/>
              </a:gs>
              <a:gs pos="50000">
                <a:srgbClr val="9CB86E"/>
              </a:gs>
              <a:gs pos="100000">
                <a:srgbClr val="156B13"/>
              </a:gs>
            </a:gsLst>
            <a:lin ang="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endParaRPr>
          </a:p>
        </p:txBody>
      </p:sp>
      <p:sp>
        <p:nvSpPr>
          <p:cNvPr id="10" name="Notched Right Arrow 9"/>
          <p:cNvSpPr>
            <a:spLocks noChangeAspect="1"/>
          </p:cNvSpPr>
          <p:nvPr/>
        </p:nvSpPr>
        <p:spPr>
          <a:xfrm>
            <a:off x="6444196" y="2707631"/>
            <a:ext cx="1436569" cy="278738"/>
          </a:xfrm>
          <a:prstGeom prst="notchedRightArrow">
            <a:avLst/>
          </a:prstGeom>
          <a:gradFill>
            <a:gsLst>
              <a:gs pos="0">
                <a:srgbClr val="DDEBCF"/>
              </a:gs>
              <a:gs pos="50000">
                <a:srgbClr val="9CB86E"/>
              </a:gs>
              <a:gs pos="100000">
                <a:srgbClr val="156B13"/>
              </a:gs>
            </a:gsLst>
            <a:lin ang="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endParaRPr>
          </a:p>
        </p:txBody>
      </p:sp>
      <p:pic>
        <p:nvPicPr>
          <p:cNvPr id="11" name="Picture 65" descr="archiv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9296" y="2050908"/>
            <a:ext cx="257026" cy="53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64685" y="2568279"/>
            <a:ext cx="297795" cy="297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C:\Documents and Settings\kevino\Local Settings\Temporary Internet Files\Content.IE5\020CGF1C\MCj04315710000[1].png"/>
          <p:cNvPicPr>
            <a:picLocks noChangeAspect="1" noChangeArrowheads="1"/>
          </p:cNvPicPr>
          <p:nvPr/>
        </p:nvPicPr>
        <p:blipFill>
          <a:blip r:embed="rId5" cstate="print">
            <a:lum bright="-18000" contrast="2000"/>
            <a:extLst>
              <a:ext uri="{28A0092B-C50C-407E-A947-70E740481C1C}">
                <a14:useLocalDpi xmlns:a14="http://schemas.microsoft.com/office/drawing/2010/main" val="0"/>
              </a:ext>
            </a:extLst>
          </a:blip>
          <a:srcRect/>
          <a:stretch>
            <a:fillRect/>
          </a:stretch>
        </p:blipFill>
        <p:spPr bwMode="auto">
          <a:xfrm>
            <a:off x="7212123" y="2674296"/>
            <a:ext cx="467963" cy="471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loud Callout 13"/>
          <p:cNvSpPr>
            <a:spLocks noChangeAspect="1"/>
          </p:cNvSpPr>
          <p:nvPr/>
        </p:nvSpPr>
        <p:spPr>
          <a:xfrm>
            <a:off x="6995867" y="3145862"/>
            <a:ext cx="450237" cy="342995"/>
          </a:xfrm>
          <a:prstGeom prst="cloudCallout">
            <a:avLst>
              <a:gd name="adj1" fmla="val -11385"/>
              <a:gd name="adj2" fmla="val 36148"/>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endParaRPr>
          </a:p>
        </p:txBody>
      </p:sp>
      <p:pic>
        <p:nvPicPr>
          <p:cNvPr id="15" name="Picture 3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81591" y="4037315"/>
            <a:ext cx="1661063" cy="1220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146" name="Picture 2" descr="C:\Users\kodonnell\AppData\Local\Microsoft\Windows\Temporary Internet Files\Content.IE5\YMJJ36C1\MP900440914[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82306" y="5493707"/>
            <a:ext cx="1760348" cy="1316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117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48091" y="1996311"/>
            <a:ext cx="5698709" cy="4581469"/>
          </a:xfrm>
        </p:spPr>
        <p:txBody>
          <a:bodyPr>
            <a:normAutofit fontScale="92500" lnSpcReduction="10000"/>
          </a:bodyPr>
          <a:lstStyle/>
          <a:p>
            <a:pPr marL="0" indent="0">
              <a:lnSpc>
                <a:spcPct val="90000"/>
              </a:lnSpc>
              <a:buNone/>
            </a:pPr>
            <a:r>
              <a:rPr lang="en-US" sz="2400" dirty="0"/>
              <a:t>DICOM first published in 1993.</a:t>
            </a:r>
            <a:br>
              <a:rPr lang="en-US" sz="2400" dirty="0"/>
            </a:br>
            <a:endParaRPr lang="en-US" sz="2400" dirty="0"/>
          </a:p>
          <a:p>
            <a:pPr marL="0" indent="0">
              <a:lnSpc>
                <a:spcPct val="90000"/>
              </a:lnSpc>
              <a:buNone/>
            </a:pPr>
            <a:r>
              <a:rPr lang="en-US" sz="2400" dirty="0"/>
              <a:t>Extended regularly to meet the</a:t>
            </a:r>
            <a:br>
              <a:rPr lang="en-US" sz="2400" dirty="0"/>
            </a:br>
            <a:r>
              <a:rPr lang="en-US" sz="2400" dirty="0"/>
              <a:t>expanding needs of Medical Imaging:</a:t>
            </a:r>
          </a:p>
          <a:p>
            <a:pPr lvl="1">
              <a:lnSpc>
                <a:spcPct val="90000"/>
              </a:lnSpc>
              <a:buFontTx/>
              <a:buChar char="-"/>
            </a:pPr>
            <a:endParaRPr lang="en-US" sz="900" dirty="0"/>
          </a:p>
          <a:p>
            <a:pPr lvl="1">
              <a:lnSpc>
                <a:spcPct val="90000"/>
              </a:lnSpc>
              <a:buFontTx/>
              <a:buChar char="-"/>
            </a:pPr>
            <a:r>
              <a:rPr lang="en-US" sz="2000" dirty="0"/>
              <a:t>Multi-slice CT</a:t>
            </a:r>
          </a:p>
          <a:p>
            <a:pPr lvl="1">
              <a:lnSpc>
                <a:spcPct val="90000"/>
              </a:lnSpc>
              <a:buFontTx/>
              <a:buChar char="-"/>
            </a:pPr>
            <a:r>
              <a:rPr lang="en-US" sz="2000" dirty="0"/>
              <a:t>3D Ultrasound</a:t>
            </a:r>
          </a:p>
          <a:p>
            <a:pPr lvl="1">
              <a:lnSpc>
                <a:spcPct val="90000"/>
              </a:lnSpc>
              <a:buFontTx/>
              <a:buChar char="-"/>
            </a:pPr>
            <a:r>
              <a:rPr lang="en-US" sz="2000" dirty="0"/>
              <a:t>Web-based PACS</a:t>
            </a:r>
          </a:p>
          <a:p>
            <a:pPr lvl="1">
              <a:lnSpc>
                <a:spcPct val="90000"/>
              </a:lnSpc>
              <a:buFontTx/>
              <a:buChar char="-"/>
            </a:pPr>
            <a:r>
              <a:rPr lang="en-US" sz="2000" dirty="0"/>
              <a:t>USB Memory Sticks</a:t>
            </a:r>
          </a:p>
          <a:p>
            <a:pPr lvl="1">
              <a:lnSpc>
                <a:spcPct val="90000"/>
              </a:lnSpc>
              <a:buFontTx/>
              <a:buChar char="-"/>
            </a:pPr>
            <a:r>
              <a:rPr lang="en-US" sz="2000" dirty="0"/>
              <a:t>Clinical Measurements</a:t>
            </a:r>
          </a:p>
          <a:p>
            <a:pPr lvl="1">
              <a:lnSpc>
                <a:spcPct val="90000"/>
              </a:lnSpc>
              <a:buFontTx/>
              <a:buChar char="-"/>
            </a:pPr>
            <a:r>
              <a:rPr lang="en-US" sz="2000" dirty="0"/>
              <a:t>Radiation Dose Reporting</a:t>
            </a:r>
          </a:p>
          <a:p>
            <a:pPr lvl="1">
              <a:lnSpc>
                <a:spcPct val="90000"/>
              </a:lnSpc>
              <a:buFontTx/>
              <a:buChar char="-"/>
            </a:pPr>
            <a:r>
              <a:rPr lang="en-US" sz="2000" dirty="0"/>
              <a:t>Image Registration &amp; Segmentation</a:t>
            </a:r>
          </a:p>
          <a:p>
            <a:pPr lvl="1">
              <a:lnSpc>
                <a:spcPct val="90000"/>
              </a:lnSpc>
              <a:buFontTx/>
              <a:buChar char="-"/>
            </a:pPr>
            <a:r>
              <a:rPr lang="en-US" sz="2000" dirty="0"/>
              <a:t>Computer Aided Detection/Diagnosis</a:t>
            </a:r>
          </a:p>
          <a:p>
            <a:pPr lvl="1">
              <a:lnSpc>
                <a:spcPct val="90000"/>
              </a:lnSpc>
              <a:buFontTx/>
              <a:buChar char="-"/>
            </a:pPr>
            <a:r>
              <a:rPr lang="en-US" sz="2000" dirty="0"/>
              <a:t>   and Many, Many More . . .</a:t>
            </a:r>
          </a:p>
        </p:txBody>
      </p:sp>
      <p:sp>
        <p:nvSpPr>
          <p:cNvPr id="6146" name="Rectangle 2"/>
          <p:cNvSpPr>
            <a:spLocks noGrp="1" noChangeArrowheads="1"/>
          </p:cNvSpPr>
          <p:nvPr>
            <p:ph type="title"/>
          </p:nvPr>
        </p:nvSpPr>
        <p:spPr/>
        <p:txBody>
          <a:bodyPr/>
          <a:lstStyle/>
          <a:p>
            <a:r>
              <a:rPr lang="en-US"/>
              <a:t>DICOM is not Static</a:t>
            </a: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9270" y="1780381"/>
            <a:ext cx="1377950" cy="184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7134" y="3537152"/>
            <a:ext cx="1068387"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7" descr="053dus33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1721" y="3919740"/>
            <a:ext cx="1006475"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9" descr="US_IG_Cardia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4396" y="4264227"/>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1" descr="showimage">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71221" y="4888115"/>
            <a:ext cx="12763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627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448090" y="1828800"/>
            <a:ext cx="8459935" cy="4945626"/>
          </a:xfrm>
        </p:spPr>
        <p:txBody>
          <a:bodyPr>
            <a:normAutofit fontScale="92500" lnSpcReduction="20000"/>
          </a:bodyPr>
          <a:lstStyle/>
          <a:p>
            <a:pPr marL="0" indent="0">
              <a:lnSpc>
                <a:spcPct val="95000"/>
              </a:lnSpc>
              <a:spcBef>
                <a:spcPts val="600"/>
              </a:spcBef>
              <a:buNone/>
            </a:pPr>
            <a:r>
              <a:rPr lang="en-US" sz="2400" b="1" dirty="0">
                <a:solidFill>
                  <a:srgbClr val="C00000"/>
                </a:solidFill>
              </a:rPr>
              <a:t>Supplements</a:t>
            </a:r>
            <a:r>
              <a:rPr lang="en-US" sz="2400" dirty="0"/>
              <a:t> for major changes</a:t>
            </a:r>
          </a:p>
          <a:p>
            <a:pPr lvl="1">
              <a:lnSpc>
                <a:spcPct val="95000"/>
              </a:lnSpc>
              <a:spcBef>
                <a:spcPts val="300"/>
              </a:spcBef>
            </a:pPr>
            <a:r>
              <a:rPr lang="en-US" sz="2000" dirty="0"/>
              <a:t>New object types, new services, new compression schemes</a:t>
            </a:r>
          </a:p>
          <a:p>
            <a:pPr lvl="1">
              <a:lnSpc>
                <a:spcPct val="95000"/>
              </a:lnSpc>
              <a:spcBef>
                <a:spcPts val="300"/>
              </a:spcBef>
            </a:pPr>
            <a:r>
              <a:rPr lang="en-US" sz="2000" dirty="0"/>
              <a:t>About 10 / year</a:t>
            </a:r>
          </a:p>
          <a:p>
            <a:pPr lvl="1">
              <a:lnSpc>
                <a:spcPct val="95000"/>
              </a:lnSpc>
              <a:spcBef>
                <a:spcPts val="300"/>
              </a:spcBef>
            </a:pPr>
            <a:r>
              <a:rPr lang="en-US" sz="2000" dirty="0"/>
              <a:t>Developed by Working Groups</a:t>
            </a:r>
          </a:p>
          <a:p>
            <a:pPr lvl="1">
              <a:lnSpc>
                <a:spcPct val="95000"/>
              </a:lnSpc>
              <a:spcBef>
                <a:spcPts val="300"/>
              </a:spcBef>
            </a:pPr>
            <a:r>
              <a:rPr lang="en-US" sz="2000" dirty="0"/>
              <a:t>Require Work Item approved by DICOM Standards Committee</a:t>
            </a:r>
            <a:endParaRPr lang="en-US" sz="1600" dirty="0"/>
          </a:p>
          <a:p>
            <a:pPr marL="0" indent="0">
              <a:lnSpc>
                <a:spcPct val="95000"/>
              </a:lnSpc>
              <a:spcBef>
                <a:spcPts val="1800"/>
              </a:spcBef>
              <a:buNone/>
            </a:pPr>
            <a:r>
              <a:rPr lang="en-US" sz="2400" b="1" dirty="0">
                <a:solidFill>
                  <a:srgbClr val="C00000"/>
                </a:solidFill>
              </a:rPr>
              <a:t>Change Proposals </a:t>
            </a:r>
            <a:r>
              <a:rPr lang="en-US" sz="2400" dirty="0"/>
              <a:t>for minor corrections</a:t>
            </a:r>
          </a:p>
          <a:p>
            <a:pPr lvl="1">
              <a:lnSpc>
                <a:spcPct val="95000"/>
              </a:lnSpc>
              <a:spcBef>
                <a:spcPts val="300"/>
              </a:spcBef>
            </a:pPr>
            <a:r>
              <a:rPr lang="en-US" sz="2000" dirty="0"/>
              <a:t>About 100 / year </a:t>
            </a:r>
          </a:p>
          <a:p>
            <a:pPr lvl="1">
              <a:lnSpc>
                <a:spcPct val="95000"/>
              </a:lnSpc>
              <a:spcBef>
                <a:spcPts val="300"/>
              </a:spcBef>
            </a:pPr>
            <a:r>
              <a:rPr lang="en-US" sz="2000" dirty="0"/>
              <a:t>Anybody can submit</a:t>
            </a:r>
          </a:p>
          <a:p>
            <a:pPr lvl="1">
              <a:lnSpc>
                <a:spcPct val="95000"/>
              </a:lnSpc>
              <a:spcBef>
                <a:spcPts val="300"/>
              </a:spcBef>
            </a:pPr>
            <a:r>
              <a:rPr lang="en-US" sz="2000" dirty="0"/>
              <a:t>Backward Compatibility:  Avoid changes that break existing implementations</a:t>
            </a:r>
            <a:endParaRPr lang="en-US" sz="1200" dirty="0"/>
          </a:p>
          <a:p>
            <a:pPr marL="0" indent="0">
              <a:lnSpc>
                <a:spcPct val="95000"/>
              </a:lnSpc>
              <a:spcBef>
                <a:spcPts val="1800"/>
              </a:spcBef>
              <a:buNone/>
            </a:pPr>
            <a:r>
              <a:rPr lang="en-US" sz="2400" b="1" dirty="0">
                <a:solidFill>
                  <a:srgbClr val="C00000"/>
                </a:solidFill>
              </a:rPr>
              <a:t>Continuous maintenance </a:t>
            </a:r>
            <a:r>
              <a:rPr lang="en-US" sz="2400" dirty="0"/>
              <a:t>process</a:t>
            </a:r>
          </a:p>
          <a:p>
            <a:pPr lvl="1">
              <a:lnSpc>
                <a:spcPct val="95000"/>
              </a:lnSpc>
              <a:spcBef>
                <a:spcPts val="300"/>
              </a:spcBef>
            </a:pPr>
            <a:r>
              <a:rPr lang="en-US" sz="2000" dirty="0"/>
              <a:t>WG-06 (“Architecture Review Board”) meets five times per year</a:t>
            </a:r>
          </a:p>
          <a:p>
            <a:pPr lvl="1">
              <a:lnSpc>
                <a:spcPct val="95000"/>
              </a:lnSpc>
              <a:spcBef>
                <a:spcPts val="300"/>
              </a:spcBef>
            </a:pPr>
            <a:r>
              <a:rPr lang="en-US" sz="2000" dirty="0"/>
              <a:t>All documents published for open Public Comment; </a:t>
            </a:r>
            <a:br>
              <a:rPr lang="en-US" sz="2000" dirty="0"/>
            </a:br>
            <a:r>
              <a:rPr lang="en-US" sz="2000" dirty="0"/>
              <a:t>later formal vote by Letter Ballot </a:t>
            </a:r>
          </a:p>
        </p:txBody>
      </p:sp>
      <p:sp>
        <p:nvSpPr>
          <p:cNvPr id="7170" name="Rectangle 2"/>
          <p:cNvSpPr>
            <a:spLocks noGrp="1" noChangeArrowheads="1"/>
          </p:cNvSpPr>
          <p:nvPr>
            <p:ph type="title"/>
          </p:nvPr>
        </p:nvSpPr>
        <p:spPr/>
        <p:txBody>
          <a:bodyPr/>
          <a:lstStyle/>
          <a:p>
            <a:r>
              <a:rPr lang="en-US" dirty="0"/>
              <a:t>DICOM Change Process</a:t>
            </a:r>
          </a:p>
        </p:txBody>
      </p:sp>
    </p:spTree>
    <p:extLst>
      <p:ext uri="{BB962C8B-B14F-4D97-AF65-F5344CB8AC3E}">
        <p14:creationId xmlns:p14="http://schemas.microsoft.com/office/powerpoint/2010/main" val="1570056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Recent Supplements</a:t>
            </a:r>
          </a:p>
        </p:txBody>
      </p:sp>
      <p:sp>
        <p:nvSpPr>
          <p:cNvPr id="7" name="Content Placeholder 6"/>
          <p:cNvSpPr>
            <a:spLocks noGrp="1"/>
          </p:cNvSpPr>
          <p:nvPr>
            <p:ph idx="1"/>
          </p:nvPr>
        </p:nvSpPr>
        <p:spPr>
          <a:xfrm>
            <a:off x="436633" y="2037405"/>
            <a:ext cx="7561008" cy="4545814"/>
          </a:xfrm>
        </p:spPr>
        <p:txBody>
          <a:bodyPr>
            <a:normAutofit lnSpcReduction="10000"/>
          </a:bodyPr>
          <a:lstStyle/>
          <a:p>
            <a:pPr marL="457200" indent="-457200">
              <a:spcBef>
                <a:spcPts val="3000"/>
              </a:spcBef>
            </a:pPr>
            <a:r>
              <a:rPr lang="en-US" sz="2400" dirty="0"/>
              <a:t>Sup 202  Real Time Video </a:t>
            </a:r>
          </a:p>
          <a:p>
            <a:pPr marL="457200" indent="-457200">
              <a:spcBef>
                <a:spcPts val="3000"/>
              </a:spcBef>
            </a:pPr>
            <a:r>
              <a:rPr lang="en-US" sz="2400" dirty="0"/>
              <a:t>Sup 203  DICOMweb: Thumbnail Service</a:t>
            </a:r>
          </a:p>
          <a:p>
            <a:pPr marL="457200" indent="-457200">
              <a:spcBef>
                <a:spcPts val="3000"/>
              </a:spcBef>
            </a:pPr>
            <a:r>
              <a:rPr lang="en-US" sz="2400" dirty="0"/>
              <a:t>Sup 204  TLS Security Update</a:t>
            </a:r>
          </a:p>
          <a:p>
            <a:pPr marL="457200" indent="-457200">
              <a:spcBef>
                <a:spcPts val="3000"/>
              </a:spcBef>
            </a:pPr>
            <a:r>
              <a:rPr lang="en-US" sz="2400" dirty="0"/>
              <a:t>Sup 205  STL Encapsulation for 3D Manufacturing</a:t>
            </a:r>
          </a:p>
          <a:p>
            <a:pPr marL="457200" indent="-457200">
              <a:spcBef>
                <a:spcPts val="3000"/>
              </a:spcBef>
            </a:pPr>
            <a:r>
              <a:rPr lang="en-US" sz="2400" dirty="0"/>
              <a:t>…</a:t>
            </a:r>
          </a:p>
          <a:p>
            <a:pPr marL="457200" indent="-457200">
              <a:spcBef>
                <a:spcPts val="3000"/>
              </a:spcBef>
            </a:pPr>
            <a:r>
              <a:rPr lang="en-US" sz="2400" i="1" dirty="0"/>
              <a:t>Sup 219 Simplified SR in JSON for AI </a:t>
            </a:r>
          </a:p>
        </p:txBody>
      </p:sp>
      <p:pic>
        <p:nvPicPr>
          <p:cNvPr id="10" name="Picture 4" des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549" y="4310312"/>
            <a:ext cx="1100889" cy="752843"/>
          </a:xfrm>
          <a:prstGeom prst="rect">
            <a:avLst/>
          </a:prstGeom>
          <a:noFill/>
          <a:ln>
            <a:solidFill>
              <a:srgbClr val="4F81BD">
                <a:shade val="50000"/>
              </a:srgbClr>
            </a:solidFill>
          </a:ln>
          <a:extLst>
            <a:ext uri="{909E8E84-426E-40DD-AFC4-6F175D3DCCD1}">
              <a14:hiddenFill xmlns:a14="http://schemas.microsoft.com/office/drawing/2010/main">
                <a:solidFill>
                  <a:srgbClr val="FFFFFF"/>
                </a:solidFill>
              </a14:hiddenFill>
            </a:ext>
          </a:extLst>
        </p:spPr>
      </p:pic>
      <p:pic>
        <p:nvPicPr>
          <p:cNvPr id="11" name="Picture 8" descr="..."/>
          <p:cNvPicPr>
            <a:picLocks noChangeAspect="1" noChangeArrowheads="1"/>
          </p:cNvPicPr>
          <p:nvPr/>
        </p:nvPicPr>
        <p:blipFill>
          <a:blip r:embed="rId4" cstate="print">
            <a:clrChange>
              <a:clrFrom>
                <a:srgbClr val="E2E4E5"/>
              </a:clrFrom>
              <a:clrTo>
                <a:srgbClr val="E2E4E5">
                  <a:alpha val="0"/>
                </a:srgbClr>
              </a:clrTo>
            </a:clrChange>
            <a:extLst>
              <a:ext uri="{28A0092B-C50C-407E-A947-70E740481C1C}">
                <a14:useLocalDpi xmlns:a14="http://schemas.microsoft.com/office/drawing/2010/main" val="0"/>
              </a:ext>
            </a:extLst>
          </a:blip>
          <a:srcRect/>
          <a:stretch>
            <a:fillRect/>
          </a:stretch>
        </p:blipFill>
        <p:spPr bwMode="auto">
          <a:xfrm>
            <a:off x="6349146" y="3552878"/>
            <a:ext cx="975435" cy="562291"/>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id="{CE7C8081-7756-4210-8876-97F04FD6B4B5}"/>
              </a:ext>
            </a:extLst>
          </p:cNvPr>
          <p:cNvGrpSpPr/>
          <p:nvPr/>
        </p:nvGrpSpPr>
        <p:grpSpPr>
          <a:xfrm>
            <a:off x="6204160" y="1606446"/>
            <a:ext cx="1265409" cy="1136386"/>
            <a:chOff x="7384799" y="4724062"/>
            <a:chExt cx="1226859" cy="1104040"/>
          </a:xfrm>
        </p:grpSpPr>
        <p:pic>
          <p:nvPicPr>
            <p:cNvPr id="22" name="Picture 21">
              <a:extLst>
                <a:ext uri="{FF2B5EF4-FFF2-40B4-BE49-F238E27FC236}">
                  <a16:creationId xmlns:a16="http://schemas.microsoft.com/office/drawing/2014/main" id="{CE7D8A24-4A0B-47A4-81C2-303EDFEF2BB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967439" y="4724062"/>
              <a:ext cx="443502" cy="233534"/>
            </a:xfrm>
            <a:prstGeom prst="rect">
              <a:avLst/>
            </a:prstGeom>
          </p:spPr>
        </p:pic>
        <p:grpSp>
          <p:nvGrpSpPr>
            <p:cNvPr id="23" name="Group 22">
              <a:extLst>
                <a:ext uri="{FF2B5EF4-FFF2-40B4-BE49-F238E27FC236}">
                  <a16:creationId xmlns:a16="http://schemas.microsoft.com/office/drawing/2014/main" id="{9D6B5704-D72A-41C4-BEBD-4C4D8974784A}"/>
                </a:ext>
              </a:extLst>
            </p:cNvPr>
            <p:cNvGrpSpPr/>
            <p:nvPr/>
          </p:nvGrpSpPr>
          <p:grpSpPr>
            <a:xfrm>
              <a:off x="7384799" y="4953343"/>
              <a:ext cx="1226859" cy="874759"/>
              <a:chOff x="5263290" y="3306794"/>
              <a:chExt cx="2880360" cy="2267925"/>
            </a:xfrm>
          </p:grpSpPr>
          <p:pic>
            <p:nvPicPr>
              <p:cNvPr id="24" name="Picture 23">
                <a:extLst>
                  <a:ext uri="{FF2B5EF4-FFF2-40B4-BE49-F238E27FC236}">
                    <a16:creationId xmlns:a16="http://schemas.microsoft.com/office/drawing/2014/main" id="{32A797E2-C009-4419-9CB6-DC01C690E374}"/>
                  </a:ext>
                </a:extLst>
              </p:cNvPr>
              <p:cNvPicPr>
                <a:picLocks noChangeAspect="1"/>
              </p:cNvPicPr>
              <p:nvPr/>
            </p:nvPicPr>
            <p:blipFill>
              <a:blip r:embed="rId6"/>
              <a:stretch>
                <a:fillRect/>
              </a:stretch>
            </p:blipFill>
            <p:spPr>
              <a:xfrm>
                <a:off x="5263290" y="3306794"/>
                <a:ext cx="2880360" cy="2267925"/>
              </a:xfrm>
              <a:prstGeom prst="rect">
                <a:avLst/>
              </a:prstGeom>
            </p:spPr>
          </p:pic>
          <p:grpSp>
            <p:nvGrpSpPr>
              <p:cNvPr id="25" name="Group 24">
                <a:extLst>
                  <a:ext uri="{FF2B5EF4-FFF2-40B4-BE49-F238E27FC236}">
                    <a16:creationId xmlns:a16="http://schemas.microsoft.com/office/drawing/2014/main" id="{BC682CC6-B51D-43BE-A481-74976E641419}"/>
                  </a:ext>
                </a:extLst>
              </p:cNvPr>
              <p:cNvGrpSpPr/>
              <p:nvPr/>
            </p:nvGrpSpPr>
            <p:grpSpPr>
              <a:xfrm>
                <a:off x="5378505" y="3401201"/>
                <a:ext cx="2615184" cy="2063264"/>
                <a:chOff x="2229295" y="3044950"/>
                <a:chExt cx="2611540" cy="2063264"/>
              </a:xfrm>
            </p:grpSpPr>
            <p:sp>
              <p:nvSpPr>
                <p:cNvPr id="26" name="Rectangle 25">
                  <a:extLst>
                    <a:ext uri="{FF2B5EF4-FFF2-40B4-BE49-F238E27FC236}">
                      <a16:creationId xmlns:a16="http://schemas.microsoft.com/office/drawing/2014/main" id="{EEE510F3-4D41-4410-8AAB-6850B804E846}"/>
                    </a:ext>
                  </a:extLst>
                </p:cNvPr>
                <p:cNvSpPr/>
                <p:nvPr/>
              </p:nvSpPr>
              <p:spPr>
                <a:xfrm>
                  <a:off x="2229295" y="3044950"/>
                  <a:ext cx="2611540" cy="20605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pic>
              <p:nvPicPr>
                <p:cNvPr id="27" name="Picture 2" descr="Image result for angio suite">
                  <a:extLst>
                    <a:ext uri="{FF2B5EF4-FFF2-40B4-BE49-F238E27FC236}">
                      <a16:creationId xmlns:a16="http://schemas.microsoft.com/office/drawing/2014/main" id="{9A300FBF-032B-4A1B-9F87-2BE1C5B2853B}"/>
                    </a:ext>
                  </a:extLst>
                </p:cNvPr>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29295" y="3044950"/>
                  <a:ext cx="1280160" cy="100584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Image result for angiography image">
                  <a:extLst>
                    <a:ext uri="{FF2B5EF4-FFF2-40B4-BE49-F238E27FC236}">
                      <a16:creationId xmlns:a16="http://schemas.microsoft.com/office/drawing/2014/main" id="{CB7E826A-07AD-42A6-A93A-A31DB8DFAED7}"/>
                    </a:ext>
                  </a:extLst>
                </p:cNvPr>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60675" y="4099699"/>
                  <a:ext cx="1280160" cy="100584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975E8534-75F5-440A-BCB7-EB37B5A6006A}"/>
                    </a:ext>
                  </a:extLst>
                </p:cNvPr>
                <p:cNvPicPr>
                  <a:picLocks/>
                </p:cNvPicPr>
                <p:nvPr/>
              </p:nvPicPr>
              <p:blipFill>
                <a:blip r:embed="rId9"/>
                <a:stretch>
                  <a:fillRect/>
                </a:stretch>
              </p:blipFill>
              <p:spPr>
                <a:xfrm>
                  <a:off x="3560675" y="3044950"/>
                  <a:ext cx="1280160" cy="1005840"/>
                </a:xfrm>
                <a:prstGeom prst="rect">
                  <a:avLst/>
                </a:prstGeom>
              </p:spPr>
            </p:pic>
            <p:pic>
              <p:nvPicPr>
                <p:cNvPr id="30" name="Picture 29">
                  <a:extLst>
                    <a:ext uri="{FF2B5EF4-FFF2-40B4-BE49-F238E27FC236}">
                      <a16:creationId xmlns:a16="http://schemas.microsoft.com/office/drawing/2014/main" id="{033523FC-7D49-44E5-9741-82B757075402}"/>
                    </a:ext>
                  </a:extLst>
                </p:cNvPr>
                <p:cNvPicPr>
                  <a:picLocks/>
                </p:cNvPicPr>
                <p:nvPr/>
              </p:nvPicPr>
              <p:blipFill>
                <a:blip r:embed="rId10"/>
                <a:stretch>
                  <a:fillRect/>
                </a:stretch>
              </p:blipFill>
              <p:spPr>
                <a:xfrm>
                  <a:off x="2229788" y="4102374"/>
                  <a:ext cx="1280160" cy="1005840"/>
                </a:xfrm>
                <a:prstGeom prst="rect">
                  <a:avLst/>
                </a:prstGeom>
              </p:spPr>
            </p:pic>
          </p:grpSp>
        </p:grpSp>
      </p:grpSp>
      <p:pic>
        <p:nvPicPr>
          <p:cNvPr id="32" name="Picture 31">
            <a:extLst>
              <a:ext uri="{FF2B5EF4-FFF2-40B4-BE49-F238E27FC236}">
                <a16:creationId xmlns:a16="http://schemas.microsoft.com/office/drawing/2014/main" id="{958AA1F5-7015-4B0B-A9D9-CFE879AB8682}"/>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751548" y="2700858"/>
            <a:ext cx="1100890" cy="776470"/>
          </a:xfrm>
          <a:prstGeom prst="rect">
            <a:avLst/>
          </a:prstGeom>
          <a:ln>
            <a:solidFill>
              <a:schemeClr val="accent1"/>
            </a:solidFill>
          </a:ln>
        </p:spPr>
      </p:pic>
    </p:spTree>
    <p:extLst>
      <p:ext uri="{BB962C8B-B14F-4D97-AF65-F5344CB8AC3E}">
        <p14:creationId xmlns:p14="http://schemas.microsoft.com/office/powerpoint/2010/main" val="2561049165"/>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TM03457464[[fn=Dividend]]</Template>
  <TotalTime>3488</TotalTime>
  <Words>2113</Words>
  <Application>Microsoft Office PowerPoint</Application>
  <PresentationFormat>On-screen Show (4:3)</PresentationFormat>
  <Paragraphs>425</Paragraphs>
  <Slides>29</Slides>
  <Notes>25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29</vt:i4>
      </vt:variant>
    </vt:vector>
  </HeadingPairs>
  <TitlesOfParts>
    <vt:vector size="39" baseType="lpstr">
      <vt:lpstr>Arial</vt:lpstr>
      <vt:lpstr>Calibri</vt:lpstr>
      <vt:lpstr>Gill Sans MT</vt:lpstr>
      <vt:lpstr>Times New Roman</vt:lpstr>
      <vt:lpstr>Verdana</vt:lpstr>
      <vt:lpstr>Wingdings</vt:lpstr>
      <vt:lpstr>Wingdings 2</vt:lpstr>
      <vt:lpstr>Dividend</vt:lpstr>
      <vt:lpstr>Image</vt:lpstr>
      <vt:lpstr>Picture</vt:lpstr>
      <vt:lpstr>DICOM Educational Conference Bangkok, Thailand</vt:lpstr>
      <vt:lpstr> DICOM :  A Family of Protocols</vt:lpstr>
      <vt:lpstr>Routine Clinical Practice</vt:lpstr>
      <vt:lpstr>Store Images</vt:lpstr>
      <vt:lpstr>Other DICOM Components </vt:lpstr>
      <vt:lpstr>Other DICOM Components </vt:lpstr>
      <vt:lpstr>DICOM is not Static</vt:lpstr>
      <vt:lpstr>DICOM Change Process</vt:lpstr>
      <vt:lpstr>Some Recent Supplements</vt:lpstr>
      <vt:lpstr>Working Groups</vt:lpstr>
      <vt:lpstr>Maintaining Stability</vt:lpstr>
      <vt:lpstr>DICOM SOP Class</vt:lpstr>
      <vt:lpstr>Some Other SOP Examples</vt:lpstr>
      <vt:lpstr>Maintaining Stability</vt:lpstr>
      <vt:lpstr>Stability and Maintenance </vt:lpstr>
      <vt:lpstr>Publication vs Conformance</vt:lpstr>
      <vt:lpstr>Documented Assertion of Product Conformance</vt:lpstr>
      <vt:lpstr>Machine Negotiation of Conformant Capabilities</vt:lpstr>
      <vt:lpstr>Information Model Stability</vt:lpstr>
      <vt:lpstr>The Information Model</vt:lpstr>
      <vt:lpstr>DICOM Model Elements</vt:lpstr>
      <vt:lpstr>Starting from the bottom ...</vt:lpstr>
      <vt:lpstr>DICOM Terms:  Attribute</vt:lpstr>
      <vt:lpstr>DICOM Terms:  Module</vt:lpstr>
      <vt:lpstr>DICOM Terms:  Object (IOD)</vt:lpstr>
      <vt:lpstr>DICOM Services</vt:lpstr>
      <vt:lpstr>XML / Web publication</vt:lpstr>
      <vt:lpstr>The DICOM Standard</vt:lpstr>
      <vt:lpstr>Presenter’s 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DICOM Educational Conference Brisbane, Australia</dc:title>
  <dc:creator>Lynn Lear</dc:creator>
  <cp:lastModifiedBy>O'Donnell, Kevin</cp:lastModifiedBy>
  <cp:revision>70</cp:revision>
  <dcterms:created xsi:type="dcterms:W3CDTF">2018-06-26T03:42:10Z</dcterms:created>
  <dcterms:modified xsi:type="dcterms:W3CDTF">2019-10-02T09:16:53Z</dcterms:modified>
</cp:coreProperties>
</file>