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  <p:sldMasterId id="2147483668" r:id="rId2"/>
  </p:sldMasterIdLst>
  <p:notesMasterIdLst>
    <p:notesMasterId r:id="rId27"/>
  </p:notesMasterIdLst>
  <p:sldIdLst>
    <p:sldId id="256" r:id="rId3"/>
    <p:sldId id="429" r:id="rId4"/>
    <p:sldId id="275" r:id="rId5"/>
    <p:sldId id="305" r:id="rId6"/>
    <p:sldId id="271" r:id="rId7"/>
    <p:sldId id="283" r:id="rId8"/>
    <p:sldId id="370" r:id="rId9"/>
    <p:sldId id="334" r:id="rId10"/>
    <p:sldId id="421" r:id="rId11"/>
    <p:sldId id="1575" r:id="rId12"/>
    <p:sldId id="423" r:id="rId13"/>
    <p:sldId id="426" r:id="rId14"/>
    <p:sldId id="331" r:id="rId15"/>
    <p:sldId id="422" r:id="rId16"/>
    <p:sldId id="278" r:id="rId17"/>
    <p:sldId id="430" r:id="rId18"/>
    <p:sldId id="1576" r:id="rId19"/>
    <p:sldId id="1577" r:id="rId20"/>
    <p:sldId id="1579" r:id="rId21"/>
    <p:sldId id="289" r:id="rId22"/>
    <p:sldId id="1578" r:id="rId23"/>
    <p:sldId id="280" r:id="rId24"/>
    <p:sldId id="349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0610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 (90 min with Fundamentals, Secretariat, Trends)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3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2FC2C-9047-4768-B395-2532CE5050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3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9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Sup127 built on the work of Heinz </a:t>
            </a:r>
            <a:r>
              <a:rPr lang="en-US" dirty="0" err="1"/>
              <a:t>Blendinger</a:t>
            </a:r>
            <a:r>
              <a:rPr lang="en-US" dirty="0"/>
              <a:t> in Sup94</a:t>
            </a:r>
          </a:p>
          <a:p>
            <a:r>
              <a:rPr lang="en-US" dirty="0"/>
              <a:t>Sup 201   Retire Radiation Dose from MPPS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C44A8-5DC4-4CC5-A7D9-1DE49060BB69}" type="slidenum">
              <a:rPr lang="ja-JP" altLang="en-US" smtClean="0"/>
              <a:pPr/>
              <a:t>12</a:t>
            </a:fld>
            <a:endParaRPr lang="en-US" altLang="ja-JP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xfrm>
            <a:off x="688058" y="4764407"/>
            <a:ext cx="5509331" cy="451424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99536" y="9527196"/>
            <a:ext cx="2984288" cy="5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774" eaLnBrk="0" fontAlgn="base" hangingPunct="0">
              <a:spcBef>
                <a:spcPct val="0"/>
              </a:spcBef>
              <a:spcAft>
                <a:spcPct val="0"/>
              </a:spcAft>
            </a:pPr>
            <a:fld id="{B8CA3008-0E4F-4FF7-8B96-BBB1236F6795}" type="slidenum">
              <a:rPr lang="ja-JP" altLang="en-US" sz="1200">
                <a:solidFill>
                  <a:srgbClr val="000000"/>
                </a:solidFill>
                <a:latin typeface="Arial" charset="0"/>
              </a:rPr>
              <a:pPr algn="r" defTabSz="931774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5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a quality program for contrast similar to radiation dose.</a:t>
            </a:r>
          </a:p>
          <a:p>
            <a:r>
              <a:rPr lang="en-US" dirty="0"/>
              <a:t>Also potential</a:t>
            </a:r>
            <a:r>
              <a:rPr lang="en-US" baseline="0" dirty="0"/>
              <a:t> for clinical applications to use the detailed flow information to refine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7F4C-1E97-8249-888A-990A5BE358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5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portion of supplements done to finished belies the portion of the work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1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3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204 = (mostly) Use TLS 1.2, originally added TLS around 2001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0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form of physical visualization. For specialists, referring, patient.</a:t>
            </a:r>
          </a:p>
          <a:p>
            <a:r>
              <a:rPr lang="en-US" dirty="0"/>
              <a:t>Surgical guides can significantly reduce the length of the procedure. </a:t>
            </a:r>
          </a:p>
          <a:p>
            <a:r>
              <a:rPr lang="en-US" dirty="0"/>
              <a:t>OR Time does not come cheap.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6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Use Case: Automated OR “Multi-display”</a:t>
            </a:r>
          </a:p>
          <a:p>
            <a:r>
              <a:rPr lang="en-US" dirty="0"/>
              <a:t>Layout (“hanging protocol”) depends on procedure, 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and annotating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0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Future? You know what you can do and what you need to do but can’t.  </a:t>
            </a:r>
          </a:p>
          <a:p>
            <a:r>
              <a:rPr lang="en-US" dirty="0"/>
              <a:t>Bring your problems and insights to DICOM and help us invent the future.</a:t>
            </a:r>
          </a:p>
          <a:p>
            <a:endParaRPr lang="en-US" dirty="0"/>
          </a:p>
          <a:p>
            <a:r>
              <a:rPr lang="en-US" dirty="0"/>
              <a:t>All the supplements you saw above have something in common.  Someone saw a need and volunteered to help meet the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1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7F4C-1E97-8249-888A-990A5BE3583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9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DICOM direction as an exercise in crowd-sourcing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A15E5-894F-41C8-B96B-AE21DD89D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8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talk about trends, recall the Common Thread that doesn’t change</a:t>
            </a:r>
          </a:p>
          <a:p>
            <a:r>
              <a:rPr lang="en-US" dirty="0"/>
              <a:t>You can still read a CT image from the 1990s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Dermatology Photos already covered along with new anatomy codes</a:t>
            </a:r>
          </a:p>
          <a:p>
            <a:r>
              <a:rPr lang="en-US" dirty="0"/>
              <a:t>Breast Tomosynthesis – Sup 125 from 10 years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new display requirements the new IODs/specialties bring along (but DICOM doesn’t mandate display behaviors)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7F4C-1E97-8249-888A-990A5BE358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guess you’ve heard about the Web. It’s been all over the news…</a:t>
            </a:r>
          </a:p>
          <a:p>
            <a:r>
              <a:rPr lang="en-US" dirty="0"/>
              <a:t>Sup 198   Retire WADO-WS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b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0088C64-F74D-47FB-B2EB-2D48A60069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0" y="606265"/>
            <a:ext cx="2688719" cy="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960" y="2228003"/>
            <a:ext cx="408903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61" y="2926051"/>
            <a:ext cx="408903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379" y="2228003"/>
            <a:ext cx="393797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3691" y="2992364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261A4-924D-4D95-8EBA-434C081A5F88}"/>
              </a:ext>
            </a:extLst>
          </p:cNvPr>
          <p:cNvSpPr>
            <a:spLocks noChangeAspect="1"/>
          </p:cNvSpPr>
          <p:nvPr userDrawn="1"/>
        </p:nvSpPr>
        <p:spPr>
          <a:xfrm>
            <a:off x="448091" y="1079859"/>
            <a:ext cx="8247818" cy="60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9B00B6-EBB6-4752-9072-08E2F03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092299"/>
            <a:ext cx="7865656" cy="564386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09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8A16D-DFA7-4BB8-86FD-82BA2736DFBB}"/>
              </a:ext>
            </a:extLst>
          </p:cNvPr>
          <p:cNvSpPr>
            <a:spLocks noChangeAspect="1"/>
          </p:cNvSpPr>
          <p:nvPr userDrawn="1"/>
        </p:nvSpPr>
        <p:spPr>
          <a:xfrm>
            <a:off x="448091" y="1071150"/>
            <a:ext cx="8247818" cy="60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092299"/>
            <a:ext cx="7865656" cy="564386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15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3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6200"/>
            <a:ext cx="6169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03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6E02-F2CA-499C-AD44-8C80ADA8F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1254760"/>
            <a:ext cx="8238707" cy="924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F33BA825-58FC-4862-BD95-E361EB9AF737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1249680"/>
            <a:ext cx="8238707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42CF7D0-5F4B-4592-9942-4C02C38E9A33}" type="datetime1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2018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63332" y="1244600"/>
            <a:ext cx="8238707" cy="944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6339" y="1634321"/>
            <a:ext cx="8005157" cy="433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E72A77-6941-435E-8A91-50C96895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40" y="179331"/>
            <a:ext cx="5108249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5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210" y="3085765"/>
            <a:ext cx="8134844" cy="3648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t" anchorCtr="0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97364"/>
            <a:ext cx="7343799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DICOM® 2019       www.dicomstandard.org          #DICOMConference2019 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9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1" y="1062441"/>
            <a:ext cx="8247818" cy="60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2089818"/>
            <a:ext cx="8247818" cy="4319691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0F1CF1-F7EA-433C-9AC4-A61BA382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092299"/>
            <a:ext cx="7865656" cy="564386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40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125" y="12987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4CEB746-70BB-4DC0-A6DD-A98485C63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0" y="606265"/>
            <a:ext cx="2688719" cy="59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5" r:id="rId7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1097365"/>
            <a:ext cx="7998461" cy="60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2685203"/>
            <a:ext cx="7989752" cy="299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091" y="188764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188764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188764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11" y="363019"/>
            <a:ext cx="2283569" cy="65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em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global.medical.can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cs typeface="Arial" panose="020B0604020202020204" pitchFamily="34" charset="0"/>
              </a:rPr>
              <a:t>DICOM Educational Conference</a:t>
            </a:r>
            <a:br>
              <a:rPr lang="en-US" sz="2800" cap="none" dirty="0">
                <a:cs typeface="Arial" panose="020B0604020202020204" pitchFamily="34" charset="0"/>
              </a:rPr>
            </a:br>
            <a:r>
              <a:rPr lang="en-US" sz="2800" cap="none" dirty="0">
                <a:cs typeface="Arial" panose="020B0604020202020204" pitchFamily="34" charset="0"/>
              </a:rPr>
              <a:t>Bangkok, Thailand</a:t>
            </a:r>
            <a:endParaRPr lang="en-US" sz="2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October 3-4, 2019</a:t>
            </a:r>
            <a:endParaRPr lang="en-US" sz="1400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3" y="3715808"/>
            <a:ext cx="7989752" cy="2504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Trends and future directions in DICOM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Kevin O’Donnell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Canon Medical Research USA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Co-Chair DICOM WG-10 (Strategy)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Past-Chair DICOM Standards Committee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25744" y="4667186"/>
            <a:ext cx="1139100" cy="1024091"/>
            <a:chOff x="7682805" y="1941118"/>
            <a:chExt cx="1258433" cy="1024280"/>
          </a:xfrm>
        </p:grpSpPr>
        <p:pic>
          <p:nvPicPr>
            <p:cNvPr id="13" name="Picture 2" descr="C:\Documents and Settings\kevino\Local Settings\Temporary Internet Files\Content.IE5\1PPNVFJ9\MC900434845[1].png"/>
            <p:cNvPicPr>
              <a:picLocks noChangeAspect="1" noChangeArrowheads="1"/>
            </p:cNvPicPr>
            <p:nvPr/>
          </p:nvPicPr>
          <p:blipFill>
            <a:blip r:embed="rId3" cstate="print">
              <a:lum bright="-35000"/>
            </a:blip>
            <a:srcRect/>
            <a:stretch>
              <a:fillRect/>
            </a:stretch>
          </p:blipFill>
          <p:spPr bwMode="auto">
            <a:xfrm>
              <a:off x="8034427" y="1941118"/>
              <a:ext cx="657917" cy="681522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7682805" y="2549823"/>
              <a:ext cx="1258433" cy="415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 eaLnBrk="0" hangingPunct="0">
                <a:defRPr/>
              </a:pPr>
              <a:r>
                <a:rPr lang="en-US" sz="1050" b="1" dirty="0">
                  <a:latin typeface="Calibri"/>
                </a:rPr>
                <a:t>Image Manager/ Archive</a:t>
              </a:r>
              <a:endParaRPr lang="en-US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1373511" y="3507174"/>
            <a:ext cx="0" cy="62903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2" y="3647831"/>
            <a:ext cx="869030" cy="65177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31762" y="2340378"/>
            <a:ext cx="1077433" cy="1186320"/>
            <a:chOff x="7997468" y="2361874"/>
            <a:chExt cx="1140148" cy="1231820"/>
          </a:xfrm>
        </p:grpSpPr>
        <p:pic>
          <p:nvPicPr>
            <p:cNvPr id="1038" name="Picture 14" descr="Image result for computer server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312" y="2361874"/>
              <a:ext cx="922506" cy="922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997468" y="3162260"/>
              <a:ext cx="1140148" cy="431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 eaLnBrk="0" hangingPunct="0">
                <a:defRPr/>
              </a:pPr>
              <a:r>
                <a:rPr lang="en-US" sz="1050" b="1" dirty="0">
                  <a:latin typeface="Calibri"/>
                </a:rPr>
                <a:t>Encounter Manager</a:t>
              </a:r>
              <a:endParaRPr lang="en-US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1219520" y="3536077"/>
            <a:ext cx="0" cy="60013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366081" y="3717629"/>
            <a:ext cx="11913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hangingPunct="0">
              <a:defRPr/>
            </a:pPr>
            <a:r>
              <a:rPr lang="en-US" sz="1050" b="1" i="1" dirty="0">
                <a:latin typeface="Calibri"/>
              </a:rPr>
              <a:t>Get </a:t>
            </a:r>
            <a:br>
              <a:rPr lang="en-US" sz="1050" b="1" i="1" dirty="0">
                <a:latin typeface="Calibri"/>
              </a:rPr>
            </a:br>
            <a:r>
              <a:rPr lang="en-US" sz="1050" b="1" i="1" dirty="0">
                <a:latin typeface="Calibri"/>
              </a:rPr>
              <a:t>Imaging Context</a:t>
            </a:r>
            <a:endParaRPr lang="en-US" sz="1050" i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 rot="164593">
            <a:off x="1933897" y="4688098"/>
            <a:ext cx="11913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defRPr/>
            </a:pPr>
            <a:r>
              <a:rPr lang="en-US" sz="1050" b="1" i="1" dirty="0">
                <a:latin typeface="Calibri"/>
              </a:rPr>
              <a:t>Store Images</a:t>
            </a:r>
            <a:endParaRPr lang="en-US" sz="1050" i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0" y="4078021"/>
            <a:ext cx="443167" cy="443167"/>
          </a:xfrm>
          <a:prstGeom prst="rect">
            <a:avLst/>
          </a:prstGeom>
        </p:spPr>
      </p:pic>
      <p:pic>
        <p:nvPicPr>
          <p:cNvPr id="30" name="Picture 6" descr="Image result for wound cut hea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28" y="5099112"/>
            <a:ext cx="692518" cy="5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481222" y="4254608"/>
            <a:ext cx="1344529" cy="951235"/>
            <a:chOff x="4973052" y="1703781"/>
            <a:chExt cx="4570918" cy="3017520"/>
          </a:xfrm>
        </p:grpSpPr>
        <p:pic>
          <p:nvPicPr>
            <p:cNvPr id="34" name="Picture 4" descr="Image result for wound cut heal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80000">
              <a:off x="5859964" y="2069928"/>
              <a:ext cx="285750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tablet han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052" y="1703781"/>
              <a:ext cx="4570918" cy="3017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63968" y="2173466"/>
            <a:ext cx="54207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latin typeface="Calibri"/>
              </a:rPr>
              <a:t>http://encountermanager.here.org/workitems?AdmissionID=987654</a:t>
            </a:r>
          </a:p>
          <a:p>
            <a:pPr defTabSz="342900">
              <a:defRPr/>
            </a:pPr>
            <a:r>
              <a:rPr lang="en-US" sz="1350" dirty="0">
                <a:latin typeface="Calibri"/>
              </a:rPr>
              <a:t>&amp;</a:t>
            </a:r>
            <a:r>
              <a:rPr lang="en-US" sz="1350" dirty="0" err="1">
                <a:latin typeface="Calibri"/>
              </a:rPr>
              <a:t>ScheduledProcedureStepSequence.ScheduledStationAETitle</a:t>
            </a:r>
            <a:r>
              <a:rPr lang="en-US" sz="1350" dirty="0">
                <a:latin typeface="Calibri"/>
              </a:rPr>
              <a:t>=DermTab1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1156" y="2658214"/>
            <a:ext cx="513169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[  {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PatientName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”:		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"PN", "Value": [{"Alphabetic": "SMITH^JOHN"}]},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PatientID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”:			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"LO", "Value": ["66437748"]},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IssuerOfPatientID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”:	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"LO", "Value": ["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MyHospital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"]},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PatientBirthDate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”: 	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"DT", "Value": ["19670701"]},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“PatientSex”:		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"CS", "Value": ["M"]}, 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InstitutionName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”:		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"LO", "Value": ["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Metrocity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General Hospital"]},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InstitutionalDepartmentName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”: {"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": “LO", "Value": [“Dermatology"]}, </a:t>
            </a:r>
          </a:p>
          <a:p>
            <a:pPr defTabSz="342900"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 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6780" y="4164751"/>
            <a:ext cx="4617220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latin typeface="Calibri"/>
              </a:rPr>
              <a:t>http://mypacs.here.org/studies</a:t>
            </a:r>
          </a:p>
          <a:p>
            <a:pPr defTabSz="342900">
              <a:defRPr/>
            </a:pPr>
            <a:r>
              <a:rPr lang="en-US" sz="1350" dirty="0">
                <a:latin typeface="Calibri"/>
              </a:rPr>
              <a:t>Content-Type: application/</a:t>
            </a:r>
            <a:r>
              <a:rPr lang="en-US" sz="1350" dirty="0" err="1">
                <a:latin typeface="Calibri"/>
              </a:rPr>
              <a:t>dicom+json</a:t>
            </a:r>
            <a:endParaRPr lang="en-US" sz="1350" dirty="0">
              <a:latin typeface="Calibri"/>
            </a:endParaRP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[  {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“</a:t>
            </a:r>
            <a:r>
              <a:rPr lang="en-US" sz="1050" dirty="0" err="1">
                <a:latin typeface="Calibri"/>
              </a:rPr>
              <a:t>PatientName</a:t>
            </a:r>
            <a:r>
              <a:rPr lang="en-US" sz="1050" dirty="0">
                <a:latin typeface="Calibri"/>
              </a:rPr>
              <a:t>”:		{"</a:t>
            </a:r>
            <a:r>
              <a:rPr lang="en-US" sz="1050" dirty="0" err="1">
                <a:latin typeface="Calibri"/>
              </a:rPr>
              <a:t>vr</a:t>
            </a:r>
            <a:r>
              <a:rPr lang="en-US" sz="1050" dirty="0">
                <a:latin typeface="Calibri"/>
              </a:rPr>
              <a:t>": "PN", "Value": [{"Alphabetic": "SMITH^JOHN"}]},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“</a:t>
            </a:r>
            <a:r>
              <a:rPr lang="en-US" sz="1050" dirty="0" err="1">
                <a:latin typeface="Calibri"/>
              </a:rPr>
              <a:t>PatientID</a:t>
            </a:r>
            <a:r>
              <a:rPr lang="en-US" sz="1050" dirty="0">
                <a:latin typeface="Calibri"/>
              </a:rPr>
              <a:t>”:			{"</a:t>
            </a:r>
            <a:r>
              <a:rPr lang="en-US" sz="1050" dirty="0" err="1">
                <a:latin typeface="Calibri"/>
              </a:rPr>
              <a:t>vr</a:t>
            </a:r>
            <a:r>
              <a:rPr lang="en-US" sz="1050" dirty="0">
                <a:latin typeface="Calibri"/>
              </a:rPr>
              <a:t>": "LO", "Value": ["66437748"]},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“</a:t>
            </a:r>
            <a:r>
              <a:rPr lang="en-US" sz="1050" dirty="0" err="1">
                <a:latin typeface="Calibri"/>
              </a:rPr>
              <a:t>IssuerOfPatientID</a:t>
            </a:r>
            <a:r>
              <a:rPr lang="en-US" sz="1050" dirty="0">
                <a:latin typeface="Calibri"/>
              </a:rPr>
              <a:t>”:	{"</a:t>
            </a:r>
            <a:r>
              <a:rPr lang="en-US" sz="1050" dirty="0" err="1">
                <a:latin typeface="Calibri"/>
              </a:rPr>
              <a:t>vr</a:t>
            </a:r>
            <a:r>
              <a:rPr lang="en-US" sz="1050" dirty="0">
                <a:latin typeface="Calibri"/>
              </a:rPr>
              <a:t>": "LO", "Value": ["</a:t>
            </a:r>
            <a:r>
              <a:rPr lang="en-US" sz="1050" dirty="0" err="1">
                <a:latin typeface="Calibri"/>
              </a:rPr>
              <a:t>MyHospital</a:t>
            </a:r>
            <a:r>
              <a:rPr lang="en-US" sz="1050" dirty="0">
                <a:latin typeface="Calibri"/>
              </a:rPr>
              <a:t>"]},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“</a:t>
            </a:r>
            <a:r>
              <a:rPr lang="en-US" sz="1050" dirty="0" err="1">
                <a:latin typeface="Calibri"/>
              </a:rPr>
              <a:t>PatientBirthDate</a:t>
            </a:r>
            <a:r>
              <a:rPr lang="en-US" sz="1050" dirty="0">
                <a:latin typeface="Calibri"/>
              </a:rPr>
              <a:t>”: 	{"</a:t>
            </a:r>
            <a:r>
              <a:rPr lang="en-US" sz="1050" dirty="0" err="1">
                <a:latin typeface="Calibri"/>
              </a:rPr>
              <a:t>vr</a:t>
            </a:r>
            <a:r>
              <a:rPr lang="en-US" sz="1050" dirty="0">
                <a:latin typeface="Calibri"/>
              </a:rPr>
              <a:t>": "DT", "Value": ["19670701"]},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   …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“</a:t>
            </a:r>
            <a:r>
              <a:rPr lang="en-US" sz="1050" dirty="0" err="1">
                <a:latin typeface="Calibri"/>
              </a:rPr>
              <a:t>BodyPartExamined</a:t>
            </a:r>
            <a:r>
              <a:rPr lang="en-US" sz="1050" dirty="0">
                <a:latin typeface="Calibri"/>
              </a:rPr>
              <a:t>”:	{"</a:t>
            </a:r>
            <a:r>
              <a:rPr lang="en-US" sz="1050" dirty="0" err="1">
                <a:latin typeface="Calibri"/>
              </a:rPr>
              <a:t>vr</a:t>
            </a:r>
            <a:r>
              <a:rPr lang="en-US" sz="1050" dirty="0">
                <a:latin typeface="Calibri"/>
              </a:rPr>
              <a:t>": "CS", "Value": [“CALF"]},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“Laterality”: 			{"</a:t>
            </a:r>
            <a:r>
              <a:rPr lang="en-US" sz="1050" dirty="0" err="1">
                <a:latin typeface="Calibri"/>
              </a:rPr>
              <a:t>vr</a:t>
            </a:r>
            <a:r>
              <a:rPr lang="en-US" sz="1050" dirty="0">
                <a:latin typeface="Calibri"/>
              </a:rPr>
              <a:t>": "CS", "Value": [“R"]},</a:t>
            </a:r>
          </a:p>
          <a:p>
            <a:pPr defTabSz="342900">
              <a:defRPr/>
            </a:pPr>
            <a:r>
              <a:rPr lang="en-US" sz="1050" dirty="0">
                <a:latin typeface="Calibri"/>
              </a:rPr>
              <a:t>…</a:t>
            </a:r>
            <a:endParaRPr lang="en-US" sz="1200" dirty="0">
              <a:latin typeface="Calibri"/>
            </a:endParaRPr>
          </a:p>
          <a:p>
            <a:pPr defTabSz="342900">
              <a:defRPr/>
            </a:pPr>
            <a:r>
              <a:rPr lang="en-US" sz="1200" dirty="0">
                <a:latin typeface="Calibri"/>
              </a:rPr>
              <a:t>Content-Type: image/jpeg</a:t>
            </a:r>
          </a:p>
          <a:p>
            <a:pPr defTabSz="342900">
              <a:defRPr/>
            </a:pPr>
            <a:r>
              <a:rPr lang="en-US" sz="1200" i="1" dirty="0">
                <a:latin typeface="Calibri"/>
              </a:rPr>
              <a:t>   &lt;the image&gt;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1821551" y="4918183"/>
            <a:ext cx="1734829" cy="89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95E80672-A8FD-49FC-B4A5-FC0A93B0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DICOMweb example</a:t>
            </a:r>
          </a:p>
        </p:txBody>
      </p:sp>
    </p:spTree>
    <p:extLst>
      <p:ext uri="{BB962C8B-B14F-4D97-AF65-F5344CB8AC3E}">
        <p14:creationId xmlns:p14="http://schemas.microsoft.com/office/powerpoint/2010/main" val="28184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Theme:  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488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/>
              <a:t>Managing and monitoring Imaging Procedures</a:t>
            </a:r>
          </a:p>
          <a:p>
            <a:pPr marL="548640">
              <a:spcBef>
                <a:spcPts val="1200"/>
              </a:spcBef>
            </a:pPr>
            <a:r>
              <a:rPr lang="en-US" dirty="0"/>
              <a:t>CT Radiation Dose SR				Sup 127</a:t>
            </a:r>
          </a:p>
          <a:p>
            <a:pPr marL="548640"/>
            <a:r>
              <a:rPr lang="en-US" dirty="0"/>
              <a:t>Radiopharmaceutical Administration SR	Sup 159</a:t>
            </a:r>
          </a:p>
          <a:p>
            <a:pPr marL="548640"/>
            <a:r>
              <a:rPr lang="en-US" dirty="0"/>
              <a:t>Patient Dose SR 					Sup 191</a:t>
            </a:r>
          </a:p>
          <a:p>
            <a:pPr marL="548640"/>
            <a:r>
              <a:rPr lang="en-US" dirty="0"/>
              <a:t>Contrast Agent Administration SR		Sup 164</a:t>
            </a:r>
          </a:p>
          <a:p>
            <a:pPr marL="548640"/>
            <a:r>
              <a:rPr lang="en-US" i="1" dirty="0"/>
              <a:t>Cone-beam CT Radiation Dose SR		Sup 214</a:t>
            </a:r>
          </a:p>
          <a:p>
            <a:pPr marL="548640"/>
            <a:endParaRPr lang="en-US" dirty="0"/>
          </a:p>
          <a:p>
            <a:pPr marL="548640"/>
            <a:r>
              <a:rPr lang="en-US" dirty="0"/>
              <a:t>CT Protocol Storage   				Sup 121</a:t>
            </a:r>
          </a:p>
          <a:p>
            <a:pPr marL="548640"/>
            <a:r>
              <a:rPr lang="en-US" dirty="0"/>
              <a:t>Protocol Approval					Sup 192 </a:t>
            </a:r>
          </a:p>
          <a:p>
            <a:pPr marL="548640"/>
            <a:r>
              <a:rPr lang="en-US" i="1" dirty="0"/>
              <a:t>XA Protocol Storage					Sup 212</a:t>
            </a:r>
          </a:p>
          <a:p>
            <a:pPr marL="548640"/>
            <a:r>
              <a:rPr lang="en-US" i="1" dirty="0"/>
              <a:t>MR Protocol Storage					Sup TBA</a:t>
            </a:r>
          </a:p>
          <a:p>
            <a:pPr marL="548640"/>
            <a:r>
              <a:rPr lang="en-US" i="1" dirty="0"/>
              <a:t>fMRI Acquisition Paradigms				Sup 210</a:t>
            </a:r>
          </a:p>
          <a:p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AA709D-06C6-48F3-A452-99A5EC524A86}"/>
              </a:ext>
            </a:extLst>
          </p:cNvPr>
          <p:cNvGrpSpPr/>
          <p:nvPr/>
        </p:nvGrpSpPr>
        <p:grpSpPr>
          <a:xfrm>
            <a:off x="6780898" y="2634110"/>
            <a:ext cx="1347184" cy="1152778"/>
            <a:chOff x="7069015" y="1041151"/>
            <a:chExt cx="1424354" cy="15787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5BDF5D-3122-4E8B-B78B-6B1E390A53CC}"/>
                </a:ext>
              </a:extLst>
            </p:cNvPr>
            <p:cNvGrpSpPr/>
            <p:nvPr/>
          </p:nvGrpSpPr>
          <p:grpSpPr>
            <a:xfrm>
              <a:off x="7240761" y="1041151"/>
              <a:ext cx="1016135" cy="1219134"/>
              <a:chOff x="7634177" y="3557589"/>
              <a:chExt cx="871870" cy="1163268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154300FC-63E3-4D92-800A-EBB0888257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54" b="41673"/>
              <a:stretch/>
            </p:blipFill>
            <p:spPr bwMode="auto">
              <a:xfrm>
                <a:off x="7634177" y="3557589"/>
                <a:ext cx="871870" cy="1163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26102C7A-40A2-4637-9DB0-398B7CFEFA7B}"/>
                  </a:ext>
                </a:extLst>
              </p:cNvPr>
              <p:cNvSpPr/>
              <p:nvPr/>
            </p:nvSpPr>
            <p:spPr>
              <a:xfrm>
                <a:off x="8006315" y="4033289"/>
                <a:ext cx="191386" cy="303625"/>
              </a:xfrm>
              <a:custGeom>
                <a:avLst/>
                <a:gdLst>
                  <a:gd name="connsiteX0" fmla="*/ 116959 w 191386"/>
                  <a:gd name="connsiteY0" fmla="*/ 17716 h 303625"/>
                  <a:gd name="connsiteX1" fmla="*/ 116959 w 191386"/>
                  <a:gd name="connsiteY1" fmla="*/ 17716 h 303625"/>
                  <a:gd name="connsiteX2" fmla="*/ 31898 w 191386"/>
                  <a:gd name="connsiteY2" fmla="*/ 124041 h 303625"/>
                  <a:gd name="connsiteX3" fmla="*/ 10633 w 191386"/>
                  <a:gd name="connsiteY3" fmla="*/ 155939 h 303625"/>
                  <a:gd name="connsiteX4" fmla="*/ 0 w 191386"/>
                  <a:gd name="connsiteY4" fmla="*/ 187837 h 303625"/>
                  <a:gd name="connsiteX5" fmla="*/ 10633 w 191386"/>
                  <a:gd name="connsiteY5" fmla="*/ 219734 h 303625"/>
                  <a:gd name="connsiteX6" fmla="*/ 74428 w 191386"/>
                  <a:gd name="connsiteY6" fmla="*/ 240999 h 303625"/>
                  <a:gd name="connsiteX7" fmla="*/ 85061 w 191386"/>
                  <a:gd name="connsiteY7" fmla="*/ 294162 h 303625"/>
                  <a:gd name="connsiteX8" fmla="*/ 191386 w 191386"/>
                  <a:gd name="connsiteY8" fmla="*/ 240999 h 303625"/>
                  <a:gd name="connsiteX9" fmla="*/ 170121 w 191386"/>
                  <a:gd name="connsiteY9" fmla="*/ 70878 h 303625"/>
                  <a:gd name="connsiteX10" fmla="*/ 116959 w 191386"/>
                  <a:gd name="connsiteY10" fmla="*/ 17716 h 30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86" h="303625">
                    <a:moveTo>
                      <a:pt x="116959" y="17716"/>
                    </a:moveTo>
                    <a:lnTo>
                      <a:pt x="116959" y="17716"/>
                    </a:lnTo>
                    <a:cubicBezTo>
                      <a:pt x="88605" y="53158"/>
                      <a:pt x="59571" y="88066"/>
                      <a:pt x="31898" y="124041"/>
                    </a:cubicBezTo>
                    <a:cubicBezTo>
                      <a:pt x="24107" y="134170"/>
                      <a:pt x="16348" y="144509"/>
                      <a:pt x="10633" y="155939"/>
                    </a:cubicBezTo>
                    <a:cubicBezTo>
                      <a:pt x="5621" y="165964"/>
                      <a:pt x="3544" y="177204"/>
                      <a:pt x="0" y="187837"/>
                    </a:cubicBezTo>
                    <a:cubicBezTo>
                      <a:pt x="3544" y="198469"/>
                      <a:pt x="1513" y="213220"/>
                      <a:pt x="10633" y="219734"/>
                    </a:cubicBezTo>
                    <a:cubicBezTo>
                      <a:pt x="28873" y="232762"/>
                      <a:pt x="74428" y="240999"/>
                      <a:pt x="74428" y="240999"/>
                    </a:cubicBezTo>
                    <a:cubicBezTo>
                      <a:pt x="77972" y="258720"/>
                      <a:pt x="67751" y="288969"/>
                      <a:pt x="85061" y="294162"/>
                    </a:cubicBezTo>
                    <a:cubicBezTo>
                      <a:pt x="174821" y="321090"/>
                      <a:pt x="176209" y="286532"/>
                      <a:pt x="191386" y="240999"/>
                    </a:cubicBezTo>
                    <a:cubicBezTo>
                      <a:pt x="184298" y="184292"/>
                      <a:pt x="185416" y="125941"/>
                      <a:pt x="170121" y="70878"/>
                    </a:cubicBezTo>
                    <a:cubicBezTo>
                      <a:pt x="135275" y="-54569"/>
                      <a:pt x="125819" y="26576"/>
                      <a:pt x="116959" y="17716"/>
                    </a:cubicBezTo>
                    <a:close/>
                  </a:path>
                </a:pathLst>
              </a:custGeom>
              <a:solidFill>
                <a:srgbClr val="FF00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65214996-19D9-4B5B-B9E3-939AAEF00D20}"/>
                  </a:ext>
                </a:extLst>
              </p:cNvPr>
              <p:cNvSpPr/>
              <p:nvPr/>
            </p:nvSpPr>
            <p:spPr>
              <a:xfrm>
                <a:off x="7924800" y="4221271"/>
                <a:ext cx="191386" cy="225513"/>
              </a:xfrm>
              <a:custGeom>
                <a:avLst/>
                <a:gdLst>
                  <a:gd name="connsiteX0" fmla="*/ 116959 w 191386"/>
                  <a:gd name="connsiteY0" fmla="*/ 17716 h 303625"/>
                  <a:gd name="connsiteX1" fmla="*/ 116959 w 191386"/>
                  <a:gd name="connsiteY1" fmla="*/ 17716 h 303625"/>
                  <a:gd name="connsiteX2" fmla="*/ 31898 w 191386"/>
                  <a:gd name="connsiteY2" fmla="*/ 124041 h 303625"/>
                  <a:gd name="connsiteX3" fmla="*/ 10633 w 191386"/>
                  <a:gd name="connsiteY3" fmla="*/ 155939 h 303625"/>
                  <a:gd name="connsiteX4" fmla="*/ 0 w 191386"/>
                  <a:gd name="connsiteY4" fmla="*/ 187837 h 303625"/>
                  <a:gd name="connsiteX5" fmla="*/ 10633 w 191386"/>
                  <a:gd name="connsiteY5" fmla="*/ 219734 h 303625"/>
                  <a:gd name="connsiteX6" fmla="*/ 74428 w 191386"/>
                  <a:gd name="connsiteY6" fmla="*/ 240999 h 303625"/>
                  <a:gd name="connsiteX7" fmla="*/ 85061 w 191386"/>
                  <a:gd name="connsiteY7" fmla="*/ 294162 h 303625"/>
                  <a:gd name="connsiteX8" fmla="*/ 191386 w 191386"/>
                  <a:gd name="connsiteY8" fmla="*/ 240999 h 303625"/>
                  <a:gd name="connsiteX9" fmla="*/ 170121 w 191386"/>
                  <a:gd name="connsiteY9" fmla="*/ 70878 h 303625"/>
                  <a:gd name="connsiteX10" fmla="*/ 116959 w 191386"/>
                  <a:gd name="connsiteY10" fmla="*/ 17716 h 303625"/>
                  <a:gd name="connsiteX0" fmla="*/ 116959 w 191386"/>
                  <a:gd name="connsiteY0" fmla="*/ 0 h 285909"/>
                  <a:gd name="connsiteX1" fmla="*/ 116959 w 191386"/>
                  <a:gd name="connsiteY1" fmla="*/ 0 h 285909"/>
                  <a:gd name="connsiteX2" fmla="*/ 31898 w 191386"/>
                  <a:gd name="connsiteY2" fmla="*/ 106325 h 285909"/>
                  <a:gd name="connsiteX3" fmla="*/ 10633 w 191386"/>
                  <a:gd name="connsiteY3" fmla="*/ 138223 h 285909"/>
                  <a:gd name="connsiteX4" fmla="*/ 0 w 191386"/>
                  <a:gd name="connsiteY4" fmla="*/ 170121 h 285909"/>
                  <a:gd name="connsiteX5" fmla="*/ 10633 w 191386"/>
                  <a:gd name="connsiteY5" fmla="*/ 202018 h 285909"/>
                  <a:gd name="connsiteX6" fmla="*/ 74428 w 191386"/>
                  <a:gd name="connsiteY6" fmla="*/ 223283 h 285909"/>
                  <a:gd name="connsiteX7" fmla="*/ 85061 w 191386"/>
                  <a:gd name="connsiteY7" fmla="*/ 276446 h 285909"/>
                  <a:gd name="connsiteX8" fmla="*/ 191386 w 191386"/>
                  <a:gd name="connsiteY8" fmla="*/ 223283 h 285909"/>
                  <a:gd name="connsiteX9" fmla="*/ 180754 w 191386"/>
                  <a:gd name="connsiteY9" fmla="*/ 116958 h 285909"/>
                  <a:gd name="connsiteX10" fmla="*/ 116959 w 191386"/>
                  <a:gd name="connsiteY10" fmla="*/ 0 h 285909"/>
                  <a:gd name="connsiteX0" fmla="*/ 116959 w 191386"/>
                  <a:gd name="connsiteY0" fmla="*/ 106326 h 285909"/>
                  <a:gd name="connsiteX1" fmla="*/ 116959 w 191386"/>
                  <a:gd name="connsiteY1" fmla="*/ 0 h 285909"/>
                  <a:gd name="connsiteX2" fmla="*/ 31898 w 191386"/>
                  <a:gd name="connsiteY2" fmla="*/ 106325 h 285909"/>
                  <a:gd name="connsiteX3" fmla="*/ 10633 w 191386"/>
                  <a:gd name="connsiteY3" fmla="*/ 138223 h 285909"/>
                  <a:gd name="connsiteX4" fmla="*/ 0 w 191386"/>
                  <a:gd name="connsiteY4" fmla="*/ 170121 h 285909"/>
                  <a:gd name="connsiteX5" fmla="*/ 10633 w 191386"/>
                  <a:gd name="connsiteY5" fmla="*/ 202018 h 285909"/>
                  <a:gd name="connsiteX6" fmla="*/ 74428 w 191386"/>
                  <a:gd name="connsiteY6" fmla="*/ 223283 h 285909"/>
                  <a:gd name="connsiteX7" fmla="*/ 85061 w 191386"/>
                  <a:gd name="connsiteY7" fmla="*/ 276446 h 285909"/>
                  <a:gd name="connsiteX8" fmla="*/ 191386 w 191386"/>
                  <a:gd name="connsiteY8" fmla="*/ 223283 h 285909"/>
                  <a:gd name="connsiteX9" fmla="*/ 180754 w 191386"/>
                  <a:gd name="connsiteY9" fmla="*/ 116958 h 285909"/>
                  <a:gd name="connsiteX10" fmla="*/ 116959 w 191386"/>
                  <a:gd name="connsiteY10" fmla="*/ 106326 h 285909"/>
                  <a:gd name="connsiteX0" fmla="*/ 116959 w 191386"/>
                  <a:gd name="connsiteY0" fmla="*/ 45930 h 225513"/>
                  <a:gd name="connsiteX1" fmla="*/ 74429 w 191386"/>
                  <a:gd name="connsiteY1" fmla="*/ 3399 h 225513"/>
                  <a:gd name="connsiteX2" fmla="*/ 31898 w 191386"/>
                  <a:gd name="connsiteY2" fmla="*/ 45929 h 225513"/>
                  <a:gd name="connsiteX3" fmla="*/ 10633 w 191386"/>
                  <a:gd name="connsiteY3" fmla="*/ 77827 h 225513"/>
                  <a:gd name="connsiteX4" fmla="*/ 0 w 191386"/>
                  <a:gd name="connsiteY4" fmla="*/ 109725 h 225513"/>
                  <a:gd name="connsiteX5" fmla="*/ 10633 w 191386"/>
                  <a:gd name="connsiteY5" fmla="*/ 141622 h 225513"/>
                  <a:gd name="connsiteX6" fmla="*/ 74428 w 191386"/>
                  <a:gd name="connsiteY6" fmla="*/ 162887 h 225513"/>
                  <a:gd name="connsiteX7" fmla="*/ 85061 w 191386"/>
                  <a:gd name="connsiteY7" fmla="*/ 216050 h 225513"/>
                  <a:gd name="connsiteX8" fmla="*/ 191386 w 191386"/>
                  <a:gd name="connsiteY8" fmla="*/ 162887 h 225513"/>
                  <a:gd name="connsiteX9" fmla="*/ 180754 w 191386"/>
                  <a:gd name="connsiteY9" fmla="*/ 56562 h 225513"/>
                  <a:gd name="connsiteX10" fmla="*/ 116959 w 191386"/>
                  <a:gd name="connsiteY10" fmla="*/ 45930 h 22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86" h="225513">
                    <a:moveTo>
                      <a:pt x="116959" y="45930"/>
                    </a:moveTo>
                    <a:cubicBezTo>
                      <a:pt x="99238" y="37070"/>
                      <a:pt x="88606" y="3399"/>
                      <a:pt x="74429" y="3399"/>
                    </a:cubicBezTo>
                    <a:cubicBezTo>
                      <a:pt x="60252" y="3399"/>
                      <a:pt x="42531" y="33524"/>
                      <a:pt x="31898" y="45929"/>
                    </a:cubicBezTo>
                    <a:cubicBezTo>
                      <a:pt x="21265" y="58334"/>
                      <a:pt x="16348" y="66397"/>
                      <a:pt x="10633" y="77827"/>
                    </a:cubicBezTo>
                    <a:cubicBezTo>
                      <a:pt x="5621" y="87852"/>
                      <a:pt x="3544" y="99092"/>
                      <a:pt x="0" y="109725"/>
                    </a:cubicBezTo>
                    <a:cubicBezTo>
                      <a:pt x="3544" y="120357"/>
                      <a:pt x="1513" y="135108"/>
                      <a:pt x="10633" y="141622"/>
                    </a:cubicBezTo>
                    <a:cubicBezTo>
                      <a:pt x="28873" y="154650"/>
                      <a:pt x="74428" y="162887"/>
                      <a:pt x="74428" y="162887"/>
                    </a:cubicBezTo>
                    <a:cubicBezTo>
                      <a:pt x="77972" y="180608"/>
                      <a:pt x="67751" y="210857"/>
                      <a:pt x="85061" y="216050"/>
                    </a:cubicBezTo>
                    <a:cubicBezTo>
                      <a:pt x="174821" y="242978"/>
                      <a:pt x="176209" y="208420"/>
                      <a:pt x="191386" y="162887"/>
                    </a:cubicBezTo>
                    <a:cubicBezTo>
                      <a:pt x="184298" y="106180"/>
                      <a:pt x="196049" y="111625"/>
                      <a:pt x="180754" y="56562"/>
                    </a:cubicBezTo>
                    <a:cubicBezTo>
                      <a:pt x="145908" y="-68885"/>
                      <a:pt x="134680" y="54790"/>
                      <a:pt x="116959" y="45930"/>
                    </a:cubicBezTo>
                    <a:close/>
                  </a:path>
                </a:pathLst>
              </a:custGeom>
              <a:solidFill>
                <a:srgbClr val="66FF33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97AD94D1-3DF0-4BD8-99BD-250B26888C96}"/>
                  </a:ext>
                </a:extLst>
              </p:cNvPr>
              <p:cNvSpPr/>
              <p:nvPr/>
            </p:nvSpPr>
            <p:spPr>
              <a:xfrm>
                <a:off x="8002772" y="3838353"/>
                <a:ext cx="152400" cy="229205"/>
              </a:xfrm>
              <a:custGeom>
                <a:avLst/>
                <a:gdLst>
                  <a:gd name="connsiteX0" fmla="*/ 116959 w 191386"/>
                  <a:gd name="connsiteY0" fmla="*/ 17716 h 303625"/>
                  <a:gd name="connsiteX1" fmla="*/ 116959 w 191386"/>
                  <a:gd name="connsiteY1" fmla="*/ 17716 h 303625"/>
                  <a:gd name="connsiteX2" fmla="*/ 31898 w 191386"/>
                  <a:gd name="connsiteY2" fmla="*/ 124041 h 303625"/>
                  <a:gd name="connsiteX3" fmla="*/ 10633 w 191386"/>
                  <a:gd name="connsiteY3" fmla="*/ 155939 h 303625"/>
                  <a:gd name="connsiteX4" fmla="*/ 0 w 191386"/>
                  <a:gd name="connsiteY4" fmla="*/ 187837 h 303625"/>
                  <a:gd name="connsiteX5" fmla="*/ 10633 w 191386"/>
                  <a:gd name="connsiteY5" fmla="*/ 219734 h 303625"/>
                  <a:gd name="connsiteX6" fmla="*/ 74428 w 191386"/>
                  <a:gd name="connsiteY6" fmla="*/ 240999 h 303625"/>
                  <a:gd name="connsiteX7" fmla="*/ 85061 w 191386"/>
                  <a:gd name="connsiteY7" fmla="*/ 294162 h 303625"/>
                  <a:gd name="connsiteX8" fmla="*/ 191386 w 191386"/>
                  <a:gd name="connsiteY8" fmla="*/ 240999 h 303625"/>
                  <a:gd name="connsiteX9" fmla="*/ 170121 w 191386"/>
                  <a:gd name="connsiteY9" fmla="*/ 70878 h 303625"/>
                  <a:gd name="connsiteX10" fmla="*/ 116959 w 191386"/>
                  <a:gd name="connsiteY10" fmla="*/ 17716 h 303625"/>
                  <a:gd name="connsiteX0" fmla="*/ 116959 w 191386"/>
                  <a:gd name="connsiteY0" fmla="*/ 0 h 285909"/>
                  <a:gd name="connsiteX1" fmla="*/ 116959 w 191386"/>
                  <a:gd name="connsiteY1" fmla="*/ 0 h 285909"/>
                  <a:gd name="connsiteX2" fmla="*/ 31898 w 191386"/>
                  <a:gd name="connsiteY2" fmla="*/ 106325 h 285909"/>
                  <a:gd name="connsiteX3" fmla="*/ 10633 w 191386"/>
                  <a:gd name="connsiteY3" fmla="*/ 138223 h 285909"/>
                  <a:gd name="connsiteX4" fmla="*/ 0 w 191386"/>
                  <a:gd name="connsiteY4" fmla="*/ 170121 h 285909"/>
                  <a:gd name="connsiteX5" fmla="*/ 10633 w 191386"/>
                  <a:gd name="connsiteY5" fmla="*/ 202018 h 285909"/>
                  <a:gd name="connsiteX6" fmla="*/ 74428 w 191386"/>
                  <a:gd name="connsiteY6" fmla="*/ 223283 h 285909"/>
                  <a:gd name="connsiteX7" fmla="*/ 85061 w 191386"/>
                  <a:gd name="connsiteY7" fmla="*/ 276446 h 285909"/>
                  <a:gd name="connsiteX8" fmla="*/ 191386 w 191386"/>
                  <a:gd name="connsiteY8" fmla="*/ 223283 h 285909"/>
                  <a:gd name="connsiteX9" fmla="*/ 180754 w 191386"/>
                  <a:gd name="connsiteY9" fmla="*/ 116958 h 285909"/>
                  <a:gd name="connsiteX10" fmla="*/ 116959 w 191386"/>
                  <a:gd name="connsiteY10" fmla="*/ 0 h 285909"/>
                  <a:gd name="connsiteX0" fmla="*/ 116959 w 191386"/>
                  <a:gd name="connsiteY0" fmla="*/ 106326 h 285909"/>
                  <a:gd name="connsiteX1" fmla="*/ 116959 w 191386"/>
                  <a:gd name="connsiteY1" fmla="*/ 0 h 285909"/>
                  <a:gd name="connsiteX2" fmla="*/ 31898 w 191386"/>
                  <a:gd name="connsiteY2" fmla="*/ 106325 h 285909"/>
                  <a:gd name="connsiteX3" fmla="*/ 10633 w 191386"/>
                  <a:gd name="connsiteY3" fmla="*/ 138223 h 285909"/>
                  <a:gd name="connsiteX4" fmla="*/ 0 w 191386"/>
                  <a:gd name="connsiteY4" fmla="*/ 170121 h 285909"/>
                  <a:gd name="connsiteX5" fmla="*/ 10633 w 191386"/>
                  <a:gd name="connsiteY5" fmla="*/ 202018 h 285909"/>
                  <a:gd name="connsiteX6" fmla="*/ 74428 w 191386"/>
                  <a:gd name="connsiteY6" fmla="*/ 223283 h 285909"/>
                  <a:gd name="connsiteX7" fmla="*/ 85061 w 191386"/>
                  <a:gd name="connsiteY7" fmla="*/ 276446 h 285909"/>
                  <a:gd name="connsiteX8" fmla="*/ 191386 w 191386"/>
                  <a:gd name="connsiteY8" fmla="*/ 223283 h 285909"/>
                  <a:gd name="connsiteX9" fmla="*/ 180754 w 191386"/>
                  <a:gd name="connsiteY9" fmla="*/ 116958 h 285909"/>
                  <a:gd name="connsiteX10" fmla="*/ 116959 w 191386"/>
                  <a:gd name="connsiteY10" fmla="*/ 106326 h 285909"/>
                  <a:gd name="connsiteX0" fmla="*/ 116959 w 191386"/>
                  <a:gd name="connsiteY0" fmla="*/ 45930 h 225513"/>
                  <a:gd name="connsiteX1" fmla="*/ 74429 w 191386"/>
                  <a:gd name="connsiteY1" fmla="*/ 3399 h 225513"/>
                  <a:gd name="connsiteX2" fmla="*/ 31898 w 191386"/>
                  <a:gd name="connsiteY2" fmla="*/ 45929 h 225513"/>
                  <a:gd name="connsiteX3" fmla="*/ 10633 w 191386"/>
                  <a:gd name="connsiteY3" fmla="*/ 77827 h 225513"/>
                  <a:gd name="connsiteX4" fmla="*/ 0 w 191386"/>
                  <a:gd name="connsiteY4" fmla="*/ 109725 h 225513"/>
                  <a:gd name="connsiteX5" fmla="*/ 10633 w 191386"/>
                  <a:gd name="connsiteY5" fmla="*/ 141622 h 225513"/>
                  <a:gd name="connsiteX6" fmla="*/ 74428 w 191386"/>
                  <a:gd name="connsiteY6" fmla="*/ 162887 h 225513"/>
                  <a:gd name="connsiteX7" fmla="*/ 85061 w 191386"/>
                  <a:gd name="connsiteY7" fmla="*/ 216050 h 225513"/>
                  <a:gd name="connsiteX8" fmla="*/ 191386 w 191386"/>
                  <a:gd name="connsiteY8" fmla="*/ 162887 h 225513"/>
                  <a:gd name="connsiteX9" fmla="*/ 180754 w 191386"/>
                  <a:gd name="connsiteY9" fmla="*/ 56562 h 225513"/>
                  <a:gd name="connsiteX10" fmla="*/ 116959 w 191386"/>
                  <a:gd name="connsiteY10" fmla="*/ 45930 h 22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86" h="225513">
                    <a:moveTo>
                      <a:pt x="116959" y="45930"/>
                    </a:moveTo>
                    <a:cubicBezTo>
                      <a:pt x="99238" y="37070"/>
                      <a:pt x="88606" y="3399"/>
                      <a:pt x="74429" y="3399"/>
                    </a:cubicBezTo>
                    <a:cubicBezTo>
                      <a:pt x="60252" y="3399"/>
                      <a:pt x="42531" y="33524"/>
                      <a:pt x="31898" y="45929"/>
                    </a:cubicBezTo>
                    <a:cubicBezTo>
                      <a:pt x="21265" y="58334"/>
                      <a:pt x="16348" y="66397"/>
                      <a:pt x="10633" y="77827"/>
                    </a:cubicBezTo>
                    <a:cubicBezTo>
                      <a:pt x="5621" y="87852"/>
                      <a:pt x="3544" y="99092"/>
                      <a:pt x="0" y="109725"/>
                    </a:cubicBezTo>
                    <a:cubicBezTo>
                      <a:pt x="3544" y="120357"/>
                      <a:pt x="1513" y="135108"/>
                      <a:pt x="10633" y="141622"/>
                    </a:cubicBezTo>
                    <a:cubicBezTo>
                      <a:pt x="28873" y="154650"/>
                      <a:pt x="74428" y="162887"/>
                      <a:pt x="74428" y="162887"/>
                    </a:cubicBezTo>
                    <a:cubicBezTo>
                      <a:pt x="77972" y="180608"/>
                      <a:pt x="67751" y="210857"/>
                      <a:pt x="85061" y="216050"/>
                    </a:cubicBezTo>
                    <a:cubicBezTo>
                      <a:pt x="174821" y="242978"/>
                      <a:pt x="176209" y="208420"/>
                      <a:pt x="191386" y="162887"/>
                    </a:cubicBezTo>
                    <a:cubicBezTo>
                      <a:pt x="184298" y="106180"/>
                      <a:pt x="196049" y="111625"/>
                      <a:pt x="180754" y="56562"/>
                    </a:cubicBezTo>
                    <a:cubicBezTo>
                      <a:pt x="145908" y="-68885"/>
                      <a:pt x="134680" y="54790"/>
                      <a:pt x="116959" y="45930"/>
                    </a:cubicBezTo>
                    <a:close/>
                  </a:path>
                </a:pathLst>
              </a:custGeom>
              <a:solidFill>
                <a:srgbClr val="3399FF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7A34A084-F1A1-4466-95BE-D72468208DEE}"/>
                  </a:ext>
                </a:extLst>
              </p:cNvPr>
              <p:cNvSpPr/>
              <p:nvPr/>
            </p:nvSpPr>
            <p:spPr>
              <a:xfrm>
                <a:off x="7985050" y="4008471"/>
                <a:ext cx="116957" cy="147688"/>
              </a:xfrm>
              <a:custGeom>
                <a:avLst/>
                <a:gdLst>
                  <a:gd name="connsiteX0" fmla="*/ 116959 w 191386"/>
                  <a:gd name="connsiteY0" fmla="*/ 17716 h 303625"/>
                  <a:gd name="connsiteX1" fmla="*/ 116959 w 191386"/>
                  <a:gd name="connsiteY1" fmla="*/ 17716 h 303625"/>
                  <a:gd name="connsiteX2" fmla="*/ 31898 w 191386"/>
                  <a:gd name="connsiteY2" fmla="*/ 124041 h 303625"/>
                  <a:gd name="connsiteX3" fmla="*/ 10633 w 191386"/>
                  <a:gd name="connsiteY3" fmla="*/ 155939 h 303625"/>
                  <a:gd name="connsiteX4" fmla="*/ 0 w 191386"/>
                  <a:gd name="connsiteY4" fmla="*/ 187837 h 303625"/>
                  <a:gd name="connsiteX5" fmla="*/ 10633 w 191386"/>
                  <a:gd name="connsiteY5" fmla="*/ 219734 h 303625"/>
                  <a:gd name="connsiteX6" fmla="*/ 74428 w 191386"/>
                  <a:gd name="connsiteY6" fmla="*/ 240999 h 303625"/>
                  <a:gd name="connsiteX7" fmla="*/ 85061 w 191386"/>
                  <a:gd name="connsiteY7" fmla="*/ 294162 h 303625"/>
                  <a:gd name="connsiteX8" fmla="*/ 191386 w 191386"/>
                  <a:gd name="connsiteY8" fmla="*/ 240999 h 303625"/>
                  <a:gd name="connsiteX9" fmla="*/ 170121 w 191386"/>
                  <a:gd name="connsiteY9" fmla="*/ 70878 h 303625"/>
                  <a:gd name="connsiteX10" fmla="*/ 116959 w 191386"/>
                  <a:gd name="connsiteY10" fmla="*/ 17716 h 303625"/>
                  <a:gd name="connsiteX0" fmla="*/ 116959 w 191386"/>
                  <a:gd name="connsiteY0" fmla="*/ 0 h 285909"/>
                  <a:gd name="connsiteX1" fmla="*/ 116959 w 191386"/>
                  <a:gd name="connsiteY1" fmla="*/ 0 h 285909"/>
                  <a:gd name="connsiteX2" fmla="*/ 31898 w 191386"/>
                  <a:gd name="connsiteY2" fmla="*/ 106325 h 285909"/>
                  <a:gd name="connsiteX3" fmla="*/ 10633 w 191386"/>
                  <a:gd name="connsiteY3" fmla="*/ 138223 h 285909"/>
                  <a:gd name="connsiteX4" fmla="*/ 0 w 191386"/>
                  <a:gd name="connsiteY4" fmla="*/ 170121 h 285909"/>
                  <a:gd name="connsiteX5" fmla="*/ 10633 w 191386"/>
                  <a:gd name="connsiteY5" fmla="*/ 202018 h 285909"/>
                  <a:gd name="connsiteX6" fmla="*/ 74428 w 191386"/>
                  <a:gd name="connsiteY6" fmla="*/ 223283 h 285909"/>
                  <a:gd name="connsiteX7" fmla="*/ 85061 w 191386"/>
                  <a:gd name="connsiteY7" fmla="*/ 276446 h 285909"/>
                  <a:gd name="connsiteX8" fmla="*/ 191386 w 191386"/>
                  <a:gd name="connsiteY8" fmla="*/ 223283 h 285909"/>
                  <a:gd name="connsiteX9" fmla="*/ 180754 w 191386"/>
                  <a:gd name="connsiteY9" fmla="*/ 116958 h 285909"/>
                  <a:gd name="connsiteX10" fmla="*/ 116959 w 191386"/>
                  <a:gd name="connsiteY10" fmla="*/ 0 h 285909"/>
                  <a:gd name="connsiteX0" fmla="*/ 116959 w 191386"/>
                  <a:gd name="connsiteY0" fmla="*/ 106326 h 285909"/>
                  <a:gd name="connsiteX1" fmla="*/ 116959 w 191386"/>
                  <a:gd name="connsiteY1" fmla="*/ 0 h 285909"/>
                  <a:gd name="connsiteX2" fmla="*/ 31898 w 191386"/>
                  <a:gd name="connsiteY2" fmla="*/ 106325 h 285909"/>
                  <a:gd name="connsiteX3" fmla="*/ 10633 w 191386"/>
                  <a:gd name="connsiteY3" fmla="*/ 138223 h 285909"/>
                  <a:gd name="connsiteX4" fmla="*/ 0 w 191386"/>
                  <a:gd name="connsiteY4" fmla="*/ 170121 h 285909"/>
                  <a:gd name="connsiteX5" fmla="*/ 10633 w 191386"/>
                  <a:gd name="connsiteY5" fmla="*/ 202018 h 285909"/>
                  <a:gd name="connsiteX6" fmla="*/ 74428 w 191386"/>
                  <a:gd name="connsiteY6" fmla="*/ 223283 h 285909"/>
                  <a:gd name="connsiteX7" fmla="*/ 85061 w 191386"/>
                  <a:gd name="connsiteY7" fmla="*/ 276446 h 285909"/>
                  <a:gd name="connsiteX8" fmla="*/ 191386 w 191386"/>
                  <a:gd name="connsiteY8" fmla="*/ 223283 h 285909"/>
                  <a:gd name="connsiteX9" fmla="*/ 180754 w 191386"/>
                  <a:gd name="connsiteY9" fmla="*/ 116958 h 285909"/>
                  <a:gd name="connsiteX10" fmla="*/ 116959 w 191386"/>
                  <a:gd name="connsiteY10" fmla="*/ 106326 h 285909"/>
                  <a:gd name="connsiteX0" fmla="*/ 116959 w 191386"/>
                  <a:gd name="connsiteY0" fmla="*/ 45930 h 225513"/>
                  <a:gd name="connsiteX1" fmla="*/ 74429 w 191386"/>
                  <a:gd name="connsiteY1" fmla="*/ 3399 h 225513"/>
                  <a:gd name="connsiteX2" fmla="*/ 31898 w 191386"/>
                  <a:gd name="connsiteY2" fmla="*/ 45929 h 225513"/>
                  <a:gd name="connsiteX3" fmla="*/ 10633 w 191386"/>
                  <a:gd name="connsiteY3" fmla="*/ 77827 h 225513"/>
                  <a:gd name="connsiteX4" fmla="*/ 0 w 191386"/>
                  <a:gd name="connsiteY4" fmla="*/ 109725 h 225513"/>
                  <a:gd name="connsiteX5" fmla="*/ 10633 w 191386"/>
                  <a:gd name="connsiteY5" fmla="*/ 141622 h 225513"/>
                  <a:gd name="connsiteX6" fmla="*/ 74428 w 191386"/>
                  <a:gd name="connsiteY6" fmla="*/ 162887 h 225513"/>
                  <a:gd name="connsiteX7" fmla="*/ 85061 w 191386"/>
                  <a:gd name="connsiteY7" fmla="*/ 216050 h 225513"/>
                  <a:gd name="connsiteX8" fmla="*/ 191386 w 191386"/>
                  <a:gd name="connsiteY8" fmla="*/ 162887 h 225513"/>
                  <a:gd name="connsiteX9" fmla="*/ 180754 w 191386"/>
                  <a:gd name="connsiteY9" fmla="*/ 56562 h 225513"/>
                  <a:gd name="connsiteX10" fmla="*/ 116959 w 191386"/>
                  <a:gd name="connsiteY10" fmla="*/ 45930 h 22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1386" h="225513">
                    <a:moveTo>
                      <a:pt x="116959" y="45930"/>
                    </a:moveTo>
                    <a:cubicBezTo>
                      <a:pt x="99238" y="37070"/>
                      <a:pt x="88606" y="3399"/>
                      <a:pt x="74429" y="3399"/>
                    </a:cubicBezTo>
                    <a:cubicBezTo>
                      <a:pt x="60252" y="3399"/>
                      <a:pt x="42531" y="33524"/>
                      <a:pt x="31898" y="45929"/>
                    </a:cubicBezTo>
                    <a:cubicBezTo>
                      <a:pt x="21265" y="58334"/>
                      <a:pt x="16348" y="66397"/>
                      <a:pt x="10633" y="77827"/>
                    </a:cubicBezTo>
                    <a:cubicBezTo>
                      <a:pt x="5621" y="87852"/>
                      <a:pt x="3544" y="99092"/>
                      <a:pt x="0" y="109725"/>
                    </a:cubicBezTo>
                    <a:cubicBezTo>
                      <a:pt x="3544" y="120357"/>
                      <a:pt x="1513" y="135108"/>
                      <a:pt x="10633" y="141622"/>
                    </a:cubicBezTo>
                    <a:cubicBezTo>
                      <a:pt x="28873" y="154650"/>
                      <a:pt x="74428" y="162887"/>
                      <a:pt x="74428" y="162887"/>
                    </a:cubicBezTo>
                    <a:cubicBezTo>
                      <a:pt x="77972" y="180608"/>
                      <a:pt x="67751" y="210857"/>
                      <a:pt x="85061" y="216050"/>
                    </a:cubicBezTo>
                    <a:cubicBezTo>
                      <a:pt x="174821" y="242978"/>
                      <a:pt x="176209" y="208420"/>
                      <a:pt x="191386" y="162887"/>
                    </a:cubicBezTo>
                    <a:cubicBezTo>
                      <a:pt x="184298" y="106180"/>
                      <a:pt x="196049" y="111625"/>
                      <a:pt x="180754" y="56562"/>
                    </a:cubicBezTo>
                    <a:cubicBezTo>
                      <a:pt x="145908" y="-68885"/>
                      <a:pt x="134680" y="54790"/>
                      <a:pt x="116959" y="45930"/>
                    </a:cubicBezTo>
                    <a:close/>
                  </a:path>
                </a:pathLst>
              </a:custGeom>
              <a:solidFill>
                <a:srgbClr val="FFFF00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720C8145-C2D6-42E3-B5BF-E92F5013B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9015" y="2240203"/>
              <a:ext cx="1424354" cy="379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US" sz="788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8F965E8-2907-48A8-AE4B-EE13AB3C0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73" r="-7473"/>
          <a:stretch/>
        </p:blipFill>
        <p:spPr>
          <a:xfrm>
            <a:off x="6824441" y="3791541"/>
            <a:ext cx="1140270" cy="776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04881-9BCE-487C-BA2B-80671F4871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14000"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778" y="4837471"/>
            <a:ext cx="1224203" cy="8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7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43"/>
          <p:cNvGrpSpPr>
            <a:grpSpLocks/>
          </p:cNvGrpSpPr>
          <p:nvPr/>
        </p:nvGrpSpPr>
        <p:grpSpPr bwMode="auto">
          <a:xfrm>
            <a:off x="751115" y="2318657"/>
            <a:ext cx="7685314" cy="4408714"/>
            <a:chOff x="0" y="762001"/>
            <a:chExt cx="9067799" cy="5634395"/>
          </a:xfrm>
        </p:grpSpPr>
        <p:sp>
          <p:nvSpPr>
            <p:cNvPr id="111" name="Pentagon 110"/>
            <p:cNvSpPr/>
            <p:nvPr/>
          </p:nvSpPr>
          <p:spPr>
            <a:xfrm>
              <a:off x="1284698" y="1372159"/>
              <a:ext cx="1600949" cy="4800807"/>
            </a:xfrm>
            <a:prstGeom prst="homePlate">
              <a:avLst>
                <a:gd name="adj" fmla="val 31875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pic>
          <p:nvPicPr>
            <p:cNvPr id="24593" name="Picture 4" descr="ct-scanner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4000"/>
            </a:blip>
            <a:srcRect/>
            <a:stretch>
              <a:fillRect/>
            </a:stretch>
          </p:blipFill>
          <p:spPr bwMode="auto">
            <a:xfrm>
              <a:off x="6095999" y="2895600"/>
              <a:ext cx="13716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44" descr="icon_institu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925" y="3349624"/>
              <a:ext cx="685799" cy="67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 Box 63"/>
            <p:cNvSpPr txBox="1">
              <a:spLocks noChangeArrowheads="1"/>
            </p:cNvSpPr>
            <p:nvPr/>
          </p:nvSpPr>
          <p:spPr bwMode="auto">
            <a:xfrm>
              <a:off x="76200" y="3883024"/>
              <a:ext cx="1235108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Clinical Trial</a:t>
              </a:r>
            </a:p>
          </p:txBody>
        </p:sp>
        <p:pic>
          <p:nvPicPr>
            <p:cNvPr id="24596" name="Picture 65" descr="archiv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2416175"/>
              <a:ext cx="701675" cy="1450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6400158" y="1295052"/>
              <a:ext cx="1371981" cy="610158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Semi-auto Scan Setup</a:t>
              </a:r>
            </a:p>
          </p:txBody>
        </p:sp>
        <p:sp>
          <p:nvSpPr>
            <p:cNvPr id="84" name="Notched Right Arrow 83"/>
            <p:cNvSpPr>
              <a:spLocks noChangeArrowheads="1"/>
            </p:cNvSpPr>
            <p:nvPr/>
          </p:nvSpPr>
          <p:spPr bwMode="auto">
            <a:xfrm>
              <a:off x="3810656" y="3353498"/>
              <a:ext cx="2057064" cy="303402"/>
            </a:xfrm>
            <a:prstGeom prst="notchedRightArrow">
              <a:avLst>
                <a:gd name="adj1" fmla="val 43750"/>
                <a:gd name="adj2" fmla="val 50000"/>
              </a:avLst>
            </a:prstGeom>
            <a:solidFill>
              <a:srgbClr val="CCFFFF"/>
            </a:solidFill>
            <a:ln w="25400" algn="ctr">
              <a:solidFill>
                <a:srgbClr val="40404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  <a:ea typeface="ＭＳ Ｐゴシック" pitchFamily="50" charset="-128"/>
              </a:endParaRPr>
            </a:p>
          </p:txBody>
        </p:sp>
        <p:sp>
          <p:nvSpPr>
            <p:cNvPr id="85" name="Notched Right Arrow 84"/>
            <p:cNvSpPr>
              <a:spLocks noChangeArrowheads="1"/>
            </p:cNvSpPr>
            <p:nvPr/>
          </p:nvSpPr>
          <p:spPr bwMode="auto">
            <a:xfrm rot="10800000">
              <a:off x="3810656" y="3734009"/>
              <a:ext cx="2057064" cy="305079"/>
            </a:xfrm>
            <a:prstGeom prst="notchedRightArrow">
              <a:avLst>
                <a:gd name="adj1" fmla="val 43750"/>
                <a:gd name="adj2" fmla="val 50000"/>
              </a:avLst>
            </a:prstGeom>
            <a:solidFill>
              <a:srgbClr val="CCFFFF"/>
            </a:solidFill>
            <a:ln w="25400" algn="ctr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  <a:ea typeface="ＭＳ Ｐゴシック" pitchFamily="50" charset="-128"/>
              </a:endParaRPr>
            </a:p>
          </p:txBody>
        </p:sp>
        <p:sp>
          <p:nvSpPr>
            <p:cNvPr id="24600" name="Text Box 63"/>
            <p:cNvSpPr txBox="1">
              <a:spLocks noChangeArrowheads="1"/>
            </p:cNvSpPr>
            <p:nvPr/>
          </p:nvSpPr>
          <p:spPr bwMode="auto">
            <a:xfrm>
              <a:off x="3956858" y="910250"/>
              <a:ext cx="1688181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 b="1" dirty="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Defined Protocol</a:t>
              </a:r>
            </a:p>
          </p:txBody>
        </p:sp>
        <p:sp>
          <p:nvSpPr>
            <p:cNvPr id="24601" name="Text Box 63"/>
            <p:cNvSpPr txBox="1">
              <a:spLocks noChangeArrowheads="1"/>
            </p:cNvSpPr>
            <p:nvPr/>
          </p:nvSpPr>
          <p:spPr bwMode="auto">
            <a:xfrm>
              <a:off x="3962399" y="4111624"/>
              <a:ext cx="1930822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 b="1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Performed Protocol</a:t>
              </a:r>
            </a:p>
          </p:txBody>
        </p:sp>
        <p:sp>
          <p:nvSpPr>
            <p:cNvPr id="88" name="Flowchart: Document 87"/>
            <p:cNvSpPr/>
            <p:nvPr/>
          </p:nvSpPr>
          <p:spPr>
            <a:xfrm>
              <a:off x="3886978" y="1217944"/>
              <a:ext cx="1980742" cy="2058447"/>
            </a:xfrm>
            <a:prstGeom prst="flowChartDocument">
              <a:avLst/>
            </a:prstGeom>
            <a:solidFill>
              <a:srgbClr val="EAEAEA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Device=Scanomatic Series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…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Pat. Pos. : Feet First / Supine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Pat. Instruct : Single Breath Hold</a:t>
              </a:r>
              <a:br>
                <a:rPr lang="en-US" sz="750" dirty="0">
                  <a:solidFill>
                    <a:srgbClr val="000000"/>
                  </a:solidFill>
                </a:rPr>
              </a:br>
              <a:r>
                <a:rPr lang="en-US" sz="750" dirty="0">
                  <a:solidFill>
                    <a:srgbClr val="000000"/>
                  </a:solidFill>
                </a:rPr>
                <a:t>                      / Full Inspiration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…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kVp : 80~140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Slice Thickness : 1.0~2.5mm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Recon. Kernel : Std.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89" name="Flowchart: Document 88"/>
            <p:cNvSpPr/>
            <p:nvPr/>
          </p:nvSpPr>
          <p:spPr>
            <a:xfrm>
              <a:off x="3886978" y="4419599"/>
              <a:ext cx="1980742" cy="1753367"/>
            </a:xfrm>
            <a:prstGeom prst="flowChartDocument">
              <a:avLst/>
            </a:prstGeom>
            <a:solidFill>
              <a:srgbClr val="FFFFCC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Device=Scanomatic Delta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Version=3.0.4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…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Pat. Pos=Feet First / Supine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Pat. Instruct=Given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…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kVp=120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Slice Thickness=1.0mm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Recon. Kernel=FC12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dirty="0">
                  <a:solidFill>
                    <a:srgbClr val="000000"/>
                  </a:solidFill>
                </a:rPr>
                <a:t>…</a:t>
              </a:r>
            </a:p>
          </p:txBody>
        </p:sp>
        <p:pic>
          <p:nvPicPr>
            <p:cNvPr id="24604" name="Picture 4" descr="ct-scanner"/>
            <p:cNvPicPr>
              <a:picLocks noChangeAspect="1" noChangeArrowheads="1"/>
            </p:cNvPicPr>
            <p:nvPr/>
          </p:nvPicPr>
          <p:blipFill>
            <a:blip r:embed="rId6" cstate="print">
              <a:lum bright="-28000" contrast="10000"/>
            </a:blip>
            <a:srcRect/>
            <a:stretch>
              <a:fillRect/>
            </a:stretch>
          </p:blipFill>
          <p:spPr bwMode="auto">
            <a:xfrm>
              <a:off x="368300" y="16002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5" name="Text Box 63"/>
            <p:cNvSpPr txBox="1">
              <a:spLocks noChangeArrowheads="1"/>
            </p:cNvSpPr>
            <p:nvPr/>
          </p:nvSpPr>
          <p:spPr bwMode="auto">
            <a:xfrm>
              <a:off x="215900" y="1981202"/>
              <a:ext cx="921607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Modality</a:t>
              </a:r>
            </a:p>
          </p:txBody>
        </p:sp>
        <p:pic>
          <p:nvPicPr>
            <p:cNvPr id="24606" name="Picture 1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2286000"/>
              <a:ext cx="838200" cy="838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7" name="Text Box 63"/>
            <p:cNvSpPr txBox="1">
              <a:spLocks noChangeArrowheads="1"/>
            </p:cNvSpPr>
            <p:nvPr/>
          </p:nvSpPr>
          <p:spPr bwMode="auto">
            <a:xfrm>
              <a:off x="228600" y="2968625"/>
              <a:ext cx="831422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Vendor</a:t>
              </a:r>
            </a:p>
          </p:txBody>
        </p:sp>
        <p:sp>
          <p:nvSpPr>
            <p:cNvPr id="24608" name="Text Box 63"/>
            <p:cNvSpPr txBox="1">
              <a:spLocks noChangeArrowheads="1"/>
            </p:cNvSpPr>
            <p:nvPr/>
          </p:nvSpPr>
          <p:spPr bwMode="auto">
            <a:xfrm>
              <a:off x="677863" y="762001"/>
              <a:ext cx="1151366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 u="sng">
                  <a:solidFill>
                    <a:srgbClr val="000000"/>
                  </a:solidFill>
                  <a:latin typeface="Arial Rounded MT Bold" pitchFamily="34" charset="0"/>
                  <a:ea typeface="ＭＳ Ｐゴシック" pitchFamily="50" charset="-128"/>
                </a:rPr>
                <a:t>SOURCES</a:t>
              </a:r>
            </a:p>
          </p:txBody>
        </p:sp>
        <p:sp>
          <p:nvSpPr>
            <p:cNvPr id="24609" name="Text Box 63"/>
            <p:cNvSpPr txBox="1">
              <a:spLocks noChangeArrowheads="1"/>
            </p:cNvSpPr>
            <p:nvPr/>
          </p:nvSpPr>
          <p:spPr bwMode="auto">
            <a:xfrm>
              <a:off x="6248401" y="762001"/>
              <a:ext cx="1615174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 u="sng">
                  <a:solidFill>
                    <a:srgbClr val="000000"/>
                  </a:solidFill>
                  <a:latin typeface="Arial Rounded MT Bold" pitchFamily="34" charset="0"/>
                  <a:ea typeface="ＭＳ Ｐゴシック" pitchFamily="50" charset="-128"/>
                </a:rPr>
                <a:t>APPLICATIONS</a:t>
              </a: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7695817" y="3390376"/>
              <a:ext cx="1371982" cy="610159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Sharing</a:t>
              </a:r>
              <a:b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</a:b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Best Practice</a:t>
              </a: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6400158" y="5562808"/>
              <a:ext cx="1777216" cy="685590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Scan QA / Troubleshooting</a:t>
              </a: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7163380" y="4838664"/>
              <a:ext cx="1370164" cy="610158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Acquisition Validation</a:t>
              </a:r>
            </a:p>
          </p:txBody>
        </p:sp>
        <p:pic>
          <p:nvPicPr>
            <p:cNvPr id="24613" name="Picture 10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" y="5251448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4" name="Picture 106" descr="C:\Documents and Settings\kevino\Local Settings\Temporary Internet Files\Content.IE5\514936V5\MCj0434814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433704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5" name="Text Box 63"/>
            <p:cNvSpPr txBox="1">
              <a:spLocks noChangeArrowheads="1"/>
            </p:cNvSpPr>
            <p:nvPr/>
          </p:nvSpPr>
          <p:spPr bwMode="auto">
            <a:xfrm>
              <a:off x="1219199" y="5438774"/>
              <a:ext cx="1157806" cy="33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Best Practice</a:t>
              </a:r>
            </a:p>
          </p:txBody>
        </p:sp>
        <p:sp>
          <p:nvSpPr>
            <p:cNvPr id="24616" name="Text Box 63"/>
            <p:cNvSpPr txBox="1">
              <a:spLocks noChangeArrowheads="1"/>
            </p:cNvSpPr>
            <p:nvPr/>
          </p:nvSpPr>
          <p:spPr bwMode="auto">
            <a:xfrm>
              <a:off x="1219199" y="2695575"/>
              <a:ext cx="1329587" cy="33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Protocol Library</a:t>
              </a:r>
            </a:p>
          </p:txBody>
        </p:sp>
        <p:sp>
          <p:nvSpPr>
            <p:cNvPr id="24617" name="Text Box 63"/>
            <p:cNvSpPr txBox="1">
              <a:spLocks noChangeArrowheads="1"/>
            </p:cNvSpPr>
            <p:nvPr/>
          </p:nvSpPr>
          <p:spPr bwMode="auto">
            <a:xfrm>
              <a:off x="1203325" y="3609975"/>
              <a:ext cx="1698918" cy="33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Clinical Trial Protocol</a:t>
              </a: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7163380" y="1943763"/>
              <a:ext cx="1657281" cy="608483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Prior Comparability</a:t>
              </a: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7543173" y="4114520"/>
              <a:ext cx="1371982" cy="610158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Protocol Backups</a:t>
              </a:r>
            </a:p>
          </p:txBody>
        </p:sp>
        <p:pic>
          <p:nvPicPr>
            <p:cNvPr id="24620" name="Picture 108" descr="C:\Files\My Documents\My Pictures\Medical Graphics\computer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5999" y="3886199"/>
              <a:ext cx="90646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1" name="Text Box 63"/>
            <p:cNvSpPr txBox="1">
              <a:spLocks noChangeArrowheads="1"/>
            </p:cNvSpPr>
            <p:nvPr/>
          </p:nvSpPr>
          <p:spPr bwMode="auto">
            <a:xfrm>
              <a:off x="0" y="5788023"/>
              <a:ext cx="1280201" cy="60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 dirty="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ACR / RSNA</a:t>
              </a:r>
              <a:br>
                <a:rPr lang="en-US" altLang="ja-JP" sz="1050" dirty="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</a:br>
              <a:r>
                <a:rPr lang="en-US" altLang="ja-JP" sz="1050" dirty="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    AAPM</a:t>
              </a:r>
            </a:p>
          </p:txBody>
        </p:sp>
        <p:sp>
          <p:nvSpPr>
            <p:cNvPr id="24622" name="Text Box 63"/>
            <p:cNvSpPr txBox="1">
              <a:spLocks noChangeArrowheads="1"/>
            </p:cNvSpPr>
            <p:nvPr/>
          </p:nvSpPr>
          <p:spPr bwMode="auto">
            <a:xfrm>
              <a:off x="3086099" y="3809999"/>
              <a:ext cx="408411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or</a:t>
              </a: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7543173" y="2666232"/>
              <a:ext cx="1371982" cy="610159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rgbClr val="262626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ea typeface="ＭＳ Ｐゴシック" pitchFamily="50" charset="-128"/>
                </a:rPr>
                <a:t>Patient Positioning</a:t>
              </a:r>
            </a:p>
          </p:txBody>
        </p:sp>
        <p:sp>
          <p:nvSpPr>
            <p:cNvPr id="24624" name="Text Box 63"/>
            <p:cNvSpPr txBox="1">
              <a:spLocks noChangeArrowheads="1"/>
            </p:cNvSpPr>
            <p:nvPr/>
          </p:nvSpPr>
          <p:spPr bwMode="auto">
            <a:xfrm>
              <a:off x="1219199" y="4524374"/>
              <a:ext cx="1286642" cy="33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Local Standard</a:t>
              </a:r>
            </a:p>
          </p:txBody>
        </p:sp>
        <p:sp>
          <p:nvSpPr>
            <p:cNvPr id="24625" name="Text Box 63"/>
            <p:cNvSpPr txBox="1">
              <a:spLocks noChangeArrowheads="1"/>
            </p:cNvSpPr>
            <p:nvPr/>
          </p:nvSpPr>
          <p:spPr bwMode="auto">
            <a:xfrm>
              <a:off x="1219199" y="1781174"/>
              <a:ext cx="968847" cy="33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90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Prior Scan</a:t>
              </a:r>
            </a:p>
          </p:txBody>
        </p:sp>
        <p:sp>
          <p:nvSpPr>
            <p:cNvPr id="24626" name="Text Box 63"/>
            <p:cNvSpPr txBox="1">
              <a:spLocks noChangeArrowheads="1"/>
            </p:cNvSpPr>
            <p:nvPr/>
          </p:nvSpPr>
          <p:spPr bwMode="auto">
            <a:xfrm>
              <a:off x="228600" y="4873625"/>
              <a:ext cx="902282" cy="37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50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Hospital</a:t>
              </a:r>
            </a:p>
          </p:txBody>
        </p:sp>
        <p:pic>
          <p:nvPicPr>
            <p:cNvPr id="2462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71800" y="4168774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6" descr="C:\Documents and Settings\kevino\Local Settings\Temporary Internet Files\Content.IE5\020CGF1C\MCj04315710000[1].png"/>
            <p:cNvPicPr>
              <a:picLocks noChangeAspect="1" noChangeArrowheads="1"/>
            </p:cNvPicPr>
            <p:nvPr/>
          </p:nvPicPr>
          <p:blipFill>
            <a:blip r:embed="rId12" cstate="print">
              <a:lum bright="-18000" contrast="2000"/>
            </a:blip>
            <a:srcRect/>
            <a:stretch>
              <a:fillRect/>
            </a:stretch>
          </p:blipFill>
          <p:spPr bwMode="auto">
            <a:xfrm>
              <a:off x="2971800" y="4300538"/>
              <a:ext cx="838200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BAAAA8-8770-4434-AF8A-403456CA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Storage</a:t>
            </a:r>
          </a:p>
        </p:txBody>
      </p:sp>
    </p:spTree>
    <p:extLst>
      <p:ext uri="{BB962C8B-B14F-4D97-AF65-F5344CB8AC3E}">
        <p14:creationId xmlns:p14="http://schemas.microsoft.com/office/powerpoint/2010/main" val="20905510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4435" y="2484284"/>
            <a:ext cx="2857500" cy="514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Performed Administration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81299" y="3305483"/>
            <a:ext cx="0" cy="607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4610" y="3013633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Contains</a:t>
            </a:r>
            <a:endParaRPr lang="en-US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2697285" y="3913034"/>
            <a:ext cx="1200150" cy="628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Programmed  Plan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54635" y="3913034"/>
            <a:ext cx="1200150" cy="628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Delivered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Plan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126035" y="3009342"/>
            <a:ext cx="0" cy="283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70100" y="3305483"/>
            <a:ext cx="0" cy="607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76466" y="3342563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Programmed at injector device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83884" y="3341535"/>
            <a:ext cx="1477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Actually delivered by injector device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787387" y="4827435"/>
            <a:ext cx="857250" cy="6607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3608" y="3627285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4727333" y="3632104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2832690" y="4598319"/>
            <a:ext cx="457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1-n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11635" y="4541684"/>
            <a:ext cx="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7387" y="5801707"/>
            <a:ext cx="857250" cy="5090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Phases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32690" y="5572592"/>
            <a:ext cx="479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1-n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11635" y="5515957"/>
            <a:ext cx="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526085" y="4827435"/>
            <a:ext cx="857250" cy="6607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04340" y="4598319"/>
            <a:ext cx="5153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1-n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983285" y="4541684"/>
            <a:ext cx="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526085" y="5801707"/>
            <a:ext cx="857250" cy="5090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Phases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04340" y="5572592"/>
            <a:ext cx="515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1-n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983285" y="5515957"/>
            <a:ext cx="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652093" y="4827434"/>
            <a:ext cx="74295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Pressure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Vs. Time Graphs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11985" y="4255934"/>
            <a:ext cx="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54785" y="4255934"/>
            <a:ext cx="4807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6525303" y="4827434"/>
            <a:ext cx="857245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Flow Rate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Vs. Time Graphs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6926385" y="4255934"/>
            <a:ext cx="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11985" y="425593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181300" y="3305481"/>
            <a:ext cx="17888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Contrast Administration SR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5" y="2594937"/>
            <a:ext cx="1580495" cy="1924080"/>
          </a:xfrm>
          <a:prstGeom prst="rect">
            <a:avLst/>
          </a:prstGeom>
        </p:spPr>
      </p:pic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1D90913E-F0BF-4F13-A3E0-D662585175B0}"/>
              </a:ext>
            </a:extLst>
          </p:cNvPr>
          <p:cNvSpPr txBox="1">
            <a:spLocks/>
          </p:cNvSpPr>
          <p:nvPr/>
        </p:nvSpPr>
        <p:spPr>
          <a:xfrm>
            <a:off x="7382548" y="6391173"/>
            <a:ext cx="1647568" cy="27463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* Courtesy WG-6</a:t>
            </a:r>
          </a:p>
        </p:txBody>
      </p:sp>
    </p:spTree>
    <p:extLst>
      <p:ext uri="{BB962C8B-B14F-4D97-AF65-F5344CB8AC3E}">
        <p14:creationId xmlns:p14="http://schemas.microsoft.com/office/powerpoint/2010/main" val="16985988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Theme:  Radiotherapy (2</a:t>
            </a:r>
            <a:r>
              <a:rPr lang="en-US" baseline="30000" dirty="0"/>
              <a:t>nd</a:t>
            </a:r>
            <a:r>
              <a:rPr lang="en-US" dirty="0"/>
              <a:t> Generation)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24" y="2339522"/>
            <a:ext cx="7989752" cy="455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Prescribing, planning, verifying, and delivering radiotherapy treatments</a:t>
            </a:r>
          </a:p>
          <a:p>
            <a:pPr>
              <a:spcBef>
                <a:spcPts val="1200"/>
              </a:spcBef>
            </a:pPr>
            <a:r>
              <a:rPr lang="en-US" dirty="0"/>
              <a:t>RT Prescription &amp; Segment Annotation	Sup 147 </a:t>
            </a:r>
          </a:p>
          <a:p>
            <a:r>
              <a:rPr lang="en-US" dirty="0"/>
              <a:t>RT C-Arm Radiations				Sup 175</a:t>
            </a:r>
          </a:p>
          <a:p>
            <a:r>
              <a:rPr lang="en-US" i="1" u="sng" dirty="0"/>
              <a:t>RT New Radiations</a:t>
            </a:r>
            <a:r>
              <a:rPr lang="en-US" i="1" dirty="0"/>
              <a:t>					Sup 176</a:t>
            </a:r>
          </a:p>
          <a:p>
            <a:r>
              <a:rPr lang="en-US" i="1" dirty="0"/>
              <a:t>RT Patient Positioning and Workflow 		Sup 160</a:t>
            </a:r>
          </a:p>
          <a:p>
            <a:r>
              <a:rPr lang="en-US" i="1" dirty="0"/>
              <a:t>RT Dose Objects						Sup 177</a:t>
            </a:r>
          </a:p>
          <a:p>
            <a:r>
              <a:rPr lang="en-US" i="1" dirty="0"/>
              <a:t>RT Course							Sup 178</a:t>
            </a:r>
          </a:p>
          <a:p>
            <a:r>
              <a:rPr lang="en-US" i="1" dirty="0"/>
              <a:t>RT Radiation Records					Sup 199</a:t>
            </a:r>
          </a:p>
          <a:p>
            <a:r>
              <a:rPr lang="en-US" i="1" dirty="0"/>
              <a:t>RT Ion Radiation Objects				Sup 215</a:t>
            </a:r>
          </a:p>
          <a:p>
            <a:r>
              <a:rPr lang="en-US" i="1" dirty="0"/>
              <a:t>RT Brachytherapy Objects				Sup 216</a:t>
            </a:r>
            <a:endParaRPr lang="en-US" dirty="0"/>
          </a:p>
        </p:txBody>
      </p:sp>
      <p:pic>
        <p:nvPicPr>
          <p:cNvPr id="4" name="Picture 2" descr="...">
            <a:extLst>
              <a:ext uri="{FF2B5EF4-FFF2-40B4-BE49-F238E27FC236}">
                <a16:creationId xmlns:a16="http://schemas.microsoft.com/office/drawing/2014/main" id="{1C740560-44C0-4864-8472-395DE756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414" y="2944375"/>
            <a:ext cx="1921354" cy="12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adiotherapy">
            <a:extLst>
              <a:ext uri="{FF2B5EF4-FFF2-40B4-BE49-F238E27FC236}">
                <a16:creationId xmlns:a16="http://schemas.microsoft.com/office/drawing/2014/main" id="{08C7C2BB-1DA8-4B27-98AD-6483AF54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74" y="4689533"/>
            <a:ext cx="2026434" cy="17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815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Theme:  Conformance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61" y="2434282"/>
            <a:ext cx="7989752" cy="3449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Increasing formalization of conformance assessment and communication (WG-31)</a:t>
            </a:r>
          </a:p>
          <a:p>
            <a:r>
              <a:rPr lang="en-US" i="1" dirty="0"/>
              <a:t>Revised DICOM Conformance Statement		Sup 209 </a:t>
            </a:r>
          </a:p>
          <a:p>
            <a:pPr lvl="1"/>
            <a:r>
              <a:rPr lang="en-US" dirty="0"/>
              <a:t>Address needs identified in user survey</a:t>
            </a:r>
          </a:p>
          <a:p>
            <a:pPr lvl="1"/>
            <a:r>
              <a:rPr lang="en-US" dirty="0"/>
              <a:t>Consider Machine-readable for inter-system distribution and analysis</a:t>
            </a:r>
          </a:p>
          <a:p>
            <a:r>
              <a:rPr lang="en-US" i="1" dirty="0"/>
              <a:t>Conformity Assessment						Sup 207 </a:t>
            </a:r>
          </a:p>
          <a:p>
            <a:pPr lvl="1"/>
            <a:r>
              <a:rPr lang="en-US" dirty="0"/>
              <a:t>Define hierarchy of conformance clauses and assessment procedures</a:t>
            </a:r>
          </a:p>
        </p:txBody>
      </p:sp>
      <p:pic>
        <p:nvPicPr>
          <p:cNvPr id="7" name="Picture 6" descr="...">
            <a:extLst>
              <a:ext uri="{FF2B5EF4-FFF2-40B4-BE49-F238E27FC236}">
                <a16:creationId xmlns:a16="http://schemas.microsoft.com/office/drawing/2014/main" id="{48335702-9BBF-45D6-8A75-E1BBF4D7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64" y="3329749"/>
            <a:ext cx="1416075" cy="9646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68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Few Other Topics</a:t>
            </a:r>
          </a:p>
        </p:txBody>
      </p:sp>
    </p:spTree>
    <p:extLst>
      <p:ext uri="{BB962C8B-B14F-4D97-AF65-F5344CB8AC3E}">
        <p14:creationId xmlns:p14="http://schemas.microsoft.com/office/powerpoint/2010/main" val="14889786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10713"/>
            <a:ext cx="7989752" cy="4351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Providing and maintaining security mechanisms used within the protocol</a:t>
            </a:r>
          </a:p>
          <a:p>
            <a:pPr marL="548640"/>
            <a:r>
              <a:rPr lang="en-US" dirty="0"/>
              <a:t>TLS Security Profiles				Sup 204 </a:t>
            </a:r>
          </a:p>
          <a:p>
            <a:pPr marL="548640"/>
            <a:r>
              <a:rPr lang="en-US" dirty="0"/>
              <a:t>Extended BCP195 TLS Profile		Sup 206 </a:t>
            </a:r>
          </a:p>
          <a:p>
            <a:pPr marL="242640" indent="0">
              <a:buNone/>
            </a:pPr>
            <a:endParaRPr lang="en-US" i="1" dirty="0"/>
          </a:p>
          <a:p>
            <a:pPr marL="242640" indent="0">
              <a:buNone/>
            </a:pPr>
            <a:r>
              <a:rPr lang="en-US" i="1" dirty="0"/>
              <a:t>* Variety of features added circa 1999-2001</a:t>
            </a:r>
          </a:p>
          <a:p>
            <a:endParaRPr lang="en-US" dirty="0"/>
          </a:p>
        </p:txBody>
      </p:sp>
      <p:pic>
        <p:nvPicPr>
          <p:cNvPr id="5" name="Picture 8" descr="...">
            <a:extLst>
              <a:ext uri="{FF2B5EF4-FFF2-40B4-BE49-F238E27FC236}">
                <a16:creationId xmlns:a16="http://schemas.microsoft.com/office/drawing/2014/main" id="{C22CB646-8929-43E8-BFF4-FD796009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E4E5"/>
              </a:clrFrom>
              <a:clrTo>
                <a:srgbClr val="E2E4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61" y="2848010"/>
            <a:ext cx="1007874" cy="5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966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3D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38147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Manage 3D files together with the imaging study used to generate them</a:t>
            </a:r>
          </a:p>
          <a:p>
            <a:pPr marL="548640"/>
            <a:r>
              <a:rPr lang="en-US" dirty="0"/>
              <a:t>STL Encapsulation for 3D Manufacturing		Sup 205</a:t>
            </a:r>
          </a:p>
          <a:p>
            <a:pPr marL="548640"/>
            <a:r>
              <a:rPr lang="en-US" i="1" dirty="0"/>
              <a:t>OBJ Encapsulation for AR/VR/3D Manufacturing	Sup 208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53D46-FCA0-4774-938E-C0F0DB228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54" r="1761"/>
          <a:stretch/>
        </p:blipFill>
        <p:spPr>
          <a:xfrm>
            <a:off x="5885678" y="4187654"/>
            <a:ext cx="2115797" cy="188338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997B49F-6537-48A8-82C7-BBAEE243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67" y="3726013"/>
            <a:ext cx="1213479" cy="1255419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DB96045-8DD2-4607-B3B3-551AD917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3" y="4536466"/>
            <a:ext cx="1135208" cy="1185763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4400E-DB7B-4434-8254-A3F2AC624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432" y="5370241"/>
            <a:ext cx="1176325" cy="1162441"/>
          </a:xfrm>
          <a:prstGeom prst="rect">
            <a:avLst/>
          </a:prstGeom>
        </p:spPr>
      </p:pic>
      <p:pic>
        <p:nvPicPr>
          <p:cNvPr id="10" name="Picture 2" descr="C:\Documents and Settings\kevino\Local Settings\Temporary Internet Files\Content.IE5\1PPNVFJ9\MC900434845[1].png">
            <a:extLst>
              <a:ext uri="{FF2B5EF4-FFF2-40B4-BE49-F238E27FC236}">
                <a16:creationId xmlns:a16="http://schemas.microsoft.com/office/drawing/2014/main" id="{C0006DA8-0586-48A9-A763-0E7039FA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6619" y="4422302"/>
            <a:ext cx="1176325" cy="138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826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6635154" cy="443405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Increasing use of video; stored and streaming</a:t>
            </a:r>
          </a:p>
          <a:p>
            <a:pPr marL="548640"/>
            <a:r>
              <a:rPr lang="nn-NO" dirty="0"/>
              <a:t>HEVC/H.265 Transfer Syntax	Sup 195</a:t>
            </a:r>
            <a:endParaRPr lang="en-US" dirty="0"/>
          </a:p>
          <a:p>
            <a:pPr marL="548640"/>
            <a:r>
              <a:rPr lang="en-US" dirty="0"/>
              <a:t>Real-Time Video				Sup 202 (New!)</a:t>
            </a:r>
          </a:p>
          <a:p>
            <a:endParaRPr lang="en-US" i="1" dirty="0"/>
          </a:p>
          <a:p>
            <a:endParaRPr lang="en-US" dirty="0"/>
          </a:p>
        </p:txBody>
      </p:sp>
      <p:grpSp>
        <p:nvGrpSpPr>
          <p:cNvPr id="4" name="グループ化 5">
            <a:extLst>
              <a:ext uri="{FF2B5EF4-FFF2-40B4-BE49-F238E27FC236}">
                <a16:creationId xmlns:a16="http://schemas.microsoft.com/office/drawing/2014/main" id="{5371A6FE-0945-468E-A780-ABDBFCB41676}"/>
              </a:ext>
            </a:extLst>
          </p:cNvPr>
          <p:cNvGrpSpPr/>
          <p:nvPr/>
        </p:nvGrpSpPr>
        <p:grpSpPr>
          <a:xfrm>
            <a:off x="6360590" y="2410370"/>
            <a:ext cx="2087867" cy="1550052"/>
            <a:chOff x="5410200" y="2118628"/>
            <a:chExt cx="3436776" cy="3443972"/>
          </a:xfrm>
        </p:grpSpPr>
        <p:sp>
          <p:nvSpPr>
            <p:cNvPr id="5" name="テキスト ボックス 14">
              <a:extLst>
                <a:ext uri="{FF2B5EF4-FFF2-40B4-BE49-F238E27FC236}">
                  <a16:creationId xmlns:a16="http://schemas.microsoft.com/office/drawing/2014/main" id="{E9D2ABF6-2291-40C2-A91D-A0817EF4DA19}"/>
                </a:ext>
              </a:extLst>
            </p:cNvPr>
            <p:cNvSpPr txBox="1"/>
            <p:nvPr/>
          </p:nvSpPr>
          <p:spPr>
            <a:xfrm>
              <a:off x="6130280" y="5202600"/>
              <a:ext cx="720000" cy="360000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ctr" anchorCtr="0">
              <a:noAutofit/>
            </a:bodyPr>
            <a:lstStyle/>
            <a:p>
              <a:pPr algn="ctr"/>
              <a:r>
                <a:rPr lang="en-US" sz="1200" dirty="0"/>
                <a:t>MPEG-2</a:t>
              </a:r>
            </a:p>
          </p:txBody>
        </p:sp>
        <p:sp>
          <p:nvSpPr>
            <p:cNvPr id="6" name="テキスト ボックス 15">
              <a:extLst>
                <a:ext uri="{FF2B5EF4-FFF2-40B4-BE49-F238E27FC236}">
                  <a16:creationId xmlns:a16="http://schemas.microsoft.com/office/drawing/2014/main" id="{3BC1741C-28AE-427B-AF6F-154BC5288724}"/>
                </a:ext>
              </a:extLst>
            </p:cNvPr>
            <p:cNvSpPr txBox="1"/>
            <p:nvPr/>
          </p:nvSpPr>
          <p:spPr>
            <a:xfrm>
              <a:off x="6038732" y="2118628"/>
              <a:ext cx="2808244" cy="64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000" tIns="27000" rIns="27000" bIns="27000" rtlCol="0" anchor="ctr" anchorCtr="0">
              <a:noAutofit/>
            </a:bodyPr>
            <a:lstStyle/>
            <a:p>
              <a:pPr algn="ctr"/>
              <a:r>
                <a:rPr lang="en-US" altLang="ja-JP" sz="1400" dirty="0"/>
                <a:t>Compression ratio to </a:t>
              </a:r>
              <a:r>
                <a:rPr lang="en-US" altLang="ja-JP" sz="1300" dirty="0"/>
                <a:t>MPEG-2</a:t>
              </a:r>
              <a:endParaRPr lang="en-US" sz="1300" dirty="0"/>
            </a:p>
          </p:txBody>
        </p:sp>
        <p:cxnSp>
          <p:nvCxnSpPr>
            <p:cNvPr id="7" name="直線矢印コネクタ 16">
              <a:extLst>
                <a:ext uri="{FF2B5EF4-FFF2-40B4-BE49-F238E27FC236}">
                  <a16:creationId xmlns:a16="http://schemas.microsoft.com/office/drawing/2014/main" id="{8B6EAC0E-BCE6-4232-9D8C-69E58C4074C5}"/>
                </a:ext>
              </a:extLst>
            </p:cNvPr>
            <p:cNvCxnSpPr/>
            <p:nvPr/>
          </p:nvCxnSpPr>
          <p:spPr bwMode="auto">
            <a:xfrm flipV="1">
              <a:off x="6130280" y="2646276"/>
              <a:ext cx="0" cy="2520000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" name="テキスト ボックス 17">
              <a:extLst>
                <a:ext uri="{FF2B5EF4-FFF2-40B4-BE49-F238E27FC236}">
                  <a16:creationId xmlns:a16="http://schemas.microsoft.com/office/drawing/2014/main" id="{F1DF6485-A279-44C2-BB3F-7C3997A46044}"/>
                </a:ext>
              </a:extLst>
            </p:cNvPr>
            <p:cNvSpPr txBox="1"/>
            <p:nvPr/>
          </p:nvSpPr>
          <p:spPr>
            <a:xfrm>
              <a:off x="5410280" y="2826316"/>
              <a:ext cx="720000" cy="360000"/>
            </a:xfrm>
            <a:prstGeom prst="rect">
              <a:avLst/>
            </a:prstGeom>
            <a:noFill/>
          </p:spPr>
          <p:txBody>
            <a:bodyPr wrap="square" lIns="27000" tIns="27000" rIns="27000" bIns="27000" rtlCol="0" anchor="ctr" anchorCtr="0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105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テキスト ボックス 19">
              <a:extLst>
                <a:ext uri="{FF2B5EF4-FFF2-40B4-BE49-F238E27FC236}">
                  <a16:creationId xmlns:a16="http://schemas.microsoft.com/office/drawing/2014/main" id="{E7132A88-47E6-443B-B865-EC64BD52DA8C}"/>
                </a:ext>
              </a:extLst>
            </p:cNvPr>
            <p:cNvSpPr txBox="1"/>
            <p:nvPr/>
          </p:nvSpPr>
          <p:spPr>
            <a:xfrm>
              <a:off x="5410200" y="3870432"/>
              <a:ext cx="720000" cy="360000"/>
            </a:xfrm>
            <a:prstGeom prst="rect">
              <a:avLst/>
            </a:prstGeom>
            <a:noFill/>
          </p:spPr>
          <p:txBody>
            <a:bodyPr wrap="square" lIns="27000" tIns="27000" rIns="27000" bIns="27000" rtlCol="0" anchor="ctr" anchorCtr="0">
              <a:noAutofit/>
            </a:bodyPr>
            <a:lstStyle/>
            <a:p>
              <a:pPr algn="ctr"/>
              <a:r>
                <a:rPr lang="en-US" sz="1050" dirty="0"/>
                <a:t>2</a:t>
              </a:r>
            </a:p>
          </p:txBody>
        </p:sp>
        <p:sp>
          <p:nvSpPr>
            <p:cNvPr id="10" name="テキスト ボックス 23">
              <a:extLst>
                <a:ext uri="{FF2B5EF4-FFF2-40B4-BE49-F238E27FC236}">
                  <a16:creationId xmlns:a16="http://schemas.microsoft.com/office/drawing/2014/main" id="{EFF8FC4A-7778-439B-B1BC-51DEBFDE9D94}"/>
                </a:ext>
              </a:extLst>
            </p:cNvPr>
            <p:cNvSpPr txBox="1"/>
            <p:nvPr/>
          </p:nvSpPr>
          <p:spPr>
            <a:xfrm>
              <a:off x="5410200" y="4446496"/>
              <a:ext cx="720000" cy="360000"/>
            </a:xfrm>
            <a:prstGeom prst="rect">
              <a:avLst/>
            </a:prstGeom>
            <a:noFill/>
          </p:spPr>
          <p:txBody>
            <a:bodyPr wrap="square" lIns="27000" tIns="27000" rIns="27000" bIns="27000" rtlCol="0" anchor="ctr" anchorCtr="0">
              <a:no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sz="1050" dirty="0"/>
                <a:t>1</a:t>
              </a:r>
            </a:p>
          </p:txBody>
        </p:sp>
        <p:sp>
          <p:nvSpPr>
            <p:cNvPr id="11" name="正方形/長方形 24">
              <a:extLst>
                <a:ext uri="{FF2B5EF4-FFF2-40B4-BE49-F238E27FC236}">
                  <a16:creationId xmlns:a16="http://schemas.microsoft.com/office/drawing/2014/main" id="{D8278845-CA34-4DFA-857A-36E749893E46}"/>
                </a:ext>
              </a:extLst>
            </p:cNvPr>
            <p:cNvSpPr/>
            <p:nvPr/>
          </p:nvSpPr>
          <p:spPr bwMode="gray">
            <a:xfrm>
              <a:off x="6274296" y="4626496"/>
              <a:ext cx="432000" cy="5398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35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12" name="テキスト ボックス 25">
              <a:extLst>
                <a:ext uri="{FF2B5EF4-FFF2-40B4-BE49-F238E27FC236}">
                  <a16:creationId xmlns:a16="http://schemas.microsoft.com/office/drawing/2014/main" id="{34C73C9C-EBE6-4F27-8ABA-77A5822FDDF9}"/>
                </a:ext>
              </a:extLst>
            </p:cNvPr>
            <p:cNvSpPr txBox="1"/>
            <p:nvPr/>
          </p:nvSpPr>
          <p:spPr>
            <a:xfrm>
              <a:off x="6850200" y="5202600"/>
              <a:ext cx="720000" cy="360000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ctr" anchorCtr="0">
              <a:noAutofit/>
            </a:bodyPr>
            <a:lstStyle/>
            <a:p>
              <a:pPr algn="ctr"/>
              <a:r>
                <a:rPr lang="en-US" sz="1200" dirty="0"/>
                <a:t>AVC</a:t>
              </a:r>
            </a:p>
          </p:txBody>
        </p:sp>
        <p:cxnSp>
          <p:nvCxnSpPr>
            <p:cNvPr id="13" name="直線矢印コネクタ 20">
              <a:extLst>
                <a:ext uri="{FF2B5EF4-FFF2-40B4-BE49-F238E27FC236}">
                  <a16:creationId xmlns:a16="http://schemas.microsoft.com/office/drawing/2014/main" id="{A84F4731-D855-4F85-A4F6-ABC5A73E6E16}"/>
                </a:ext>
              </a:extLst>
            </p:cNvPr>
            <p:cNvCxnSpPr/>
            <p:nvPr/>
          </p:nvCxnSpPr>
          <p:spPr bwMode="auto">
            <a:xfrm flipH="1">
              <a:off x="6058520" y="4626496"/>
              <a:ext cx="2494812" cy="0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テキスト ボックス 26">
              <a:extLst>
                <a:ext uri="{FF2B5EF4-FFF2-40B4-BE49-F238E27FC236}">
                  <a16:creationId xmlns:a16="http://schemas.microsoft.com/office/drawing/2014/main" id="{CBF7A5FB-E588-4AE9-A1B1-8D3F213110FD}"/>
                </a:ext>
              </a:extLst>
            </p:cNvPr>
            <p:cNvSpPr txBox="1"/>
            <p:nvPr/>
          </p:nvSpPr>
          <p:spPr>
            <a:xfrm>
              <a:off x="7596332" y="5202600"/>
              <a:ext cx="720000" cy="360000"/>
            </a:xfrm>
            <a:prstGeom prst="rect">
              <a:avLst/>
            </a:prstGeom>
            <a:noFill/>
          </p:spPr>
          <p:txBody>
            <a:bodyPr wrap="none" lIns="27000" tIns="27000" rIns="27000" bIns="27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sz="1200" dirty="0"/>
                <a:t>HEVC</a:t>
              </a:r>
            </a:p>
          </p:txBody>
        </p:sp>
        <p:sp>
          <p:nvSpPr>
            <p:cNvPr id="15" name="正方形/長方形 21">
              <a:extLst>
                <a:ext uri="{FF2B5EF4-FFF2-40B4-BE49-F238E27FC236}">
                  <a16:creationId xmlns:a16="http://schemas.microsoft.com/office/drawing/2014/main" id="{D9F05F1A-2E5C-47EB-8546-C10266C16B97}"/>
                </a:ext>
              </a:extLst>
            </p:cNvPr>
            <p:cNvSpPr/>
            <p:nvPr/>
          </p:nvSpPr>
          <p:spPr bwMode="gray">
            <a:xfrm>
              <a:off x="6994376" y="4050432"/>
              <a:ext cx="432000" cy="11161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350">
                <a:latin typeface="ＭＳ Ｐゴシック" charset="-128"/>
                <a:ea typeface="ＭＳ Ｐゴシック" charset="-128"/>
              </a:endParaRPr>
            </a:p>
          </p:txBody>
        </p:sp>
        <p:cxnSp>
          <p:nvCxnSpPr>
            <p:cNvPr id="16" name="直線矢印コネクタ 28">
              <a:extLst>
                <a:ext uri="{FF2B5EF4-FFF2-40B4-BE49-F238E27FC236}">
                  <a16:creationId xmlns:a16="http://schemas.microsoft.com/office/drawing/2014/main" id="{7BB9EDDC-CE87-4874-8508-02B9AD2D749D}"/>
                </a:ext>
              </a:extLst>
            </p:cNvPr>
            <p:cNvCxnSpPr/>
            <p:nvPr/>
          </p:nvCxnSpPr>
          <p:spPr bwMode="auto">
            <a:xfrm>
              <a:off x="6130200" y="5166556"/>
              <a:ext cx="2423132" cy="0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直線矢印コネクタ 22">
              <a:extLst>
                <a:ext uri="{FF2B5EF4-FFF2-40B4-BE49-F238E27FC236}">
                  <a16:creationId xmlns:a16="http://schemas.microsoft.com/office/drawing/2014/main" id="{EDE93389-3745-46CA-911A-7FB5B134DEF7}"/>
                </a:ext>
              </a:extLst>
            </p:cNvPr>
            <p:cNvCxnSpPr/>
            <p:nvPr/>
          </p:nvCxnSpPr>
          <p:spPr bwMode="auto">
            <a:xfrm flipH="1">
              <a:off x="6058272" y="4050432"/>
              <a:ext cx="2495060" cy="0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正方形/長方形 18">
              <a:extLst>
                <a:ext uri="{FF2B5EF4-FFF2-40B4-BE49-F238E27FC236}">
                  <a16:creationId xmlns:a16="http://schemas.microsoft.com/office/drawing/2014/main" id="{9E8E6C01-81DD-4116-8D09-2E69A13E0EAE}"/>
                </a:ext>
              </a:extLst>
            </p:cNvPr>
            <p:cNvSpPr/>
            <p:nvPr/>
          </p:nvSpPr>
          <p:spPr bwMode="gray">
            <a:xfrm>
              <a:off x="7740332" y="3006316"/>
              <a:ext cx="432000" cy="2160240"/>
            </a:xfrm>
            <a:prstGeom prst="rect">
              <a:avLst/>
            </a:prstGeom>
            <a:solidFill>
              <a:srgbClr val="E73440"/>
            </a:solidFill>
            <a:ln w="9525" cap="flat" cmpd="sng" algn="ctr">
              <a:solidFill>
                <a:srgbClr val="B22B3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350">
                <a:latin typeface="ＭＳ Ｐゴシック" charset="-128"/>
                <a:ea typeface="ＭＳ Ｐゴシック" charset="-128"/>
              </a:endParaRPr>
            </a:p>
          </p:txBody>
        </p:sp>
        <p:cxnSp>
          <p:nvCxnSpPr>
            <p:cNvPr id="19" name="直線矢印コネクタ 33">
              <a:extLst>
                <a:ext uri="{FF2B5EF4-FFF2-40B4-BE49-F238E27FC236}">
                  <a16:creationId xmlns:a16="http://schemas.microsoft.com/office/drawing/2014/main" id="{59DA4F3C-011D-415C-802B-72085C0C518B}"/>
                </a:ext>
              </a:extLst>
            </p:cNvPr>
            <p:cNvCxnSpPr/>
            <p:nvPr/>
          </p:nvCxnSpPr>
          <p:spPr bwMode="auto">
            <a:xfrm flipH="1">
              <a:off x="6058532" y="3006316"/>
              <a:ext cx="2494800" cy="0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0" name="Image 7">
            <a:extLst>
              <a:ext uri="{FF2B5EF4-FFF2-40B4-BE49-F238E27FC236}">
                <a16:creationId xmlns:a16="http://schemas.microsoft.com/office/drawing/2014/main" id="{A81CF617-DCB6-4F4A-BAF6-A8EC11A60E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5" y="4330051"/>
            <a:ext cx="7684503" cy="20459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7F5228-9BDD-489B-B386-62AF65EA3A47}"/>
              </a:ext>
            </a:extLst>
          </p:cNvPr>
          <p:cNvGrpSpPr/>
          <p:nvPr/>
        </p:nvGrpSpPr>
        <p:grpSpPr>
          <a:xfrm>
            <a:off x="6465256" y="4329924"/>
            <a:ext cx="2118196" cy="1757141"/>
            <a:chOff x="9643421" y="3629336"/>
            <a:chExt cx="1635812" cy="147205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78B860-044B-45BD-B258-2B838CF1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20274" y="3629336"/>
              <a:ext cx="591336" cy="31137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E5C4C2-ACFC-4509-9E4F-3E7A94CC0F99}"/>
                </a:ext>
              </a:extLst>
            </p:cNvPr>
            <p:cNvGrpSpPr/>
            <p:nvPr/>
          </p:nvGrpSpPr>
          <p:grpSpPr>
            <a:xfrm>
              <a:off x="9643421" y="3935043"/>
              <a:ext cx="1635812" cy="1166345"/>
              <a:chOff x="5263290" y="3306794"/>
              <a:chExt cx="2880360" cy="226792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4D9E605-4FF5-4538-A720-05C9EF8E0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3290" y="3306794"/>
                <a:ext cx="2880360" cy="2267925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4B3D0A9-A559-4641-9CC0-91A6DC131A1F}"/>
                  </a:ext>
                </a:extLst>
              </p:cNvPr>
              <p:cNvGrpSpPr/>
              <p:nvPr/>
            </p:nvGrpSpPr>
            <p:grpSpPr>
              <a:xfrm>
                <a:off x="5378505" y="3401201"/>
                <a:ext cx="2615184" cy="2063264"/>
                <a:chOff x="2229295" y="3044950"/>
                <a:chExt cx="2611540" cy="20632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50221DA-4BDE-4DAC-AA67-2BAB74DCB5E5}"/>
                    </a:ext>
                  </a:extLst>
                </p:cNvPr>
                <p:cNvSpPr/>
                <p:nvPr/>
              </p:nvSpPr>
              <p:spPr>
                <a:xfrm>
                  <a:off x="2229295" y="3044950"/>
                  <a:ext cx="2611540" cy="206058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pic>
              <p:nvPicPr>
                <p:cNvPr id="27" name="Picture 2" descr="Image result for angio suite">
                  <a:extLst>
                    <a:ext uri="{FF2B5EF4-FFF2-40B4-BE49-F238E27FC236}">
                      <a16:creationId xmlns:a16="http://schemas.microsoft.com/office/drawing/2014/main" id="{2B565090-93D3-4D5D-B0E1-200A7B5C1C7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9295" y="3044950"/>
                  <a:ext cx="1280160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4" descr="Image result for angiography image">
                  <a:extLst>
                    <a:ext uri="{FF2B5EF4-FFF2-40B4-BE49-F238E27FC236}">
                      <a16:creationId xmlns:a16="http://schemas.microsoft.com/office/drawing/2014/main" id="{86D99BBC-DC85-4F8C-A4AD-1A5BC2D53720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0675" y="4099699"/>
                  <a:ext cx="1280160" cy="1005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16C759BF-891E-4ECD-A80A-EB165AD61FC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60675" y="3044950"/>
                  <a:ext cx="1280160" cy="1005840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584EFBA-6581-451A-8F3A-EFAB236CDDB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9788" y="4102374"/>
                  <a:ext cx="1280160" cy="100584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086177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48" y="2531313"/>
            <a:ext cx="8370303" cy="3789948"/>
          </a:xfrm>
        </p:spPr>
        <p:txBody>
          <a:bodyPr>
            <a:normAutofit/>
          </a:bodyPr>
          <a:lstStyle/>
          <a:p>
            <a:pPr marL="324000" lvl="1" indent="0">
              <a:buNone/>
            </a:pPr>
            <a:r>
              <a:rPr lang="en-US" sz="2600" dirty="0"/>
              <a:t>“Making predictions is hard, especially about the future” </a:t>
            </a:r>
          </a:p>
          <a:p>
            <a:pPr marL="324000" lvl="1" indent="0">
              <a:buNone/>
            </a:pPr>
            <a:r>
              <a:rPr lang="en-US" sz="2600" dirty="0"/>
              <a:t>       – Yogi Berra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0B752-BCBB-49AB-A2C7-94D86E11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00" y="3767388"/>
            <a:ext cx="5316657" cy="27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531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83" y="1248134"/>
            <a:ext cx="7886700" cy="834494"/>
          </a:xfrm>
        </p:spPr>
        <p:txBody>
          <a:bodyPr>
            <a:normAutofit/>
          </a:bodyPr>
          <a:lstStyle/>
          <a:p>
            <a:r>
              <a:rPr lang="en-US" sz="3200" dirty="0"/>
              <a:t>DICOM Standard in HTML / XML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73" y="3234582"/>
            <a:ext cx="3848824" cy="330448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5F6895-8FF7-4D0D-8A1E-0B75EF9BD292}"/>
              </a:ext>
            </a:extLst>
          </p:cNvPr>
          <p:cNvSpPr txBox="1">
            <a:spLocks/>
          </p:cNvSpPr>
          <p:nvPr/>
        </p:nvSpPr>
        <p:spPr>
          <a:xfrm>
            <a:off x="3003324" y="2570080"/>
            <a:ext cx="4266725" cy="52755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dirty="0"/>
              <a:t>dicomstandard.org/current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FDD01-318F-49B3-BDED-E495AA4BB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9" y="3135726"/>
            <a:ext cx="4747143" cy="34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69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AI / Machine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17" y="2251207"/>
            <a:ext cx="7989752" cy="188116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Enormous interest in applying AI to medical imaging</a:t>
            </a:r>
          </a:p>
          <a:p>
            <a:pPr marL="548640"/>
            <a:r>
              <a:rPr lang="en-US" dirty="0"/>
              <a:t>Transform NCI AIM &amp; DICOM SR Measures		Sup 200</a:t>
            </a:r>
          </a:p>
          <a:p>
            <a:pPr marL="548640"/>
            <a:r>
              <a:rPr lang="en-US" i="1" dirty="0"/>
              <a:t>Simplified SR in JSON for AI						Sup 219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75C231-FFAD-4729-882D-81645B13404C}"/>
              </a:ext>
            </a:extLst>
          </p:cNvPr>
          <p:cNvSpPr/>
          <p:nvPr/>
        </p:nvSpPr>
        <p:spPr>
          <a:xfrm>
            <a:off x="392053" y="3626630"/>
            <a:ext cx="6564613" cy="324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WG-23  </a:t>
            </a:r>
            <a:r>
              <a:rPr lang="en-US" sz="1600" b="1" dirty="0"/>
              <a:t>Artificial Intelligence </a:t>
            </a:r>
            <a:r>
              <a:rPr lang="en-US" sz="1600" dirty="0"/>
              <a:t>/ Application Hosting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AI Results:  Display Primitives, “AI Ready”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AI Operational Workflow: Image Generation,</a:t>
            </a:r>
            <a:br>
              <a:rPr lang="en-US" sz="1600" dirty="0"/>
            </a:br>
            <a:r>
              <a:rPr lang="en-US" sz="1600" dirty="0"/>
              <a:t>Processing, Display, Reporting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AI Development Workflow: Data Annotation,</a:t>
            </a:r>
            <a:br>
              <a:rPr lang="en-US" sz="1600" dirty="0"/>
            </a:br>
            <a:r>
              <a:rPr lang="en-US" sz="1600" dirty="0"/>
              <a:t>Management, Research, Algorithm Training,</a:t>
            </a:r>
            <a:br>
              <a:rPr lang="en-US" sz="1600" dirty="0"/>
            </a:br>
            <a:r>
              <a:rPr lang="en-US" sz="1600" dirty="0"/>
              <a:t>Distribution </a:t>
            </a:r>
          </a:p>
          <a:p>
            <a:pPr>
              <a:spcBef>
                <a:spcPts val="1350"/>
              </a:spcBef>
            </a:pPr>
            <a:r>
              <a:rPr lang="en-US" sz="1600" dirty="0"/>
              <a:t>WG-08  </a:t>
            </a:r>
            <a:r>
              <a:rPr lang="en-US" sz="1600" b="1" dirty="0"/>
              <a:t>Structured Reporting </a:t>
            </a:r>
            <a:r>
              <a:rPr lang="en-US" sz="1600" dirty="0"/>
              <a:t>and Common Data Elements (CDE)</a:t>
            </a:r>
          </a:p>
          <a:p>
            <a:pPr marL="600075" lvl="1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Radelement.org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Prostate SR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ACR DSI Collaborations – Certify-AI, Assess-AI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80D46-3AC0-4023-8A21-FBE8220C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531" y="3774914"/>
            <a:ext cx="2516274" cy="16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18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41" y="2298780"/>
            <a:ext cx="7989752" cy="363079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You tell us…</a:t>
            </a:r>
          </a:p>
          <a:p>
            <a:pPr marL="0" indent="0">
              <a:buNone/>
            </a:pPr>
            <a:r>
              <a:rPr lang="en-US" sz="2600" dirty="0"/>
              <a:t>… seek out new modalities &amp; new technology</a:t>
            </a:r>
          </a:p>
          <a:p>
            <a:pPr marL="0" indent="0">
              <a:buNone/>
            </a:pPr>
            <a:r>
              <a:rPr lang="en-US" sz="2600" dirty="0"/>
              <a:t>… find new applications &amp; new efficiencies</a:t>
            </a:r>
          </a:p>
          <a:p>
            <a:pPr marL="0" indent="0">
              <a:buNone/>
            </a:pPr>
            <a:r>
              <a:rPr lang="en-US" sz="2600" dirty="0"/>
              <a:t>… boldly solve problems we have</a:t>
            </a:r>
            <a:br>
              <a:rPr lang="en-US" sz="2600" dirty="0"/>
            </a:br>
            <a:r>
              <a:rPr lang="en-US" sz="2600" dirty="0"/>
              <a:t>     never solved before.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706" y="4200675"/>
            <a:ext cx="3602377" cy="2397832"/>
          </a:xfrm>
          <a:prstGeom prst="rect">
            <a:avLst/>
          </a:prstGeom>
        </p:spPr>
      </p:pic>
      <p:pic>
        <p:nvPicPr>
          <p:cNvPr id="2050" name="Picture 2" descr="Image result for mongkolwat mahidol">
            <a:extLst>
              <a:ext uri="{FF2B5EF4-FFF2-40B4-BE49-F238E27FC236}">
                <a16:creationId xmlns:a16="http://schemas.microsoft.com/office/drawing/2014/main" id="{3F7DE973-D574-46C4-A37B-9BBE59465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4892" r="29922" b="59978"/>
          <a:stretch/>
        </p:blipFill>
        <p:spPr bwMode="auto">
          <a:xfrm>
            <a:off x="6830808" y="5388175"/>
            <a:ext cx="756499" cy="10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0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74" y="2472273"/>
            <a:ext cx="7364949" cy="4304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DICOM invites new members</a:t>
            </a:r>
            <a:br>
              <a:rPr lang="en-US" sz="2400" dirty="0"/>
            </a:br>
            <a:r>
              <a:rPr lang="en-US" sz="2400" dirty="0"/>
              <a:t> &amp; contributors</a:t>
            </a:r>
          </a:p>
          <a:p>
            <a:pPr lvl="1"/>
            <a:r>
              <a:rPr lang="en-US" sz="2200" dirty="0"/>
              <a:t>Application process</a:t>
            </a:r>
          </a:p>
          <a:p>
            <a:pPr lvl="1"/>
            <a:r>
              <a:rPr lang="en-US" sz="2200" dirty="0"/>
              <a:t>Patent disclosure policy</a:t>
            </a:r>
          </a:p>
          <a:p>
            <a:pPr lvl="1"/>
            <a:r>
              <a:rPr lang="en-US" sz="2200" dirty="0"/>
              <a:t>dicomstandard.org</a:t>
            </a:r>
          </a:p>
          <a:p>
            <a:pPr lvl="1"/>
            <a:r>
              <a:rPr lang="en-US" sz="2200" dirty="0"/>
              <a:t>dicom@dicomstandard.org</a:t>
            </a:r>
            <a:endParaRPr lang="en-US" sz="2000" dirty="0"/>
          </a:p>
          <a:p>
            <a:pPr lvl="1"/>
            <a:endParaRPr lang="en-US" sz="2000" dirty="0"/>
          </a:p>
          <a:p>
            <a:pPr marL="1737360" lvl="2"/>
            <a:r>
              <a:rPr lang="en-US" sz="2800" dirty="0"/>
              <a:t>Great opportunity to learn</a:t>
            </a:r>
          </a:p>
          <a:p>
            <a:pPr marL="1737360" lvl="2"/>
            <a:r>
              <a:rPr lang="en-US" sz="2800" dirty="0"/>
              <a:t>Great opportunity to contribute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Participate 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2496987"/>
            <a:ext cx="4002655" cy="26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599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27" y="1318282"/>
            <a:ext cx="7915329" cy="594316"/>
          </a:xfrm>
        </p:spPr>
        <p:txBody>
          <a:bodyPr/>
          <a:lstStyle/>
          <a:p>
            <a:r>
              <a:rPr lang="en-US" dirty="0"/>
              <a:t>Presenter’s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71" y="2394284"/>
            <a:ext cx="8098032" cy="28482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Kevin O’Donnell, MASc.</a:t>
            </a:r>
          </a:p>
          <a:p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kodonnell@mru.medical.canon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Pacifica, California, USA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https://global.medical.canon/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Your Attention!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65775-183B-4BCD-80D8-25B2C1BF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45" y="5992023"/>
            <a:ext cx="1058640" cy="66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7056A-3510-46D4-B8A0-143F9448F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88426"/>
            <a:ext cx="1247729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62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48" y="2531313"/>
            <a:ext cx="8370303" cy="3789948"/>
          </a:xfrm>
        </p:spPr>
        <p:txBody>
          <a:bodyPr>
            <a:normAutofit/>
          </a:bodyPr>
          <a:lstStyle/>
          <a:p>
            <a:pPr marL="324000" lvl="1" indent="0">
              <a:buNone/>
            </a:pPr>
            <a:r>
              <a:rPr lang="en-US" sz="2600" dirty="0"/>
              <a:t>“The best way to predict the future is to invent it” </a:t>
            </a:r>
          </a:p>
          <a:p>
            <a:pPr marL="324000" lvl="1" indent="0">
              <a:buNone/>
            </a:pPr>
            <a:r>
              <a:rPr lang="en-US" sz="2600" dirty="0"/>
              <a:t>       – Alan Kay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0B752-BCBB-49AB-A2C7-94D86E11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00" y="3767388"/>
            <a:ext cx="5316657" cy="2778725"/>
          </a:xfrm>
          <a:prstGeom prst="rect">
            <a:avLst/>
          </a:prstGeom>
        </p:spPr>
      </p:pic>
      <p:pic>
        <p:nvPicPr>
          <p:cNvPr id="5" name="Picture 2" descr="Image result for invent">
            <a:extLst>
              <a:ext uri="{FF2B5EF4-FFF2-40B4-BE49-F238E27FC236}">
                <a16:creationId xmlns:a16="http://schemas.microsoft.com/office/drawing/2014/main" id="{9AE4FD0B-5C45-4DC7-A0CB-435494FD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9" y="3767387"/>
            <a:ext cx="5316657" cy="27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23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5910" y="1703909"/>
            <a:ext cx="7436690" cy="1056215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</a:rPr>
              <a:t>Modality</a:t>
            </a:r>
            <a:r>
              <a:rPr lang="en-US" sz="2300" dirty="0"/>
              <a:t>, </a:t>
            </a:r>
            <a:r>
              <a:rPr lang="en-US" sz="2300" b="1" dirty="0">
                <a:solidFill>
                  <a:srgbClr val="00B050"/>
                </a:solidFill>
              </a:rPr>
              <a:t>clinical domain</a:t>
            </a:r>
            <a:r>
              <a:rPr lang="en-US" sz="2300" dirty="0"/>
              <a:t>, or </a:t>
            </a:r>
            <a:r>
              <a:rPr lang="en-US" sz="2300" b="1" dirty="0">
                <a:solidFill>
                  <a:srgbClr val="2D32FF"/>
                </a:solidFill>
              </a:rPr>
              <a:t>function</a:t>
            </a:r>
            <a:r>
              <a:rPr lang="en-US" sz="2300" dirty="0"/>
              <a:t> specific teams, </a:t>
            </a:r>
            <a:br>
              <a:rPr lang="en-US" sz="2300" dirty="0"/>
            </a:br>
            <a:r>
              <a:rPr lang="en-US" sz="2300" dirty="0"/>
              <a:t>assigned to develop Supplements or Change Proposals</a:t>
            </a:r>
          </a:p>
          <a:p>
            <a:endParaRPr lang="en-US" sz="2400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Groups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7564" y="2522300"/>
          <a:ext cx="8449959" cy="425935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05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WG-01:  Cardiac and Vascular Information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WG-17:  3D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WG-02:  Projection Radiography/Angiography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WG-18:  Clinical Trials and Education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WG-03:  Nuclear Medicine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WG-19:  Dermatology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WG-04:  Compression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WG-20:  Integration of Imaging and Info Systems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WG-05:  Exchange Media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WG-21:  Computed Tomography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WG-06:  Base Standard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WG-22:  Dentistry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WG-07:  Radiotherapy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WG-23:  Application Hosting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WG-08:  Structured Reporting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WG-24:  Surgery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WG-09:  Ophthalmology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WG-25:  Veterinary Medicine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WG-10:  Strategic Advisory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WG-26:  Pathology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WG-11:  Display Function Standard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WG-27:  Web Technology for DICOM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WG-12:  Ultrasound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kumimoji="0" lang="en-US" sz="14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32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WG-28:  Physics</a:t>
                      </a:r>
                      <a:endParaRPr lang="en-US" dirty="0"/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3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WG-13:  Visible Light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WG-29:  Education, Communication &amp; Outreach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WG-14:  Security</a:t>
                      </a:r>
                      <a:b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kumimoji="0" lang="en-US" sz="14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WG-15:  Digital Mammography and CAD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WG-30:  Small Animal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dirty="0">
                          <a:solidFill>
                            <a:srgbClr val="2D32FF"/>
                          </a:solidFill>
                          <a:latin typeface="+mn-lt"/>
                          <a:ea typeface="Calibri"/>
                          <a:cs typeface="Times New Roman"/>
                        </a:rPr>
                        <a:t>WG-31:  Conformance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WG-16:  Magnetic Resonance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WG-32:  Neurophysiology Data</a:t>
                      </a:r>
                    </a:p>
                  </a:txBody>
                  <a:tcPr marL="68577" marR="68577" marT="2743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7564" y="3850841"/>
            <a:ext cx="2667000" cy="26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Common 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8" y="2432539"/>
            <a:ext cx="7989752" cy="40932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DICOM Mission</a:t>
            </a:r>
          </a:p>
          <a:p>
            <a:pPr marL="0" indent="0">
              <a:buNone/>
            </a:pPr>
            <a:r>
              <a:rPr lang="en-US" sz="2400" dirty="0"/>
              <a:t>Create &amp; maintain an international standard for the communication of biomedical, diagnostic, and therapeutic information in medical disciplines that use digital images and associated data.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/>
              <a:t>DICOM Strengths</a:t>
            </a:r>
          </a:p>
          <a:p>
            <a:pPr marL="457200">
              <a:spcAft>
                <a:spcPts val="500"/>
              </a:spcAft>
            </a:pPr>
            <a:r>
              <a:rPr lang="en-US" sz="2400" dirty="0"/>
              <a:t>Sustainable standard (stable </a:t>
            </a:r>
            <a:r>
              <a:rPr lang="en-US" sz="2400" u="sng" dirty="0"/>
              <a:t>&amp;</a:t>
            </a:r>
            <a:r>
              <a:rPr lang="en-US" sz="2400" dirty="0"/>
              <a:t> evolving)</a:t>
            </a:r>
          </a:p>
          <a:p>
            <a:pPr marL="781200" lvl="1">
              <a:spcBef>
                <a:spcPts val="0"/>
              </a:spcBef>
            </a:pPr>
            <a:r>
              <a:rPr lang="en-US" sz="2000" dirty="0"/>
              <a:t>we don’t break it;   it’s a safe investment</a:t>
            </a:r>
          </a:p>
          <a:p>
            <a:pPr marL="457200"/>
            <a:r>
              <a:rPr lang="en-US" sz="2400" dirty="0"/>
              <a:t>Semantic interoperability with stable information model</a:t>
            </a:r>
          </a:p>
          <a:p>
            <a:pPr marL="457200"/>
            <a:r>
              <a:rPr lang="en-US" sz="2400" dirty="0"/>
              <a:t>Mature development and maintenance process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0190792A-7FC9-4C5D-B9EE-2793DE923041}"/>
              </a:ext>
            </a:extLst>
          </p:cNvPr>
          <p:cNvSpPr/>
          <p:nvPr/>
        </p:nvSpPr>
        <p:spPr>
          <a:xfrm>
            <a:off x="7553323" y="4589703"/>
            <a:ext cx="674914" cy="751114"/>
          </a:xfrm>
          <a:prstGeom prst="mathPlus">
            <a:avLst>
              <a:gd name="adj1" fmla="val 158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9685B6EF-BF15-4C6A-9666-D35D89344564}"/>
              </a:ext>
            </a:extLst>
          </p:cNvPr>
          <p:cNvSpPr/>
          <p:nvPr/>
        </p:nvSpPr>
        <p:spPr>
          <a:xfrm>
            <a:off x="7972712" y="5250891"/>
            <a:ext cx="566057" cy="617096"/>
          </a:xfrm>
          <a:prstGeom prst="mathPlus">
            <a:avLst>
              <a:gd name="adj1" fmla="val 1582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46DAB758-FD10-4B32-8314-E99A3BC9290D}"/>
              </a:ext>
            </a:extLst>
          </p:cNvPr>
          <p:cNvSpPr/>
          <p:nvPr/>
        </p:nvSpPr>
        <p:spPr>
          <a:xfrm>
            <a:off x="8067742" y="4193244"/>
            <a:ext cx="789835" cy="831875"/>
          </a:xfrm>
          <a:prstGeom prst="mathPlus">
            <a:avLst>
              <a:gd name="adj1" fmla="val 1582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F9CBA108-C28A-4679-9BAA-36E13717F866}"/>
              </a:ext>
            </a:extLst>
          </p:cNvPr>
          <p:cNvSpPr/>
          <p:nvPr/>
        </p:nvSpPr>
        <p:spPr>
          <a:xfrm>
            <a:off x="7903798" y="5880906"/>
            <a:ext cx="367866" cy="425705"/>
          </a:xfrm>
          <a:prstGeom prst="mathPlus">
            <a:avLst>
              <a:gd name="adj1" fmla="val 1582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963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3" y="2116183"/>
            <a:ext cx="7989751" cy="2425234"/>
          </a:xfrm>
        </p:spPr>
        <p:txBody>
          <a:bodyPr/>
          <a:lstStyle/>
          <a:p>
            <a:r>
              <a:rPr lang="en-US" dirty="0"/>
              <a:t>DICOM Trends</a:t>
            </a:r>
            <a:br>
              <a:rPr lang="en-US" dirty="0"/>
            </a:br>
            <a:r>
              <a:rPr lang="en-US" dirty="0"/>
              <a:t>   (</a:t>
            </a:r>
            <a:r>
              <a:rPr lang="en-US" sz="3200" dirty="0"/>
              <a:t>Themes of </a:t>
            </a:r>
            <a:br>
              <a:rPr lang="en-US" sz="3200" dirty="0"/>
            </a:br>
            <a:r>
              <a:rPr lang="en-US" sz="3200" dirty="0"/>
              <a:t>	Recent Work)</a:t>
            </a:r>
            <a:endParaRPr lang="en-US" dirty="0"/>
          </a:p>
        </p:txBody>
      </p:sp>
      <p:pic>
        <p:nvPicPr>
          <p:cNvPr id="2050" name="Picture 2" descr="Image result for direction">
            <a:extLst>
              <a:ext uri="{FF2B5EF4-FFF2-40B4-BE49-F238E27FC236}">
                <a16:creationId xmlns:a16="http://schemas.microsoft.com/office/drawing/2014/main" id="{DBF74EBD-0461-4E49-A03A-15B4CFE6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32" y="1432456"/>
            <a:ext cx="4212876" cy="35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494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Theme: 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486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vendors continue developing digital modalities, the data must be stored…</a:t>
            </a:r>
          </a:p>
          <a:p>
            <a:pPr marL="548640">
              <a:spcBef>
                <a:spcPts val="1200"/>
              </a:spcBef>
            </a:pPr>
            <a:r>
              <a:rPr lang="en-US" dirty="0"/>
              <a:t>Multi-Energy CT   					Sup 188</a:t>
            </a:r>
          </a:p>
          <a:p>
            <a:pPr marL="548640"/>
            <a:r>
              <a:rPr lang="en-US" dirty="0"/>
              <a:t>MR Tractography					Sup 181</a:t>
            </a:r>
          </a:p>
          <a:p>
            <a:pPr marL="548640"/>
            <a:r>
              <a:rPr lang="en-US" dirty="0"/>
              <a:t>Wide Field Ophthalmic Photography	Sup 173</a:t>
            </a:r>
          </a:p>
          <a:p>
            <a:pPr marL="548640"/>
            <a:r>
              <a:rPr lang="en-US" dirty="0"/>
              <a:t>Ophthalmic OCT Angiography		Sup 197</a:t>
            </a:r>
          </a:p>
          <a:p>
            <a:pPr marL="548640"/>
            <a:r>
              <a:rPr lang="en-US" dirty="0"/>
              <a:t>Whole Slide Imaging (recent uptake)	Sup 145</a:t>
            </a:r>
          </a:p>
          <a:p>
            <a:pPr marL="548640"/>
            <a:r>
              <a:rPr lang="en-US" i="1" dirty="0"/>
              <a:t>Neurophysiology Waveforms			Sup 217</a:t>
            </a:r>
          </a:p>
          <a:p>
            <a:pPr marL="548640"/>
            <a:r>
              <a:rPr lang="en-US" i="1" dirty="0" err="1"/>
              <a:t>Dermoscopy</a:t>
            </a:r>
            <a:r>
              <a:rPr lang="en-US" i="1" dirty="0"/>
              <a:t>						Sup TBA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Further reinforced by trend toward Enterprise Imaging solutions</a:t>
            </a:r>
          </a:p>
        </p:txBody>
      </p:sp>
      <p:pic>
        <p:nvPicPr>
          <p:cNvPr id="6" name="Picture 2" descr="Image result for dermoscopy">
            <a:extLst>
              <a:ext uri="{FF2B5EF4-FFF2-40B4-BE49-F238E27FC236}">
                <a16:creationId xmlns:a16="http://schemas.microsoft.com/office/drawing/2014/main" id="{50B290F4-7135-48B3-A438-7B5AC7F6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39" y="5135807"/>
            <a:ext cx="1092252" cy="6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766BD-2345-4A39-815B-74A207EE9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822" y="3620206"/>
            <a:ext cx="1185076" cy="702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73F6C-F3E6-473C-8BB9-B78D2D82AA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06" y="2703718"/>
            <a:ext cx="814106" cy="8191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17155-69CD-4A25-BDD8-E4C112FC6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001" y="4430604"/>
            <a:ext cx="1500717" cy="59346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8965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897597" y="2495787"/>
            <a:ext cx="7348805" cy="39663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Textfeld 1"/>
          <p:cNvSpPr txBox="1"/>
          <p:nvPr/>
        </p:nvSpPr>
        <p:spPr>
          <a:xfrm>
            <a:off x="922221" y="2713247"/>
            <a:ext cx="741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u="sng" dirty="0"/>
              <a:t>4 families</a:t>
            </a:r>
          </a:p>
        </p:txBody>
      </p:sp>
      <p:sp>
        <p:nvSpPr>
          <p:cNvPr id="67" name="Textfeld 39"/>
          <p:cNvSpPr txBox="1"/>
          <p:nvPr/>
        </p:nvSpPr>
        <p:spPr>
          <a:xfrm>
            <a:off x="915617" y="3848557"/>
            <a:ext cx="103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/>
              <a:t>many flavors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495444" y="3916522"/>
            <a:ext cx="89759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Virtual Mono-energetic Image (VMI)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947659" y="3910799"/>
            <a:ext cx="767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spAutoFit/>
          </a:bodyPr>
          <a:lstStyle/>
          <a:p>
            <a:pPr algn="ctr"/>
            <a:r>
              <a:rPr lang="en-US" sz="900" dirty="0"/>
              <a:t>Material-Specific Image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7070564" y="4288203"/>
            <a:ext cx="765917" cy="431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noAutofit/>
          </a:bodyPr>
          <a:lstStyle/>
          <a:p>
            <a:pPr algn="ctr"/>
            <a:r>
              <a:rPr lang="en-US" sz="900" dirty="0"/>
              <a:t>Color Overlay Image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7076523" y="4788184"/>
            <a:ext cx="7599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spAutoFit/>
          </a:bodyPr>
          <a:lstStyle/>
          <a:p>
            <a:pPr algn="ctr"/>
            <a:r>
              <a:rPr lang="en-US" sz="900" dirty="0"/>
              <a:t>Color Blending Image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5197313" y="3942970"/>
            <a:ext cx="76692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Discrete Labeling</a:t>
            </a:r>
          </a:p>
          <a:p>
            <a:pPr algn="ctr"/>
            <a:r>
              <a:rPr lang="en-US" sz="900" dirty="0"/>
              <a:t>Image</a:t>
            </a:r>
          </a:p>
        </p:txBody>
      </p:sp>
      <p:cxnSp>
        <p:nvCxnSpPr>
          <p:cNvPr id="20" name="Straight Arrow Connector 19"/>
          <p:cNvCxnSpPr>
            <a:stCxn id="121" idx="2"/>
            <a:endCxn id="43" idx="0"/>
          </p:cNvCxnSpPr>
          <p:nvPr/>
        </p:nvCxnSpPr>
        <p:spPr>
          <a:xfrm flipH="1">
            <a:off x="2910697" y="2893845"/>
            <a:ext cx="1863524" cy="2989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1" idx="2"/>
            <a:endCxn id="123" idx="0"/>
          </p:cNvCxnSpPr>
          <p:nvPr/>
        </p:nvCxnSpPr>
        <p:spPr>
          <a:xfrm flipH="1">
            <a:off x="4188619" y="2893844"/>
            <a:ext cx="585602" cy="304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1" idx="2"/>
            <a:endCxn id="125" idx="0"/>
          </p:cNvCxnSpPr>
          <p:nvPr/>
        </p:nvCxnSpPr>
        <p:spPr>
          <a:xfrm>
            <a:off x="4774221" y="2893844"/>
            <a:ext cx="717316" cy="306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21" idx="2"/>
            <a:endCxn id="126" idx="0"/>
          </p:cNvCxnSpPr>
          <p:nvPr/>
        </p:nvCxnSpPr>
        <p:spPr>
          <a:xfrm>
            <a:off x="4774220" y="2893844"/>
            <a:ext cx="2272842" cy="293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/>
          </p:cNvSpPr>
          <p:nvPr/>
        </p:nvSpPr>
        <p:spPr>
          <a:xfrm>
            <a:off x="2510257" y="4500407"/>
            <a:ext cx="89392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spAutoFit/>
          </a:bodyPr>
          <a:lstStyle/>
          <a:p>
            <a:pPr algn="ctr"/>
            <a:r>
              <a:rPr lang="en-US" sz="900" dirty="0"/>
              <a:t>Effective Atomic Number (Z) Image</a:t>
            </a: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2510258" y="5109386"/>
            <a:ext cx="8975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spAutoFit/>
          </a:bodyPr>
          <a:lstStyle/>
          <a:p>
            <a:pPr algn="ctr"/>
            <a:r>
              <a:rPr lang="en-US" sz="900" dirty="0"/>
              <a:t>Electron Density Image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97313" y="4619980"/>
            <a:ext cx="7669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Probability Map Image</a:t>
            </a:r>
          </a:p>
        </p:txBody>
      </p:sp>
      <p:cxnSp>
        <p:nvCxnSpPr>
          <p:cNvPr id="99" name="Elbow Connector 98"/>
          <p:cNvCxnSpPr>
            <a:stCxn id="123" idx="1"/>
            <a:endCxn id="10" idx="1"/>
          </p:cNvCxnSpPr>
          <p:nvPr/>
        </p:nvCxnSpPr>
        <p:spPr>
          <a:xfrm rot="10800000" flipH="1" flipV="1">
            <a:off x="3662538" y="3484109"/>
            <a:ext cx="285121" cy="611356"/>
          </a:xfrm>
          <a:prstGeom prst="bentConnector3">
            <a:avLst>
              <a:gd name="adj1" fmla="val -8017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43" idx="1"/>
            <a:endCxn id="6" idx="1"/>
          </p:cNvCxnSpPr>
          <p:nvPr/>
        </p:nvCxnSpPr>
        <p:spPr>
          <a:xfrm rot="10800000" flipH="1" flipV="1">
            <a:off x="2421375" y="3478555"/>
            <a:ext cx="74068" cy="691882"/>
          </a:xfrm>
          <a:prstGeom prst="bentConnector3">
            <a:avLst>
              <a:gd name="adj1" fmla="val -1974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3" idx="1"/>
            <a:endCxn id="48" idx="1"/>
          </p:cNvCxnSpPr>
          <p:nvPr/>
        </p:nvCxnSpPr>
        <p:spPr>
          <a:xfrm rot="10800000" flipH="1" flipV="1">
            <a:off x="2421375" y="3478555"/>
            <a:ext cx="88881" cy="1275767"/>
          </a:xfrm>
          <a:prstGeom prst="bentConnector3">
            <a:avLst>
              <a:gd name="adj1" fmla="val -16451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3" idx="1"/>
            <a:endCxn id="49" idx="1"/>
          </p:cNvCxnSpPr>
          <p:nvPr/>
        </p:nvCxnSpPr>
        <p:spPr>
          <a:xfrm rot="10800000" flipH="1" flipV="1">
            <a:off x="2421375" y="3478555"/>
            <a:ext cx="88882" cy="1815497"/>
          </a:xfrm>
          <a:prstGeom prst="bentConnector3">
            <a:avLst>
              <a:gd name="adj1" fmla="val -16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/>
          </p:cNvSpPr>
          <p:nvPr/>
        </p:nvSpPr>
        <p:spPr>
          <a:xfrm>
            <a:off x="7097164" y="5364259"/>
            <a:ext cx="739316" cy="4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 anchor="ctr" anchorCtr="0">
            <a:noAutofit/>
          </a:bodyPr>
          <a:lstStyle/>
          <a:p>
            <a:pPr algn="ctr"/>
            <a:r>
              <a:rPr lang="en-US" sz="900" dirty="0"/>
              <a:t>Color Map Image</a:t>
            </a:r>
          </a:p>
        </p:txBody>
      </p:sp>
      <p:cxnSp>
        <p:nvCxnSpPr>
          <p:cNvPr id="66" name="Elbow Connector 65"/>
          <p:cNvCxnSpPr>
            <a:stCxn id="125" idx="1"/>
            <a:endCxn id="15" idx="1"/>
          </p:cNvCxnSpPr>
          <p:nvPr/>
        </p:nvCxnSpPr>
        <p:spPr>
          <a:xfrm rot="10800000" flipH="1" flipV="1">
            <a:off x="5018837" y="3486066"/>
            <a:ext cx="178476" cy="710819"/>
          </a:xfrm>
          <a:prstGeom prst="bentConnector3">
            <a:avLst>
              <a:gd name="adj1" fmla="val -8192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25" idx="1"/>
            <a:endCxn id="76" idx="1"/>
          </p:cNvCxnSpPr>
          <p:nvPr/>
        </p:nvCxnSpPr>
        <p:spPr>
          <a:xfrm rot="10800000" flipH="1" flipV="1">
            <a:off x="5018837" y="3486066"/>
            <a:ext cx="178476" cy="1318580"/>
          </a:xfrm>
          <a:prstGeom prst="bentConnector3">
            <a:avLst>
              <a:gd name="adj1" fmla="val -8192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cxnSpLocks/>
            <a:stCxn id="58" idx="3"/>
            <a:endCxn id="12" idx="3"/>
          </p:cNvCxnSpPr>
          <p:nvPr/>
        </p:nvCxnSpPr>
        <p:spPr>
          <a:xfrm>
            <a:off x="7778872" y="4052091"/>
            <a:ext cx="57609" cy="451980"/>
          </a:xfrm>
          <a:prstGeom prst="bentConnector3">
            <a:avLst>
              <a:gd name="adj1" fmla="val 49681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3974338" y="2595436"/>
            <a:ext cx="1599767" cy="298408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Multi Energy Imaging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662538" y="3198358"/>
            <a:ext cx="1052164" cy="571502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Material Quantification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</a:rPr>
              <a:t>Family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018837" y="3200316"/>
            <a:ext cx="945398" cy="571501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Material Labeling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</a:rPr>
              <a:t>Family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574489" y="3187654"/>
            <a:ext cx="945151" cy="571502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Material Visualization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</a:rPr>
              <a:t>Family</a:t>
            </a:r>
          </a:p>
        </p:txBody>
      </p:sp>
      <p:cxnSp>
        <p:nvCxnSpPr>
          <p:cNvPr id="59" name="Elbow Connector 58"/>
          <p:cNvCxnSpPr>
            <a:stCxn id="123" idx="1"/>
            <a:endCxn id="60" idx="1"/>
          </p:cNvCxnSpPr>
          <p:nvPr/>
        </p:nvCxnSpPr>
        <p:spPr>
          <a:xfrm rot="10800000" flipH="1" flipV="1">
            <a:off x="3662538" y="3484109"/>
            <a:ext cx="285120" cy="1562911"/>
          </a:xfrm>
          <a:prstGeom prst="bentConnector3">
            <a:avLst>
              <a:gd name="adj1" fmla="val -4839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70852" y="3192031"/>
            <a:ext cx="680417" cy="562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/>
              <a:t>Standard CT Image</a:t>
            </a:r>
          </a:p>
        </p:txBody>
      </p:sp>
      <p:cxnSp>
        <p:nvCxnSpPr>
          <p:cNvPr id="55" name="Straight Arrow Connector 54"/>
          <p:cNvCxnSpPr>
            <a:stCxn id="121" idx="2"/>
            <a:endCxn id="53" idx="0"/>
          </p:cNvCxnSpPr>
          <p:nvPr/>
        </p:nvCxnSpPr>
        <p:spPr>
          <a:xfrm flipH="1">
            <a:off x="1811059" y="2893845"/>
            <a:ext cx="2963162" cy="298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421375" y="3192804"/>
            <a:ext cx="978642" cy="571502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Objective Image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</a:rPr>
              <a:t>Family</a:t>
            </a:r>
          </a:p>
        </p:txBody>
      </p:sp>
      <p:sp>
        <p:nvSpPr>
          <p:cNvPr id="108" name="Flowchart: Document 107"/>
          <p:cNvSpPr/>
          <p:nvPr/>
        </p:nvSpPr>
        <p:spPr>
          <a:xfrm>
            <a:off x="3864316" y="4253886"/>
            <a:ext cx="643043" cy="34343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0" rIns="13500" bIns="0" rtlCol="0" anchor="t"/>
          <a:lstStyle/>
          <a:p>
            <a:r>
              <a:rPr lang="en-US" sz="788" i="1" dirty="0">
                <a:solidFill>
                  <a:schemeClr val="tx1"/>
                </a:solidFill>
              </a:rPr>
              <a:t>Iodine Map;</a:t>
            </a:r>
          </a:p>
          <a:p>
            <a:r>
              <a:rPr lang="en-US" sz="788" i="1" dirty="0">
                <a:solidFill>
                  <a:schemeClr val="tx1"/>
                </a:solidFill>
              </a:rPr>
              <a:t>Bone Density</a:t>
            </a:r>
          </a:p>
          <a:p>
            <a:endParaRPr lang="en-US" sz="788" i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227" y="1086314"/>
            <a:ext cx="6455062" cy="993243"/>
          </a:xfrm>
        </p:spPr>
        <p:txBody>
          <a:bodyPr/>
          <a:lstStyle/>
          <a:p>
            <a:r>
              <a:rPr lang="en-US" dirty="0"/>
              <a:t>Multi-Energy CT</a:t>
            </a:r>
          </a:p>
        </p:txBody>
      </p:sp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323" y="6158960"/>
            <a:ext cx="1543050" cy="27305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* Courtesy WG-21</a:t>
            </a:r>
          </a:p>
        </p:txBody>
      </p:sp>
      <p:sp>
        <p:nvSpPr>
          <p:cNvPr id="44" name="TextBox 15"/>
          <p:cNvSpPr txBox="1"/>
          <p:nvPr/>
        </p:nvSpPr>
        <p:spPr>
          <a:xfrm>
            <a:off x="3947658" y="5733955"/>
            <a:ext cx="76692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900" dirty="0"/>
              <a:t>Proportional Map</a:t>
            </a:r>
            <a:br>
              <a:rPr lang="en-US" sz="900" dirty="0"/>
            </a:br>
            <a:r>
              <a:rPr lang="en-US" sz="900" dirty="0"/>
              <a:t>Image</a:t>
            </a:r>
          </a:p>
        </p:txBody>
      </p:sp>
      <p:cxnSp>
        <p:nvCxnSpPr>
          <p:cNvPr id="47" name="Elbow Connector 58"/>
          <p:cNvCxnSpPr>
            <a:cxnSpLocks/>
            <a:stCxn id="123" idx="1"/>
            <a:endCxn id="44" idx="1"/>
          </p:cNvCxnSpPr>
          <p:nvPr/>
        </p:nvCxnSpPr>
        <p:spPr>
          <a:xfrm rot="10800000" flipH="1" flipV="1">
            <a:off x="3662538" y="3484109"/>
            <a:ext cx="285120" cy="2503761"/>
          </a:xfrm>
          <a:prstGeom prst="bentConnector3">
            <a:avLst>
              <a:gd name="adj1" fmla="val -8017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5"/>
          <p:cNvSpPr txBox="1"/>
          <p:nvPr/>
        </p:nvSpPr>
        <p:spPr>
          <a:xfrm>
            <a:off x="5197313" y="5199354"/>
            <a:ext cx="76692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/>
              <a:t>Value-based Map</a:t>
            </a:r>
          </a:p>
          <a:p>
            <a:pPr algn="ctr"/>
            <a:r>
              <a:rPr lang="en-US" sz="900" dirty="0"/>
              <a:t>Image</a:t>
            </a:r>
          </a:p>
        </p:txBody>
      </p:sp>
      <p:cxnSp>
        <p:nvCxnSpPr>
          <p:cNvPr id="51" name="Elbow Connector 67"/>
          <p:cNvCxnSpPr>
            <a:stCxn id="125" idx="1"/>
            <a:endCxn id="50" idx="1"/>
          </p:cNvCxnSpPr>
          <p:nvPr/>
        </p:nvCxnSpPr>
        <p:spPr>
          <a:xfrm rot="10800000" flipH="1" flipV="1">
            <a:off x="5018837" y="3486066"/>
            <a:ext cx="178476" cy="1967203"/>
          </a:xfrm>
          <a:prstGeom prst="bentConnector3">
            <a:avLst>
              <a:gd name="adj1" fmla="val -12808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7"/>
          <p:cNvSpPr txBox="1">
            <a:spLocks/>
          </p:cNvSpPr>
          <p:nvPr/>
        </p:nvSpPr>
        <p:spPr>
          <a:xfrm>
            <a:off x="6272420" y="4285611"/>
            <a:ext cx="75043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spAutoFit/>
          </a:bodyPr>
          <a:lstStyle/>
          <a:p>
            <a:pPr algn="ctr"/>
            <a:r>
              <a:rPr lang="en-US" sz="900" dirty="0"/>
              <a:t>Material-Modified Image</a:t>
            </a:r>
          </a:p>
        </p:txBody>
      </p:sp>
      <p:cxnSp>
        <p:nvCxnSpPr>
          <p:cNvPr id="56" name="Elbow Connector 92"/>
          <p:cNvCxnSpPr>
            <a:stCxn id="57" idx="1"/>
            <a:endCxn id="54" idx="1"/>
          </p:cNvCxnSpPr>
          <p:nvPr/>
        </p:nvCxnSpPr>
        <p:spPr>
          <a:xfrm rot="10800000" flipV="1">
            <a:off x="6272420" y="4052091"/>
            <a:ext cx="9992" cy="487435"/>
          </a:xfrm>
          <a:prstGeom prst="bentConnector3">
            <a:avLst>
              <a:gd name="adj1" fmla="val 156338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Document 123"/>
          <p:cNvSpPr/>
          <p:nvPr/>
        </p:nvSpPr>
        <p:spPr>
          <a:xfrm>
            <a:off x="5157834" y="5672322"/>
            <a:ext cx="667405" cy="31554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0" rIns="13500" bIns="0" rtlCol="0" anchor="t"/>
          <a:lstStyle/>
          <a:p>
            <a:r>
              <a:rPr lang="en-US" sz="788" i="1" dirty="0">
                <a:solidFill>
                  <a:schemeClr val="tx1"/>
                </a:solidFill>
              </a:rPr>
              <a:t>Gout crystals</a:t>
            </a:r>
          </a:p>
        </p:txBody>
      </p:sp>
      <p:sp>
        <p:nvSpPr>
          <p:cNvPr id="65" name="Flowchart: Document 62"/>
          <p:cNvSpPr/>
          <p:nvPr/>
        </p:nvSpPr>
        <p:spPr>
          <a:xfrm>
            <a:off x="6209179" y="4761596"/>
            <a:ext cx="643043" cy="443846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0" rIns="13500" bIns="0" rtlCol="0" anchor="t"/>
          <a:lstStyle/>
          <a:p>
            <a:r>
              <a:rPr lang="en-US" sz="788" i="1" dirty="0">
                <a:solidFill>
                  <a:schemeClr val="tx1"/>
                </a:solidFill>
              </a:rPr>
              <a:t>Highlighted;</a:t>
            </a:r>
          </a:p>
          <a:p>
            <a:r>
              <a:rPr lang="en-US" sz="788" i="1" dirty="0">
                <a:solidFill>
                  <a:schemeClr val="tx1"/>
                </a:solidFill>
              </a:rPr>
              <a:t>Partially-Suppressed</a:t>
            </a:r>
          </a:p>
        </p:txBody>
      </p:sp>
      <p:sp>
        <p:nvSpPr>
          <p:cNvPr id="60" name="TextBox 9"/>
          <p:cNvSpPr txBox="1">
            <a:spLocks/>
          </p:cNvSpPr>
          <p:nvPr/>
        </p:nvSpPr>
        <p:spPr>
          <a:xfrm>
            <a:off x="3947658" y="4793105"/>
            <a:ext cx="76692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Ins="27000" rtlCol="0">
            <a:spAutoFit/>
          </a:bodyPr>
          <a:lstStyle/>
          <a:p>
            <a:pPr algn="ctr"/>
            <a:r>
              <a:rPr lang="en-US" sz="900" dirty="0"/>
              <a:t>Material-Removed Image</a:t>
            </a:r>
          </a:p>
        </p:txBody>
      </p:sp>
      <p:sp>
        <p:nvSpPr>
          <p:cNvPr id="61" name="Flowchart: Document 107"/>
          <p:cNvSpPr/>
          <p:nvPr/>
        </p:nvSpPr>
        <p:spPr>
          <a:xfrm>
            <a:off x="3892966" y="5253240"/>
            <a:ext cx="715948" cy="42693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0" rIns="13500" bIns="0" rtlCol="0" anchor="t"/>
          <a:lstStyle/>
          <a:p>
            <a:r>
              <a:rPr lang="en-US" sz="788" i="1" dirty="0" err="1">
                <a:solidFill>
                  <a:schemeClr val="tx1"/>
                </a:solidFill>
              </a:rPr>
              <a:t>Virt</a:t>
            </a:r>
            <a:r>
              <a:rPr lang="en-US" sz="788" i="1" dirty="0">
                <a:solidFill>
                  <a:schemeClr val="tx1"/>
                </a:solidFill>
              </a:rPr>
              <a:t>. Non Contrast; </a:t>
            </a:r>
          </a:p>
          <a:p>
            <a:r>
              <a:rPr lang="en-US" sz="788" i="1" dirty="0" err="1">
                <a:solidFill>
                  <a:schemeClr val="tx1"/>
                </a:solidFill>
              </a:rPr>
              <a:t>Virt</a:t>
            </a:r>
            <a:r>
              <a:rPr lang="en-US" sz="788" i="1" dirty="0">
                <a:solidFill>
                  <a:schemeClr val="tx1"/>
                </a:solidFill>
              </a:rPr>
              <a:t>. Non-Ca;</a:t>
            </a:r>
          </a:p>
          <a:p>
            <a:endParaRPr lang="en-US" sz="788" i="1" dirty="0">
              <a:solidFill>
                <a:schemeClr val="tx1"/>
              </a:solidFill>
            </a:endParaRPr>
          </a:p>
        </p:txBody>
      </p:sp>
      <p:sp>
        <p:nvSpPr>
          <p:cNvPr id="57" name="Rounded Rectangle 125"/>
          <p:cNvSpPr/>
          <p:nvPr/>
        </p:nvSpPr>
        <p:spPr>
          <a:xfrm>
            <a:off x="6282412" y="3945493"/>
            <a:ext cx="689954" cy="213197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CT IOD</a:t>
            </a:r>
          </a:p>
        </p:txBody>
      </p:sp>
      <p:sp>
        <p:nvSpPr>
          <p:cNvPr id="58" name="Rounded Rectangle 125"/>
          <p:cNvSpPr/>
          <p:nvPr/>
        </p:nvSpPr>
        <p:spPr>
          <a:xfrm>
            <a:off x="7088917" y="3945493"/>
            <a:ext cx="689954" cy="213197"/>
          </a:xfrm>
          <a:prstGeom prst="roundRect">
            <a:avLst/>
          </a:prstGeom>
          <a:solidFill>
            <a:schemeClr val="tx1">
              <a:alpha val="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Other IOD</a:t>
            </a:r>
          </a:p>
        </p:txBody>
      </p:sp>
      <p:cxnSp>
        <p:nvCxnSpPr>
          <p:cNvPr id="82" name="Elbow Connector 92"/>
          <p:cNvCxnSpPr>
            <a:stCxn id="126" idx="2"/>
            <a:endCxn id="57" idx="0"/>
          </p:cNvCxnSpPr>
          <p:nvPr/>
        </p:nvCxnSpPr>
        <p:spPr>
          <a:xfrm rot="5400000">
            <a:off x="6744057" y="3642488"/>
            <a:ext cx="186338" cy="419673"/>
          </a:xfrm>
          <a:prstGeom prst="bentConnector3">
            <a:avLst>
              <a:gd name="adj1" fmla="val 323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92"/>
          <p:cNvCxnSpPr>
            <a:stCxn id="126" idx="2"/>
            <a:endCxn id="58" idx="0"/>
          </p:cNvCxnSpPr>
          <p:nvPr/>
        </p:nvCxnSpPr>
        <p:spPr>
          <a:xfrm rot="16200000" flipH="1">
            <a:off x="7147309" y="3658908"/>
            <a:ext cx="186338" cy="386832"/>
          </a:xfrm>
          <a:prstGeom prst="bentConnector3">
            <a:avLst>
              <a:gd name="adj1" fmla="val 3231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2"/>
          <p:cNvCxnSpPr>
            <a:stCxn id="58" idx="3"/>
            <a:endCxn id="13" idx="3"/>
          </p:cNvCxnSpPr>
          <p:nvPr/>
        </p:nvCxnSpPr>
        <p:spPr>
          <a:xfrm>
            <a:off x="7778871" y="4052092"/>
            <a:ext cx="57608" cy="920759"/>
          </a:xfrm>
          <a:prstGeom prst="bentConnector3">
            <a:avLst>
              <a:gd name="adj1" fmla="val 4968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2"/>
          <p:cNvCxnSpPr>
            <a:stCxn id="58" idx="3"/>
            <a:endCxn id="62" idx="3"/>
          </p:cNvCxnSpPr>
          <p:nvPr/>
        </p:nvCxnSpPr>
        <p:spPr>
          <a:xfrm>
            <a:off x="7778871" y="4052092"/>
            <a:ext cx="57608" cy="1555168"/>
          </a:xfrm>
          <a:prstGeom prst="bentConnector3">
            <a:avLst>
              <a:gd name="adj1" fmla="val 39761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607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692A-0272-43E2-8A77-69FE649E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Theme:  DICOMweb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742D-282F-41BF-BE09-13F0D6D6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721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00" dirty="0"/>
              <a:t>RESTful services for modern architectures and programmers</a:t>
            </a:r>
          </a:p>
          <a:p>
            <a:pPr marL="548640"/>
            <a:r>
              <a:rPr lang="en-US" dirty="0"/>
              <a:t>STOW-RS		(Store)		Sup 163</a:t>
            </a:r>
          </a:p>
          <a:p>
            <a:pPr marL="548640"/>
            <a:r>
              <a:rPr lang="en-US" dirty="0"/>
              <a:t>QIDO-RS		(Query)		Sup 166</a:t>
            </a:r>
          </a:p>
          <a:p>
            <a:pPr marL="548640"/>
            <a:r>
              <a:rPr lang="en-US" dirty="0"/>
              <a:t>WADO-RS		(Retrieve)		Sup 161</a:t>
            </a:r>
          </a:p>
          <a:p>
            <a:pPr marL="548640"/>
            <a:r>
              <a:rPr lang="en-US" dirty="0"/>
              <a:t>RESTful Rendering				Sup 174</a:t>
            </a:r>
          </a:p>
          <a:p>
            <a:pPr marL="548640"/>
            <a:r>
              <a:rPr lang="en-US" dirty="0"/>
              <a:t>UPS-RS			(Worklists)	Sup 171</a:t>
            </a:r>
          </a:p>
          <a:p>
            <a:pPr marL="548640"/>
            <a:r>
              <a:rPr lang="en-US" dirty="0"/>
              <a:t>Server Options 	(Capabilities)	Sup 170</a:t>
            </a:r>
          </a:p>
          <a:p>
            <a:pPr marL="548640"/>
            <a:r>
              <a:rPr lang="en-US" dirty="0"/>
              <a:t>Thumbnail Service   			Sup 203</a:t>
            </a:r>
          </a:p>
          <a:p>
            <a:pPr marL="548640"/>
            <a:r>
              <a:rPr lang="en-US" dirty="0"/>
              <a:t>Non-Patient Instances			Sup 194 </a:t>
            </a:r>
          </a:p>
          <a:p>
            <a:pPr marL="548640"/>
            <a:r>
              <a:rPr lang="fr-FR" dirty="0"/>
              <a:t>Web Services Re-documentation	Sup 183  (dicomstandard.org/</a:t>
            </a:r>
            <a:r>
              <a:rPr lang="fr-FR" dirty="0" err="1"/>
              <a:t>current</a:t>
            </a:r>
            <a:r>
              <a:rPr lang="fr-FR" dirty="0"/>
              <a:t> Part 18)</a:t>
            </a:r>
          </a:p>
          <a:p>
            <a:pPr marL="548640"/>
            <a:r>
              <a:rPr lang="fr-FR" dirty="0"/>
              <a:t>…</a:t>
            </a:r>
          </a:p>
          <a:p>
            <a:pPr marL="0" lvl="0" indent="0">
              <a:buClr>
                <a:srgbClr val="4590B8"/>
              </a:buClr>
              <a:buNone/>
            </a:pPr>
            <a:r>
              <a:rPr lang="en-US" dirty="0">
                <a:solidFill>
                  <a:srgbClr val="3D3D3D"/>
                </a:solidFill>
              </a:rPr>
              <a:t>* DIMSE &amp; RESTful service symmetry </a:t>
            </a:r>
            <a:r>
              <a:rPr lang="en-US" dirty="0"/>
              <a:t>-&gt; Bi-directional Proxies</a:t>
            </a:r>
          </a:p>
        </p:txBody>
      </p:sp>
    </p:spTree>
    <p:extLst>
      <p:ext uri="{BB962C8B-B14F-4D97-AF65-F5344CB8AC3E}">
        <p14:creationId xmlns:p14="http://schemas.microsoft.com/office/powerpoint/2010/main" val="396804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19206</TotalTime>
  <Words>1114</Words>
  <Application>Microsoft Office PowerPoint</Application>
  <PresentationFormat>On-screen Show (4:3)</PresentationFormat>
  <Paragraphs>351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HGｺﾞｼｯｸE</vt:lpstr>
      <vt:lpstr>ＭＳ Ｐゴシック</vt:lpstr>
      <vt:lpstr>Arial</vt:lpstr>
      <vt:lpstr>Arial Rounded MT Bold</vt:lpstr>
      <vt:lpstr>Calibri</vt:lpstr>
      <vt:lpstr>Gill Sans MT</vt:lpstr>
      <vt:lpstr>Times New Roman</vt:lpstr>
      <vt:lpstr>Verdana</vt:lpstr>
      <vt:lpstr>Wingdings 2</vt:lpstr>
      <vt:lpstr>Dividend</vt:lpstr>
      <vt:lpstr>1_Dividend</vt:lpstr>
      <vt:lpstr>DICOM Educational Conference Bangkok, Thailand</vt:lpstr>
      <vt:lpstr>The Future</vt:lpstr>
      <vt:lpstr>The Future</vt:lpstr>
      <vt:lpstr>Working Groups</vt:lpstr>
      <vt:lpstr>The Common Thread</vt:lpstr>
      <vt:lpstr>DICOM Trends    (Themes of   Recent Work)</vt:lpstr>
      <vt:lpstr>Theme:  Modalities</vt:lpstr>
      <vt:lpstr>Multi-Energy CT</vt:lpstr>
      <vt:lpstr>Theme:  DICOMweb</vt:lpstr>
      <vt:lpstr>DICOMweb example</vt:lpstr>
      <vt:lpstr>Theme:  Quality Assurance</vt:lpstr>
      <vt:lpstr>Protocol Storage</vt:lpstr>
      <vt:lpstr>Contrast Administration SR </vt:lpstr>
      <vt:lpstr>Theme:  Radiotherapy (2nd Generation)</vt:lpstr>
      <vt:lpstr>Theme:  Conformance</vt:lpstr>
      <vt:lpstr>A Few Other Topics</vt:lpstr>
      <vt:lpstr>Security</vt:lpstr>
      <vt:lpstr>3D Manufacturing</vt:lpstr>
      <vt:lpstr>Video</vt:lpstr>
      <vt:lpstr>DICOM Standard in HTML / XML </vt:lpstr>
      <vt:lpstr>AI / Machine Intelligence</vt:lpstr>
      <vt:lpstr>The Future</vt:lpstr>
      <vt:lpstr>Participate !</vt:lpstr>
      <vt:lpstr>Presenter’s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O'Donnell, Kevin</cp:lastModifiedBy>
  <cp:revision>105</cp:revision>
  <dcterms:created xsi:type="dcterms:W3CDTF">2018-06-26T03:42:10Z</dcterms:created>
  <dcterms:modified xsi:type="dcterms:W3CDTF">2019-10-02T05:29:44Z</dcterms:modified>
</cp:coreProperties>
</file>