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0" r:id="rId1"/>
  </p:sldMasterIdLst>
  <p:notesMasterIdLst>
    <p:notesMasterId r:id="rId35"/>
  </p:notesMasterIdLst>
  <p:sldIdLst>
    <p:sldId id="256" r:id="rId2"/>
    <p:sldId id="313" r:id="rId3"/>
    <p:sldId id="287" r:id="rId4"/>
    <p:sldId id="343" r:id="rId5"/>
    <p:sldId id="314" r:id="rId6"/>
    <p:sldId id="272" r:id="rId7"/>
    <p:sldId id="331" r:id="rId8"/>
    <p:sldId id="309" r:id="rId9"/>
    <p:sldId id="273" r:id="rId10"/>
    <p:sldId id="269" r:id="rId11"/>
    <p:sldId id="315" r:id="rId12"/>
    <p:sldId id="305" r:id="rId13"/>
    <p:sldId id="338" r:id="rId14"/>
    <p:sldId id="342" r:id="rId15"/>
    <p:sldId id="312" r:id="rId16"/>
    <p:sldId id="300" r:id="rId17"/>
    <p:sldId id="299" r:id="rId18"/>
    <p:sldId id="319" r:id="rId19"/>
    <p:sldId id="320" r:id="rId20"/>
    <p:sldId id="302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3" r:id="rId31"/>
    <p:sldId id="334" r:id="rId32"/>
    <p:sldId id="346" r:id="rId33"/>
    <p:sldId id="262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F78957"/>
    <a:srgbClr val="6C0000"/>
    <a:srgbClr val="51270F"/>
    <a:srgbClr val="73A3A1"/>
    <a:srgbClr val="E67468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47E28-C941-4276-9EAF-0853162F5EE1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F5BA8-4C89-4EFA-A315-B6DF9621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2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7210" y="3085765"/>
            <a:ext cx="8134844" cy="36488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275080"/>
            <a:ext cx="7989752" cy="1066800"/>
          </a:xfrm>
          <a:effectLst/>
        </p:spPr>
        <p:txBody>
          <a:bodyPr anchor="t" anchorCtr="0">
            <a:normAutofit/>
          </a:bodyPr>
          <a:lstStyle>
            <a:lvl1pPr>
              <a:defRPr sz="36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341880"/>
            <a:ext cx="7989752" cy="7438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97364"/>
            <a:ext cx="7343799" cy="365125"/>
          </a:xfrm>
        </p:spPr>
        <p:txBody>
          <a:bodyPr/>
          <a:lstStyle>
            <a:lvl1pPr>
              <a:defRPr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DICOM® 2019       www.dicomstandard.org          #DICOMConference2019         #DICOM           @</a:t>
            </a:r>
            <a:r>
              <a:rPr lang="en-US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The_DICOM_STD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6400" y="5997364"/>
            <a:ext cx="56039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93701" y="1612504"/>
            <a:ext cx="8044142" cy="924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2629749"/>
            <a:ext cx="8073609" cy="3326387"/>
          </a:xfrm>
        </p:spPr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896" y="6049131"/>
            <a:ext cx="7734299" cy="3607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DICOM® 2019       www.dicomstandard.org          #DICOMConference2019        #DICOM                    @</a:t>
            </a:r>
            <a:r>
              <a:rPr lang="en-US" dirty="0" err="1"/>
              <a:t>DICOMstandard</a:t>
            </a:r>
            <a:r>
              <a:rPr lang="en-US" dirty="0"/>
              <a:t>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000" y="5956136"/>
            <a:ext cx="393700" cy="4304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9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420979"/>
          </a:xfrm>
        </p:spPr>
        <p:txBody>
          <a:bodyPr anchor="t" anchorCtr="0">
            <a:normAutofit/>
          </a:bodyPr>
          <a:lstStyle>
            <a:lvl1pPr algn="l">
              <a:defRPr sz="36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7455426" cy="360799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Copyright DICOM® 2019       www.dicomstandard.org          #DICOMConference2019        #DICOM           @</a:t>
            </a:r>
            <a:r>
              <a:rPr lang="en-US" dirty="0" err="1"/>
              <a:t>DICOMstandard</a:t>
            </a:r>
            <a:r>
              <a:rPr lang="en-US" dirty="0"/>
              <a:t>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7028" y="5956136"/>
            <a:ext cx="413915" cy="360799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2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1" y="1569523"/>
            <a:ext cx="8122853" cy="934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90" y="1536701"/>
            <a:ext cx="8122853" cy="1000364"/>
          </a:xfrm>
        </p:spPr>
        <p:txBody>
          <a:bodyPr anchor="t" anchorCtr="0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092" y="2743200"/>
            <a:ext cx="4032628" cy="3242224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743200"/>
            <a:ext cx="3907662" cy="3242224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6018246"/>
            <a:ext cx="7219284" cy="45533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DICOM® 2019       www.dicomstandard.org        #DICOMConference2019       #DICOM      @</a:t>
            </a:r>
            <a:r>
              <a:rPr lang="en-US" dirty="0" err="1"/>
              <a:t>DICOMstandarD</a:t>
            </a:r>
            <a:r>
              <a:rPr lang="en-US" dirty="0"/>
              <a:t>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51744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9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52647" y="1312649"/>
            <a:ext cx="8212382" cy="9398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46" y="1298789"/>
            <a:ext cx="8114231" cy="929214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960" y="2228003"/>
            <a:ext cx="4089039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61" y="2926051"/>
            <a:ext cx="408903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379" y="2228003"/>
            <a:ext cx="3937973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3691" y="2992364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7604864" cy="46021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DICOM® 2019       www.dicomstandard.org        #DICOMConference2019       #DICOM                  @</a:t>
            </a:r>
            <a:r>
              <a:rPr lang="en-US" dirty="0" err="1"/>
              <a:t>DICOMstandard</a:t>
            </a:r>
            <a:r>
              <a:rPr lang="en-US" dirty="0"/>
              <a:t>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86056" y="5956136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0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63332" y="1244600"/>
            <a:ext cx="8238707" cy="944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1" y="1188098"/>
            <a:ext cx="7989752" cy="944880"/>
          </a:xfrm>
        </p:spPr>
        <p:txBody>
          <a:bodyPr anchor="t" anchorCtr="0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3056" y="6138698"/>
            <a:ext cx="7467858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DICOM® 2019       www.dicomstandard.org        #DICOMConference2019       #DICOM              @</a:t>
            </a:r>
            <a:r>
              <a:rPr lang="en-US" dirty="0" err="1"/>
              <a:t>DICOMstandarD</a:t>
            </a:r>
            <a:r>
              <a:rPr lang="en-US" dirty="0"/>
              <a:t>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40914" y="6114948"/>
            <a:ext cx="49361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5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81791"/>
            <a:ext cx="7517778" cy="3607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DICOM® 2019       www.dicomstandard.org        #DICOMConference2019       #DICOM            @</a:t>
            </a:r>
            <a:r>
              <a:rPr lang="en-US" dirty="0" err="1"/>
              <a:t>DICOMstandarD</a:t>
            </a: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98970" y="5956136"/>
            <a:ext cx="471973" cy="3607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3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 cap="none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1716027"/>
            <a:ext cx="8240400" cy="3089973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7575835" cy="460539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Copyright DICOM® 2019       www.dicomstandard.org        #DICOMConference2019       #DICOM             @</a:t>
            </a:r>
            <a:r>
              <a:rPr lang="en-US" dirty="0" err="1"/>
              <a:t>DICOMstandarD</a:t>
            </a:r>
            <a:r>
              <a:rPr lang="en-US" dirty="0"/>
              <a:t>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7028" y="5956136"/>
            <a:ext cx="413915" cy="460539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3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193" y="4693389"/>
            <a:ext cx="8084751" cy="566738"/>
          </a:xfrm>
        </p:spPr>
        <p:txBody>
          <a:bodyPr anchor="b">
            <a:normAutofit/>
          </a:bodyPr>
          <a:lstStyle>
            <a:lvl1pPr algn="l">
              <a:defRPr sz="24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193" y="1727200"/>
            <a:ext cx="8238706" cy="28688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193" y="5260126"/>
            <a:ext cx="80847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6193" y="5951810"/>
            <a:ext cx="7525693" cy="59434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DICOM® 2019       www.dicomstandard.org        #DICOMConference2019       #DICOM             @</a:t>
            </a:r>
            <a:r>
              <a:rPr lang="en-US" dirty="0" err="1"/>
              <a:t>DICOMstandarD</a:t>
            </a:r>
            <a:r>
              <a:rPr lang="en-US" dirty="0"/>
              <a:t>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7028" y="5956136"/>
            <a:ext cx="413915" cy="59434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7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091" y="1705189"/>
            <a:ext cx="7989752" cy="831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91" y="2685203"/>
            <a:ext cx="7989752" cy="2991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9E92C5D-939B-4900-BCE5-3A86A7002CA7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dirty="0"/>
              <a:t> DICOM® 2018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596" y="714426"/>
            <a:ext cx="2788504" cy="79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30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18" Type="http://schemas.openxmlformats.org/officeDocument/2006/relationships/hyperlink" Target="http://www.google.com/url?url=http://www.medgadget.com/2011/11/carestream-vue-motion-html5-based-medical-image-viewer-receives-fda-clearance.html&amp;rct=j&amp;frm=1&amp;q=&amp;esrc=s&amp;sa=U&amp;ei=-rRvVJTwE8uCsQSx4ICgCA&amp;ved=0CBYQ9QEwAA&amp;sig2=zNpdm5459wcGVpz50_dDPw&amp;usg=AFQjCNFyg_nImIp7zpotnRNynvR9SQT6ag" TargetMode="External"/><Relationship Id="rId3" Type="http://schemas.openxmlformats.org/officeDocument/2006/relationships/image" Target="../media/image14.png"/><Relationship Id="rId21" Type="http://schemas.openxmlformats.org/officeDocument/2006/relationships/image" Target="../media/image3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7.jpeg"/><Relationship Id="rId2" Type="http://schemas.openxmlformats.org/officeDocument/2006/relationships/image" Target="../media/image13.png"/><Relationship Id="rId16" Type="http://schemas.openxmlformats.org/officeDocument/2006/relationships/hyperlink" Target="http://www.google.com/url?url=http://www.imedicalapps.com/2011/11/vue-motion-medical-image-viewer-receives-fda-clearance/&amp;rct=j&amp;frm=1&amp;q=&amp;esrc=s&amp;sa=U&amp;ei=-rRvVJTwE8uCsQSx4ICgCA&amp;ved=0CDYQ9QEwEA&amp;sig2=2q8QJAEseta9vy_o0BlzmQ&amp;usg=AFQjCNHcGCEWeUX4JJEKbVPMvd0t1fNA7w" TargetMode="External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2.png"/><Relationship Id="rId10" Type="http://schemas.openxmlformats.org/officeDocument/2006/relationships/image" Target="../media/image21.jpeg"/><Relationship Id="rId19" Type="http://schemas.openxmlformats.org/officeDocument/2006/relationships/image" Target="../media/image28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6.png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7.png"/><Relationship Id="rId3" Type="http://schemas.openxmlformats.org/officeDocument/2006/relationships/image" Target="../media/image14.png"/><Relationship Id="rId7" Type="http://schemas.openxmlformats.org/officeDocument/2006/relationships/hyperlink" Target="http://www.google.com/url?url=http://www.imedicalapps.com/2011/11/vue-motion-medical-image-viewer-receives-fda-clearance/&amp;rct=j&amp;frm=1&amp;q=&amp;esrc=s&amp;sa=U&amp;ei=-rRvVJTwE8uCsQSx4ICgCA&amp;ved=0CDYQ9QEwEA&amp;sig2=2q8QJAEseta9vy_o0BlzmQ&amp;usg=AFQjCNHcGCEWeUX4JJEKbVPMvd0t1fNA7w" TargetMode="External"/><Relationship Id="rId12" Type="http://schemas.openxmlformats.org/officeDocument/2006/relationships/image" Target="../media/image3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9.png"/><Relationship Id="rId5" Type="http://schemas.openxmlformats.org/officeDocument/2006/relationships/image" Target="../media/image36.emf"/><Relationship Id="rId10" Type="http://schemas.openxmlformats.org/officeDocument/2006/relationships/image" Target="../media/image28.jpeg"/><Relationship Id="rId4" Type="http://schemas.openxmlformats.org/officeDocument/2006/relationships/image" Target="../media/image15.jpeg"/><Relationship Id="rId9" Type="http://schemas.openxmlformats.org/officeDocument/2006/relationships/hyperlink" Target="http://www.google.com/url?url=http://www.medgadget.com/2011/11/carestream-vue-motion-html5-based-medical-image-viewer-receives-fda-clearance.html&amp;rct=j&amp;frm=1&amp;q=&amp;esrc=s&amp;sa=U&amp;ei=-rRvVJTwE8uCsQSx4ICgCA&amp;ved=0CBYQ9QEwAA&amp;sig2=zNpdm5459wcGVpz50_dDPw&amp;usg=AFQjCNFyg_nImIp7zpotnRNynvR9SQT6a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google.com/url?url=http://www.imedicalapps.com/2011/11/vue-motion-medical-image-viewer-receives-fda-clearance/&amp;rct=j&amp;frm=1&amp;q=&amp;esrc=s&amp;sa=U&amp;ei=-rRvVJTwE8uCsQSx4ICgCA&amp;ved=0CDYQ9QEwEA&amp;sig2=2q8QJAEseta9vy_o0BlzmQ&amp;usg=AFQjCNHcGCEWeUX4JJEKbVPMvd0t1fNA7w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google.com/url?url=http://www.imedicalapps.com/2011/11/vue-motion-medical-image-viewer-receives-fda-clearance/&amp;rct=j&amp;frm=1&amp;q=&amp;esrc=s&amp;sa=U&amp;ei=-rRvVJTwE8uCsQSx4ICgCA&amp;ved=0CDYQ9QEwEA&amp;sig2=2q8QJAEseta9vy_o0BlzmQ&amp;usg=AFQjCNHcGCEWeUX4JJEKbVPMvd0t1fNA7w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43.emf"/><Relationship Id="rId3" Type="http://schemas.openxmlformats.org/officeDocument/2006/relationships/image" Target="../media/image27.jpeg"/><Relationship Id="rId7" Type="http://schemas.openxmlformats.org/officeDocument/2006/relationships/image" Target="../media/image35.jpeg"/><Relationship Id="rId12" Type="http://schemas.openxmlformats.org/officeDocument/2006/relationships/image" Target="../media/image42.png"/><Relationship Id="rId2" Type="http://schemas.openxmlformats.org/officeDocument/2006/relationships/hyperlink" Target="http://www.google.com/url?url=http://www.imedicalapps.com/2011/11/vue-motion-medical-image-viewer-receives-fda-clearance/&amp;rct=j&amp;frm=1&amp;q=&amp;esrc=s&amp;sa=U&amp;ei=-rRvVJTwE8uCsQSx4ICgCA&amp;ved=0CDYQ9QEwEA&amp;sig2=2q8QJAEseta9vy_o0BlzmQ&amp;usg=AFQjCNHcGCEWeUX4JJEKbVPMvd0t1fNA7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1.jpeg"/><Relationship Id="rId5" Type="http://schemas.openxmlformats.org/officeDocument/2006/relationships/image" Target="../media/image28.jpeg"/><Relationship Id="rId10" Type="http://schemas.openxmlformats.org/officeDocument/2006/relationships/image" Target="../media/image40.png"/><Relationship Id="rId4" Type="http://schemas.openxmlformats.org/officeDocument/2006/relationships/hyperlink" Target="http://www.google.com/url?url=http://www.medgadget.com/2011/11/carestream-vue-motion-html5-based-medical-image-viewer-receives-fda-clearance.html&amp;rct=j&amp;frm=1&amp;q=&amp;esrc=s&amp;sa=U&amp;ei=-rRvVJTwE8uCsQSx4ICgCA&amp;ved=0CBYQ9QEwAA&amp;sig2=zNpdm5459wcGVpz50_dDPw&amp;usg=AFQjCNFyg_nImIp7zpotnRNynvR9SQT6ag" TargetMode="External"/><Relationship Id="rId9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image" Target="../media/image27.jpeg"/><Relationship Id="rId7" Type="http://schemas.openxmlformats.org/officeDocument/2006/relationships/image" Target="../media/image35.jpeg"/><Relationship Id="rId12" Type="http://schemas.openxmlformats.org/officeDocument/2006/relationships/image" Target="../media/image47.wmf"/><Relationship Id="rId2" Type="http://schemas.openxmlformats.org/officeDocument/2006/relationships/hyperlink" Target="http://www.google.com/url?url=http://www.imedicalapps.com/2011/11/vue-motion-medical-image-viewer-receives-fda-clearance/&amp;rct=j&amp;frm=1&amp;q=&amp;esrc=s&amp;sa=U&amp;ei=-rRvVJTwE8uCsQSx4ICgCA&amp;ved=0CDYQ9QEwEA&amp;sig2=2q8QJAEseta9vy_o0BlzmQ&amp;usg=AFQjCNHcGCEWeUX4JJEKbVPMvd0t1fNA7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2.png"/><Relationship Id="rId5" Type="http://schemas.openxmlformats.org/officeDocument/2006/relationships/image" Target="../media/image28.jpeg"/><Relationship Id="rId10" Type="http://schemas.openxmlformats.org/officeDocument/2006/relationships/image" Target="../media/image46.jpeg"/><Relationship Id="rId4" Type="http://schemas.openxmlformats.org/officeDocument/2006/relationships/hyperlink" Target="http://www.google.com/url?url=http://www.medgadget.com/2011/11/carestream-vue-motion-html5-based-medical-image-viewer-receives-fda-clearance.html&amp;rct=j&amp;frm=1&amp;q=&amp;esrc=s&amp;sa=U&amp;ei=-rRvVJTwE8uCsQSx4ICgCA&amp;ved=0CBYQ9QEwAA&amp;sig2=zNpdm5459wcGVpz50_dDPw&amp;usg=AFQjCNFyg_nImIp7zpotnRNynvR9SQT6ag" TargetMode="External"/><Relationship Id="rId9" Type="http://schemas.openxmlformats.org/officeDocument/2006/relationships/image" Target="../media/image45.jpeg"/><Relationship Id="rId1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jpeg"/><Relationship Id="rId7" Type="http://schemas.openxmlformats.org/officeDocument/2006/relationships/image" Target="../media/image35.jpeg"/><Relationship Id="rId2" Type="http://schemas.openxmlformats.org/officeDocument/2006/relationships/hyperlink" Target="http://www.google.com/url?url=http://www.imedicalapps.com/2011/11/vue-motion-medical-image-viewer-receives-fda-clearance/&amp;rct=j&amp;frm=1&amp;q=&amp;esrc=s&amp;sa=U&amp;ei=-rRvVJTwE8uCsQSx4ICgCA&amp;ved=0CDYQ9QEwEA&amp;sig2=2q8QJAEseta9vy_o0BlzmQ&amp;usg=AFQjCNHcGCEWeUX4JJEKbVPMvd0t1fNA7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9.jpeg"/><Relationship Id="rId5" Type="http://schemas.openxmlformats.org/officeDocument/2006/relationships/image" Target="../media/image28.jpeg"/><Relationship Id="rId10" Type="http://schemas.openxmlformats.org/officeDocument/2006/relationships/image" Target="../media/image51.png"/><Relationship Id="rId4" Type="http://schemas.openxmlformats.org/officeDocument/2006/relationships/hyperlink" Target="http://www.google.com/url?url=http://www.medgadget.com/2011/11/carestream-vue-motion-html5-based-medical-image-viewer-receives-fda-clearance.html&amp;rct=j&amp;frm=1&amp;q=&amp;esrc=s&amp;sa=U&amp;ei=-rRvVJTwE8uCsQSx4ICgCA&amp;ved=0CBYQ9QEwAA&amp;sig2=zNpdm5459wcGVpz50_dDPw&amp;usg=AFQjCNFyg_nImIp7zpotnRNynvR9SQT6ag" TargetMode="External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article/10.1007/s10278-016-9882-0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0CAcQjRxqFQoTCMfY0J-048gCFQE2JgodRhwBYA&amp;url=https://www-03.ibm.com/ibm/history/exhibits/storage/storage_fifty3.html&amp;psig=AFQjCNE2BzJ1SLwCSs-1KcsXZas6LPWrRg&amp;ust=1446061248867832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0CAcQjRxqFQoTCM3xp7Sz48gCFYI5Jgod2HsDCw&amp;url=http://www.storagereview.com/lacie_5big_thunderbolt_raid_review&amp;psig=AFQjCNHvqKVGL2Uk_lZab9WbMk3ZwYbjDw&amp;ust=1446061040886717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A3A248-A6ED-40FF-8B5D-11F02EC42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cap="none" dirty="0">
                <a:cs typeface="Arial" panose="020B0604020202020204" pitchFamily="34" charset="0"/>
              </a:rPr>
              <a:t>DICOM Educational Conference</a:t>
            </a:r>
            <a:br>
              <a:rPr lang="en-US" sz="2800" cap="none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Bangkok, Thailand</a:t>
            </a:r>
            <a:endParaRPr lang="en-US" sz="2800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3105D7-0FA0-4E79-9DEA-B986CE038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3-4 October 2019</a:t>
            </a:r>
            <a:endParaRPr lang="en-US" sz="1400" dirty="0"/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xmlns="" id="{59664AAA-B8A0-4C00-9701-1D33EC511A00}"/>
              </a:ext>
            </a:extLst>
          </p:cNvPr>
          <p:cNvSpPr txBox="1">
            <a:spLocks/>
          </p:cNvSpPr>
          <p:nvPr/>
        </p:nvSpPr>
        <p:spPr>
          <a:xfrm>
            <a:off x="581192" y="3715808"/>
            <a:ext cx="7891296" cy="2002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VNA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mayo Clinic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											                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Ken Persons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C0A8B8A-F706-46B6-B1B6-F150036B2773}"/>
              </a:ext>
            </a:extLst>
          </p:cNvPr>
          <p:cNvSpPr/>
          <p:nvPr/>
        </p:nvSpPr>
        <p:spPr>
          <a:xfrm>
            <a:off x="848704" y="6348673"/>
            <a:ext cx="8112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Copyright DICOM® 2019       www.dicomstandard.org          #DICOMConference2019        #DICOM           </a:t>
            </a:r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en-US" sz="1200" dirty="0">
                <a:solidFill>
                  <a:schemeClr val="bg1"/>
                </a:solidFill>
              </a:rPr>
              <a:t>@</a:t>
            </a:r>
            <a:r>
              <a:rPr lang="en-US" sz="1200" dirty="0" err="1">
                <a:solidFill>
                  <a:schemeClr val="bg1"/>
                </a:solidFill>
              </a:rPr>
              <a:t>DICOMstandard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91" y="4956829"/>
            <a:ext cx="6948931" cy="128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DSCN01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1507" y="3321471"/>
            <a:ext cx="3556907" cy="139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9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2304" y="6505363"/>
            <a:ext cx="7734299" cy="360799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@</a:t>
            </a:r>
            <a:r>
              <a:rPr lang="en-US" dirty="0" err="1"/>
              <a:t>DICOMstandard</a:t>
            </a:r>
            <a:r>
              <a:rPr lang="en-US" dirty="0"/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66779" y="6468831"/>
            <a:ext cx="393700" cy="4304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16464" y="4496011"/>
            <a:ext cx="6261983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DICOM and Web Services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6464" y="3657811"/>
            <a:ext cx="6261983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DICOM, HL7 </a:t>
            </a:r>
            <a:r>
              <a:rPr lang="en-US" sz="1200" dirty="0">
                <a:solidFill>
                  <a:prstClr val="white"/>
                </a:solidFill>
              </a:rPr>
              <a:t>and Web Services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0149" y="5340765"/>
            <a:ext cx="704850" cy="381000"/>
          </a:xfrm>
          <a:prstGeom prst="roundRect">
            <a:avLst/>
          </a:prstGeom>
          <a:solidFill>
            <a:schemeClr val="accent1">
              <a:lumMod val="7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PACS</a:t>
            </a:r>
          </a:p>
          <a:p>
            <a:pPr algn="ctr"/>
            <a:r>
              <a:rPr lang="en-US" sz="900" dirty="0" smtClean="0"/>
              <a:t>Radiology</a:t>
            </a:r>
            <a:endParaRPr lang="en-US" sz="900" dirty="0"/>
          </a:p>
        </p:txBody>
      </p:sp>
      <p:sp>
        <p:nvSpPr>
          <p:cNvPr id="17" name="Rounded Rectangle 16"/>
          <p:cNvSpPr/>
          <p:nvPr/>
        </p:nvSpPr>
        <p:spPr>
          <a:xfrm>
            <a:off x="1436951" y="5340765"/>
            <a:ext cx="791915" cy="3810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PACS</a:t>
            </a:r>
          </a:p>
          <a:p>
            <a:pPr algn="ctr"/>
            <a:r>
              <a:rPr lang="en-US" sz="900" dirty="0" smtClean="0">
                <a:solidFill>
                  <a:schemeClr val="tx2"/>
                </a:solidFill>
              </a:rPr>
              <a:t>Cardiology</a:t>
            </a:r>
            <a:endParaRPr lang="en-US" sz="900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41624" y="4835399"/>
            <a:ext cx="0" cy="4726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790736" y="4845465"/>
            <a:ext cx="0" cy="4726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277211" y="5520385"/>
            <a:ext cx="48986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 rot="5400000">
            <a:off x="7340499" y="4009775"/>
            <a:ext cx="1174066" cy="424520"/>
          </a:xfrm>
          <a:prstGeom prst="roundRect">
            <a:avLst/>
          </a:prstGeom>
          <a:solidFill>
            <a:srgbClr val="4BACC6">
              <a:lumMod val="50000"/>
              <a:alpha val="76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kern="0" dirty="0" smtClean="0">
                <a:solidFill>
                  <a:prstClr val="white"/>
                </a:solidFill>
                <a:latin typeface="Calibri"/>
              </a:rPr>
              <a:t>Image Exchange</a:t>
            </a:r>
          </a:p>
          <a:p>
            <a:pPr algn="ctr">
              <a:defRPr/>
            </a:pPr>
            <a:r>
              <a:rPr lang="en-US" sz="1000" kern="0" dirty="0" smtClean="0">
                <a:solidFill>
                  <a:prstClr val="white"/>
                </a:solidFill>
                <a:latin typeface="Calibri"/>
              </a:rPr>
              <a:t>Gateway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832037" y="4842749"/>
            <a:ext cx="0" cy="37291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3" y="5754421"/>
            <a:ext cx="418785" cy="42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47" y="5769995"/>
            <a:ext cx="574469" cy="33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732" y="5255727"/>
            <a:ext cx="49447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2369304" y="5680192"/>
            <a:ext cx="9444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Ophthalmology</a:t>
            </a:r>
            <a:endParaRPr lang="en-US" sz="900" dirty="0"/>
          </a:p>
        </p:txBody>
      </p:sp>
      <p:pic>
        <p:nvPicPr>
          <p:cNvPr id="54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736" y="5252793"/>
            <a:ext cx="584833" cy="45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Straight Arrow Connector 54"/>
          <p:cNvCxnSpPr/>
          <p:nvPr/>
        </p:nvCxnSpPr>
        <p:spPr>
          <a:xfrm>
            <a:off x="3499229" y="4825394"/>
            <a:ext cx="0" cy="37291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248300" y="5669312"/>
            <a:ext cx="5576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Dental</a:t>
            </a:r>
            <a:endParaRPr lang="en-US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074" y="5267223"/>
            <a:ext cx="633000" cy="41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4004836" y="5674760"/>
            <a:ext cx="6262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Ob-Gyn</a:t>
            </a:r>
            <a:endParaRPr lang="en-US" sz="9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231273" y="4839006"/>
            <a:ext cx="0" cy="37291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654" y="5267223"/>
            <a:ext cx="655256" cy="40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4720552" y="5647552"/>
            <a:ext cx="62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Point of Care US</a:t>
            </a:r>
            <a:endParaRPr lang="en-US" sz="900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971481" y="4844454"/>
            <a:ext cx="0" cy="37291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7027711" y="3664535"/>
            <a:ext cx="267966" cy="114172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000013" y="3655095"/>
            <a:ext cx="2875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64381" y="3667342"/>
            <a:ext cx="267966" cy="114172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3351" y="3657902"/>
            <a:ext cx="2875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05585" y="3959895"/>
            <a:ext cx="6261982" cy="536116"/>
          </a:xfrm>
          <a:prstGeom prst="rect">
            <a:avLst/>
          </a:prstGeom>
          <a:solidFill>
            <a:srgbClr val="73A3A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848748" y="4056378"/>
            <a:ext cx="2208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Vendor Neutral Archive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64381" y="3659178"/>
            <a:ext cx="6747624" cy="1155245"/>
          </a:xfrm>
          <a:prstGeom prst="rect">
            <a:avLst/>
          </a:prstGeom>
          <a:noFill/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7333138" y="4233531"/>
            <a:ext cx="37397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8130494" y="4034879"/>
            <a:ext cx="373970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8144106" y="4424035"/>
            <a:ext cx="373970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095123" y="3825419"/>
            <a:ext cx="599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Inbound</a:t>
            </a:r>
            <a:endParaRPr lang="en-US" sz="900" dirty="0"/>
          </a:p>
        </p:txBody>
      </p:sp>
      <p:sp>
        <p:nvSpPr>
          <p:cNvPr id="80" name="TextBox 79"/>
          <p:cNvSpPr txBox="1"/>
          <p:nvPr/>
        </p:nvSpPr>
        <p:spPr>
          <a:xfrm>
            <a:off x="8076079" y="4418675"/>
            <a:ext cx="8964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Outbound</a:t>
            </a:r>
            <a:endParaRPr lang="en-US" sz="900" dirty="0"/>
          </a:p>
        </p:txBody>
      </p:sp>
      <p:pic>
        <p:nvPicPr>
          <p:cNvPr id="88" name="Picture 2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857" y="5256481"/>
            <a:ext cx="561349" cy="42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6643743" y="5661148"/>
            <a:ext cx="9444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Medical Photos</a:t>
            </a:r>
            <a:endParaRPr lang="en-US" sz="900" dirty="0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6788071" y="4860988"/>
            <a:ext cx="0" cy="37291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7608795" y="5463237"/>
            <a:ext cx="48986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704047" y="5460521"/>
            <a:ext cx="48986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799299" y="5465969"/>
            <a:ext cx="48986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2380627" y="5517669"/>
            <a:ext cx="48986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502121" y="2644868"/>
            <a:ext cx="704850" cy="551505"/>
          </a:xfrm>
          <a:prstGeom prst="roundRect">
            <a:avLst/>
          </a:prstGeom>
          <a:solidFill>
            <a:srgbClr val="FFC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AI/Deep</a:t>
            </a:r>
          </a:p>
          <a:p>
            <a:pPr algn="ctr"/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Learning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860047" y="3226599"/>
            <a:ext cx="0" cy="3729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1291313" y="2633988"/>
            <a:ext cx="805520" cy="551505"/>
          </a:xfrm>
          <a:prstGeom prst="roundRect">
            <a:avLst/>
          </a:prstGeom>
          <a:solidFill>
            <a:schemeClr val="accent6">
              <a:lumMod val="7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Analytics</a:t>
            </a:r>
          </a:p>
          <a:p>
            <a:pPr algn="ctr"/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Research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649239" y="3215719"/>
            <a:ext cx="0" cy="3729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2162145" y="2631272"/>
            <a:ext cx="964794" cy="551505"/>
          </a:xfrm>
          <a:prstGeom prst="roundRect">
            <a:avLst/>
          </a:prstGeom>
          <a:solidFill>
            <a:srgbClr val="F78957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Post</a:t>
            </a:r>
          </a:p>
          <a:p>
            <a:pPr algn="ctr"/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Processing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2650695" y="3213003"/>
            <a:ext cx="0" cy="3729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/>
          <p:cNvSpPr/>
          <p:nvPr/>
        </p:nvSpPr>
        <p:spPr>
          <a:xfrm>
            <a:off x="3198973" y="2639436"/>
            <a:ext cx="704850" cy="551505"/>
          </a:xfrm>
          <a:prstGeom prst="roundRect">
            <a:avLst/>
          </a:prstGeom>
          <a:solidFill>
            <a:srgbClr val="51270F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Query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Retrieve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Viewing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3556899" y="3221167"/>
            <a:ext cx="0" cy="3729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3986891" y="2856205"/>
            <a:ext cx="48986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082143" y="2853489"/>
            <a:ext cx="48986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177395" y="2858937"/>
            <a:ext cx="48986" cy="45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1764" y="669471"/>
            <a:ext cx="4762247" cy="922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xmlns="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64461" y="624152"/>
            <a:ext cx="7989752" cy="978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VNA</a:t>
            </a:r>
            <a:br>
              <a:rPr lang="en-US" dirty="0" smtClean="0"/>
            </a:br>
            <a:r>
              <a:rPr lang="en-US" dirty="0" smtClean="0"/>
              <a:t>       In an Imaging Ecosystem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9421" y="1585855"/>
            <a:ext cx="8425542" cy="1026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86" y="2145801"/>
            <a:ext cx="567403" cy="44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4" descr="Image result for digital medical imag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95" y="2157288"/>
            <a:ext cx="440967" cy="4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Image result for digital medical imag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89" y="2149123"/>
            <a:ext cx="440967" cy="4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97" y="2179873"/>
            <a:ext cx="572862" cy="38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" name="Rounded Rectangle 122"/>
          <p:cNvSpPr/>
          <p:nvPr/>
        </p:nvSpPr>
        <p:spPr>
          <a:xfrm rot="5400000">
            <a:off x="7303573" y="2620732"/>
            <a:ext cx="1242485" cy="424520"/>
          </a:xfrm>
          <a:prstGeom prst="roundRect">
            <a:avLst/>
          </a:prstGeom>
          <a:solidFill>
            <a:srgbClr val="4BACC6">
              <a:lumMod val="50000"/>
              <a:alpha val="76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kern="0" dirty="0" smtClean="0">
                <a:solidFill>
                  <a:prstClr val="white"/>
                </a:solidFill>
                <a:latin typeface="Calibri"/>
              </a:rPr>
              <a:t>Health Information</a:t>
            </a:r>
          </a:p>
          <a:p>
            <a:pPr algn="ctr">
              <a:defRPr/>
            </a:pPr>
            <a:r>
              <a:rPr lang="en-US" sz="1000" kern="0" dirty="0" smtClean="0">
                <a:solidFill>
                  <a:prstClr val="white"/>
                </a:solidFill>
                <a:latin typeface="Calibri"/>
              </a:rPr>
              <a:t>Exchange</a:t>
            </a:r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8141390" y="2968127"/>
            <a:ext cx="373970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8092407" y="2328691"/>
            <a:ext cx="599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Inbound</a:t>
            </a:r>
            <a:endParaRPr lang="en-US" sz="900" dirty="0"/>
          </a:p>
        </p:txBody>
      </p:sp>
      <p:sp>
        <p:nvSpPr>
          <p:cNvPr id="128" name="TextBox 127"/>
          <p:cNvSpPr txBox="1"/>
          <p:nvPr/>
        </p:nvSpPr>
        <p:spPr>
          <a:xfrm>
            <a:off x="8073363" y="2954603"/>
            <a:ext cx="8964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Outbound</a:t>
            </a:r>
            <a:endParaRPr lang="en-US" sz="900" dirty="0"/>
          </a:p>
        </p:txBody>
      </p:sp>
      <p:sp>
        <p:nvSpPr>
          <p:cNvPr id="129" name="Rounded Rectangle 128"/>
          <p:cNvSpPr/>
          <p:nvPr/>
        </p:nvSpPr>
        <p:spPr>
          <a:xfrm rot="5400000">
            <a:off x="7303573" y="2596240"/>
            <a:ext cx="1242485" cy="424520"/>
          </a:xfrm>
          <a:prstGeom prst="roundRect">
            <a:avLst/>
          </a:prstGeom>
          <a:solidFill>
            <a:srgbClr val="4BACC6">
              <a:lumMod val="50000"/>
              <a:alpha val="76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kern="0" dirty="0" smtClean="0">
                <a:solidFill>
                  <a:prstClr val="white"/>
                </a:solidFill>
                <a:latin typeface="Calibri"/>
              </a:rPr>
              <a:t>Health Information</a:t>
            </a:r>
          </a:p>
          <a:p>
            <a:pPr algn="ctr">
              <a:defRPr/>
            </a:pPr>
            <a:r>
              <a:rPr lang="en-US" sz="1000" kern="0" dirty="0" smtClean="0">
                <a:solidFill>
                  <a:prstClr val="white"/>
                </a:solidFill>
                <a:latin typeface="Calibri"/>
              </a:rPr>
              <a:t>Exchange</a:t>
            </a:r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8127778" y="2513659"/>
            <a:ext cx="373970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41764" y="1567541"/>
            <a:ext cx="8253199" cy="93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12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22" y="4007171"/>
            <a:ext cx="650206" cy="4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19" y="4012464"/>
            <a:ext cx="655295" cy="4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1521899" y="3992911"/>
            <a:ext cx="921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Admin,</a:t>
            </a: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Dashboard,</a:t>
            </a: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Auditing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754" y="4006201"/>
            <a:ext cx="815972" cy="42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6440652" y="4075685"/>
            <a:ext cx="568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Q/A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13" y="3983425"/>
            <a:ext cx="385329" cy="46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Rectangle 99"/>
          <p:cNvSpPr/>
          <p:nvPr/>
        </p:nvSpPr>
        <p:spPr>
          <a:xfrm>
            <a:off x="5687993" y="4227373"/>
            <a:ext cx="356420" cy="212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5595462" y="4174335"/>
            <a:ext cx="550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</a:p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</a:p>
        </p:txBody>
      </p:sp>
      <p:cxnSp>
        <p:nvCxnSpPr>
          <p:cNvPr id="110" name="Straight Arrow Connector 109"/>
          <p:cNvCxnSpPr/>
          <p:nvPr/>
        </p:nvCxnSpPr>
        <p:spPr>
          <a:xfrm flipH="1">
            <a:off x="5881019" y="3428023"/>
            <a:ext cx="9149" cy="291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6280479" y="3105310"/>
            <a:ext cx="1048551" cy="320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 flipH="1">
            <a:off x="6497214" y="3431354"/>
            <a:ext cx="10695" cy="2903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8"/>
          <p:cNvSpPr/>
          <p:nvPr/>
        </p:nvSpPr>
        <p:spPr>
          <a:xfrm>
            <a:off x="5515880" y="3110582"/>
            <a:ext cx="684366" cy="320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Orders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4693941" y="2252047"/>
            <a:ext cx="2593048" cy="826023"/>
          </a:xfrm>
          <a:prstGeom prst="roundRect">
            <a:avLst/>
          </a:prstGeom>
          <a:solidFill>
            <a:srgbClr val="4BACC6">
              <a:lumMod val="50000"/>
              <a:alpha val="77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860453" y="2247115"/>
            <a:ext cx="229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Electronic Health Record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22" name="Picture 10" descr="https://encrypted-tbn3.gstatic.com/images?q=tbn:ANd9GcQhf-q-kWZcwwHpKhiizzOWBX2yR0ygCpfEnU4TXOe3lxIjfB2T8D2991mE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59" y="2612671"/>
            <a:ext cx="737332" cy="4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8" descr="https://encrypted-tbn0.gstatic.com/images?q=tbn:ANd9GcSXPooOkWkxMr3w4CTFU_Dqhh-peTvD4uQFA7GKZyC6GnmhZXpZ7AcYknF4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337" y="2612670"/>
            <a:ext cx="641939" cy="41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328" y="2612670"/>
            <a:ext cx="690554" cy="40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Rounded Rectangle 131"/>
          <p:cNvSpPr/>
          <p:nvPr/>
        </p:nvSpPr>
        <p:spPr>
          <a:xfrm>
            <a:off x="4929425" y="2579599"/>
            <a:ext cx="2270896" cy="475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Arrow Connector 132"/>
          <p:cNvCxnSpPr/>
          <p:nvPr/>
        </p:nvCxnSpPr>
        <p:spPr>
          <a:xfrm flipH="1">
            <a:off x="5281597" y="3107499"/>
            <a:ext cx="10695" cy="6223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5109394" y="3719847"/>
            <a:ext cx="1617495" cy="184435"/>
          </a:xfrm>
          <a:prstGeom prst="rect">
            <a:avLst/>
          </a:prstGeom>
          <a:solidFill>
            <a:srgbClr val="73A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 Engine</a:t>
            </a:r>
            <a:endParaRPr lang="en-US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5" name="Straight Arrow Connector 134"/>
          <p:cNvCxnSpPr/>
          <p:nvPr/>
        </p:nvCxnSpPr>
        <p:spPr>
          <a:xfrm>
            <a:off x="7319781" y="2749749"/>
            <a:ext cx="37397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Picture 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883" y="5259653"/>
            <a:ext cx="565980" cy="43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135" y="5267223"/>
            <a:ext cx="363159" cy="41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2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23" y="5254563"/>
            <a:ext cx="433105" cy="45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0" name="Straight Arrow Connector 139"/>
          <p:cNvCxnSpPr/>
          <p:nvPr/>
        </p:nvCxnSpPr>
        <p:spPr>
          <a:xfrm>
            <a:off x="7170331" y="4860148"/>
            <a:ext cx="0" cy="37291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5413093" y="5659290"/>
            <a:ext cx="109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Endoscopic Photos and Video</a:t>
            </a:r>
            <a:endParaRPr lang="en-US" sz="900" dirty="0"/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5729875" y="4859096"/>
            <a:ext cx="0" cy="37291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6234727" y="4869524"/>
            <a:ext cx="0" cy="37291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1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50FDA-59F1-42E7-A4F9-5ECEA029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6811" y="6181915"/>
            <a:ext cx="7604864" cy="460211"/>
          </a:xfrm>
        </p:spPr>
        <p:txBody>
          <a:bodyPr/>
          <a:lstStyle/>
          <a:p>
            <a:r>
              <a:rPr lang="en-US" dirty="0">
                <a:solidFill>
                  <a:srgbClr val="4590B8"/>
                </a:solidFill>
              </a:rPr>
              <a:t>Copyright DICOM® 2019       www.dicomstandard.org          #DICOMConference2019        #DICOM         @</a:t>
            </a:r>
            <a:r>
              <a:rPr lang="en-US" dirty="0" err="1">
                <a:solidFill>
                  <a:srgbClr val="4590B8"/>
                </a:solidFill>
              </a:rPr>
              <a:t>DICOMstandard</a:t>
            </a:r>
            <a:r>
              <a:rPr lang="en-US" dirty="0">
                <a:solidFill>
                  <a:srgbClr val="4590B8"/>
                </a:solidFill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989" y="6186241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4590B8"/>
                </a:solidFill>
              </a:rPr>
              <a:pPr/>
              <a:t>11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539" y="1359342"/>
            <a:ext cx="920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4834" y="2620599"/>
            <a:ext cx="127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Topics: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782825" y="3713767"/>
            <a:ext cx="4285930" cy="255419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3F83BE7A-4B25-403F-A7B3-95959A3FF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0141" y="3026536"/>
            <a:ext cx="7157046" cy="2950424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VNA Anyway ?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History 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Evolution of the VNA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Considerations Before Implementing a VNA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A Mature Enterprise Imaging VNA Implementation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A Successful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1904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2304" y="6505363"/>
            <a:ext cx="7734299" cy="360799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@</a:t>
            </a:r>
            <a:r>
              <a:rPr lang="en-US" dirty="0" err="1"/>
              <a:t>DICOMstandard</a:t>
            </a:r>
            <a:r>
              <a:rPr lang="en-US" dirty="0"/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66779" y="6468831"/>
            <a:ext cx="393700" cy="4304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1764" y="669471"/>
            <a:ext cx="4762247" cy="922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xmlns="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64461" y="688316"/>
            <a:ext cx="7989752" cy="978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Practical Considerations</a:t>
            </a:r>
            <a:br>
              <a:rPr lang="en-US" dirty="0" smtClean="0"/>
            </a:br>
            <a:endParaRPr lang="en-US" sz="600" dirty="0" smtClean="0"/>
          </a:p>
          <a:p>
            <a:endParaRPr lang="en-US" sz="800" dirty="0" smtClean="0"/>
          </a:p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PACS Capabilities to work with a 3</a:t>
            </a:r>
            <a:r>
              <a:rPr lang="en-US" sz="17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Party VNA Vary </a:t>
            </a:r>
          </a:p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</a:t>
            </a:r>
          </a:p>
          <a:p>
            <a:r>
              <a:rPr lang="en-US" sz="1700" dirty="0" smtClean="0"/>
              <a:t>                                           </a:t>
            </a:r>
            <a:endParaRPr lang="en-US" sz="1700" dirty="0"/>
          </a:p>
        </p:txBody>
      </p:sp>
      <p:sp>
        <p:nvSpPr>
          <p:cNvPr id="7" name="Rectangle 6"/>
          <p:cNvSpPr/>
          <p:nvPr/>
        </p:nvSpPr>
        <p:spPr>
          <a:xfrm>
            <a:off x="199906" y="1585855"/>
            <a:ext cx="8425542" cy="1026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764" y="1567541"/>
            <a:ext cx="8253199" cy="93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1367205" y="2717822"/>
            <a:ext cx="6261983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DICOM and Web Services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367205" y="1879622"/>
            <a:ext cx="6261983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DICOM, HL7 </a:t>
            </a:r>
            <a:r>
              <a:rPr lang="en-US" sz="1200" dirty="0">
                <a:solidFill>
                  <a:prstClr val="white"/>
                </a:solidFill>
              </a:rPr>
              <a:t>and Web Services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7578452" y="1886346"/>
            <a:ext cx="267966" cy="114172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7550754" y="1876906"/>
            <a:ext cx="2875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115122" y="1889153"/>
            <a:ext cx="267966" cy="114172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1124092" y="1879713"/>
            <a:ext cx="2875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356326" y="2181706"/>
            <a:ext cx="6261982" cy="536116"/>
          </a:xfrm>
          <a:prstGeom prst="rect">
            <a:avLst/>
          </a:prstGeom>
          <a:solidFill>
            <a:srgbClr val="73A3A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169568" y="2288883"/>
            <a:ext cx="2746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3</a:t>
            </a:r>
            <a:r>
              <a:rPr lang="en-US" sz="1400" baseline="30000" dirty="0" smtClean="0">
                <a:solidFill>
                  <a:prstClr val="white"/>
                </a:solidFill>
              </a:rPr>
              <a:t>rd</a:t>
            </a:r>
            <a:r>
              <a:rPr lang="en-US" sz="1400" dirty="0" smtClean="0">
                <a:solidFill>
                  <a:prstClr val="white"/>
                </a:solidFill>
              </a:rPr>
              <a:t> Party Vendor Neutral Archive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1115122" y="1880989"/>
            <a:ext cx="6747624" cy="1155245"/>
          </a:xfrm>
          <a:prstGeom prst="rect">
            <a:avLst/>
          </a:prstGeom>
          <a:noFill/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6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63" y="2228982"/>
            <a:ext cx="650206" cy="4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560" y="2234275"/>
            <a:ext cx="655295" cy="4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TextBox 157"/>
          <p:cNvSpPr txBox="1"/>
          <p:nvPr/>
        </p:nvSpPr>
        <p:spPr>
          <a:xfrm>
            <a:off x="2072640" y="2214722"/>
            <a:ext cx="921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Admin,</a:t>
            </a: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Dashboard,</a:t>
            </a: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Auditing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495" y="2228012"/>
            <a:ext cx="815972" cy="42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" name="TextBox 159"/>
          <p:cNvSpPr txBox="1"/>
          <p:nvPr/>
        </p:nvSpPr>
        <p:spPr>
          <a:xfrm>
            <a:off x="6991393" y="2297496"/>
            <a:ext cx="568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Q/A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54" y="2205236"/>
            <a:ext cx="385329" cy="46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" name="Rectangle 161"/>
          <p:cNvSpPr/>
          <p:nvPr/>
        </p:nvSpPr>
        <p:spPr>
          <a:xfrm>
            <a:off x="6238734" y="2449184"/>
            <a:ext cx="356420" cy="212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6146203" y="2396146"/>
            <a:ext cx="550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</a:p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1493090" y="3562576"/>
            <a:ext cx="704850" cy="381000"/>
          </a:xfrm>
          <a:prstGeom prst="roundRect">
            <a:avLst/>
          </a:prstGeom>
          <a:solidFill>
            <a:schemeClr val="accent1">
              <a:lumMod val="7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PACS</a:t>
            </a:r>
          </a:p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A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4745132" y="3578638"/>
            <a:ext cx="704850" cy="381000"/>
          </a:xfrm>
          <a:prstGeom prst="roundRect">
            <a:avLst/>
          </a:prstGeom>
          <a:solidFill>
            <a:srgbClr val="C0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PACS</a:t>
            </a:r>
          </a:p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C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166" name="Straight Arrow Connector 165"/>
          <p:cNvCxnSpPr/>
          <p:nvPr/>
        </p:nvCxnSpPr>
        <p:spPr>
          <a:xfrm>
            <a:off x="5209844" y="3065261"/>
            <a:ext cx="0" cy="472645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Flowchart: Magnetic Disk 166"/>
          <p:cNvSpPr/>
          <p:nvPr/>
        </p:nvSpPr>
        <p:spPr>
          <a:xfrm>
            <a:off x="1570285" y="4101790"/>
            <a:ext cx="548821" cy="575245"/>
          </a:xfrm>
          <a:prstGeom prst="flowChartMagneticDisk">
            <a:avLst/>
          </a:prstGeom>
          <a:solidFill>
            <a:schemeClr val="tx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565594" y="4259371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 PACS</a:t>
            </a:r>
          </a:p>
          <a:p>
            <a:r>
              <a:rPr lang="en-US" sz="1000" dirty="0" smtClean="0">
                <a:solidFill>
                  <a:prstClr val="black"/>
                </a:solidFill>
              </a:rPr>
              <a:t>Archive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169" name="Straight Connector 168"/>
          <p:cNvCxnSpPr>
            <a:stCxn id="164" idx="2"/>
            <a:endCxn id="167" idx="0"/>
          </p:cNvCxnSpPr>
          <p:nvPr/>
        </p:nvCxnSpPr>
        <p:spPr>
          <a:xfrm flipH="1">
            <a:off x="1844696" y="3943576"/>
            <a:ext cx="819" cy="349962"/>
          </a:xfrm>
          <a:prstGeom prst="line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ounded Rectangle 169"/>
          <p:cNvSpPr/>
          <p:nvPr/>
        </p:nvSpPr>
        <p:spPr>
          <a:xfrm>
            <a:off x="3006646" y="3565260"/>
            <a:ext cx="704850" cy="381000"/>
          </a:xfrm>
          <a:prstGeom prst="roundRect">
            <a:avLst/>
          </a:prstGeom>
          <a:solidFill>
            <a:schemeClr val="accent6">
              <a:lumMod val="7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PACS</a:t>
            </a:r>
          </a:p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B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171" name="Straight Arrow Connector 170"/>
          <p:cNvCxnSpPr/>
          <p:nvPr/>
        </p:nvCxnSpPr>
        <p:spPr>
          <a:xfrm>
            <a:off x="3367427" y="3075935"/>
            <a:ext cx="0" cy="472645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Flowchart: Magnetic Disk 171"/>
          <p:cNvSpPr/>
          <p:nvPr/>
        </p:nvSpPr>
        <p:spPr>
          <a:xfrm>
            <a:off x="3083841" y="4104474"/>
            <a:ext cx="548821" cy="575245"/>
          </a:xfrm>
          <a:prstGeom prst="flowChartMagneticDisk">
            <a:avLst/>
          </a:prstGeom>
          <a:solidFill>
            <a:schemeClr val="accent6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079150" y="4262055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 PACS</a:t>
            </a:r>
          </a:p>
          <a:p>
            <a:r>
              <a:rPr lang="en-US" sz="1000" dirty="0" smtClean="0">
                <a:solidFill>
                  <a:prstClr val="black"/>
                </a:solidFill>
              </a:rPr>
              <a:t>Archive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174" name="Straight Connector 173"/>
          <p:cNvCxnSpPr>
            <a:stCxn id="170" idx="2"/>
            <a:endCxn id="172" idx="0"/>
          </p:cNvCxnSpPr>
          <p:nvPr/>
        </p:nvCxnSpPr>
        <p:spPr>
          <a:xfrm flipH="1">
            <a:off x="3358252" y="3946260"/>
            <a:ext cx="819" cy="349962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4964228" y="3065262"/>
            <a:ext cx="0" cy="472645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4982698" y="3633316"/>
            <a:ext cx="93817" cy="987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ounded Rectangle 176"/>
          <p:cNvSpPr/>
          <p:nvPr/>
        </p:nvSpPr>
        <p:spPr>
          <a:xfrm>
            <a:off x="6700516" y="3575975"/>
            <a:ext cx="704850" cy="38100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PACS</a:t>
            </a:r>
          </a:p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D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178" name="Straight Arrow Connector 177"/>
          <p:cNvCxnSpPr/>
          <p:nvPr/>
        </p:nvCxnSpPr>
        <p:spPr>
          <a:xfrm>
            <a:off x="7010165" y="3062598"/>
            <a:ext cx="0" cy="472645"/>
          </a:xfrm>
          <a:prstGeom prst="straightConnector1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6818019" y="3062599"/>
            <a:ext cx="0" cy="472645"/>
          </a:xfrm>
          <a:prstGeom prst="straightConnector1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V="1">
            <a:off x="6938082" y="3630653"/>
            <a:ext cx="93817" cy="987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7149187" y="3062598"/>
            <a:ext cx="0" cy="472645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7301587" y="3054588"/>
            <a:ext cx="0" cy="472645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07014" y="4775491"/>
            <a:ext cx="114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Relies on it’s own archive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2602041" y="4732203"/>
            <a:ext cx="16829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Relies on it’s own archive</a:t>
            </a:r>
          </a:p>
          <a:p>
            <a:pPr marL="228600" indent="-228600">
              <a:buAutoNum type="arabicPeriod"/>
            </a:pP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Can also store (export) a copy to a 3</a:t>
            </a:r>
            <a:r>
              <a:rPr lang="en-US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party VNA</a:t>
            </a:r>
          </a:p>
          <a:p>
            <a:pPr marL="228600" indent="-228600">
              <a:buAutoNum type="arabicPeriod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May or may not include presentation states with exported copy.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4316926" y="4775568"/>
            <a:ext cx="16912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Can rely on a 3</a:t>
            </a:r>
            <a:r>
              <a:rPr lang="en-US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party VNA or can use it’s own archive – either with good performance. </a:t>
            </a:r>
          </a:p>
          <a:p>
            <a:pPr marL="228600" indent="-228600">
              <a:buAutoNum type="arabicPeriod"/>
            </a:pP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presentation states with archived data.</a:t>
            </a:r>
          </a:p>
          <a:p>
            <a:pPr marL="228600" indent="-228600">
              <a:buAutoNum type="arabicPeriod"/>
            </a:pP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Flowchart: Magnetic Disk 185"/>
          <p:cNvSpPr/>
          <p:nvPr/>
        </p:nvSpPr>
        <p:spPr>
          <a:xfrm>
            <a:off x="4833457" y="4111166"/>
            <a:ext cx="548821" cy="575245"/>
          </a:xfrm>
          <a:prstGeom prst="flowChartMagneticDisk">
            <a:avLst/>
          </a:prstGeom>
          <a:solidFill>
            <a:srgbClr val="C0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4828766" y="4268747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 PACS</a:t>
            </a:r>
          </a:p>
          <a:p>
            <a:r>
              <a:rPr lang="en-US" sz="1000" dirty="0" smtClean="0">
                <a:solidFill>
                  <a:prstClr val="black"/>
                </a:solidFill>
              </a:rPr>
              <a:t>Archive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188" name="Straight Connector 187"/>
          <p:cNvCxnSpPr>
            <a:endCxn id="186" idx="0"/>
          </p:cNvCxnSpPr>
          <p:nvPr/>
        </p:nvCxnSpPr>
        <p:spPr>
          <a:xfrm flipH="1">
            <a:off x="5107868" y="3952952"/>
            <a:ext cx="819" cy="349962"/>
          </a:xfrm>
          <a:prstGeom prst="line">
            <a:avLst/>
          </a:prstGeom>
          <a:ln w="25400">
            <a:solidFill>
              <a:srgbClr val="C0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Flowchart: Magnetic Disk 188"/>
          <p:cNvSpPr/>
          <p:nvPr/>
        </p:nvSpPr>
        <p:spPr>
          <a:xfrm>
            <a:off x="6778765" y="4110326"/>
            <a:ext cx="548821" cy="575245"/>
          </a:xfrm>
          <a:prstGeom prst="flowChartMagneticDisk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6774074" y="4267907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 PACS</a:t>
            </a:r>
          </a:p>
          <a:p>
            <a:r>
              <a:rPr lang="en-US" sz="1000" dirty="0" smtClean="0">
                <a:solidFill>
                  <a:prstClr val="black"/>
                </a:solidFill>
              </a:rPr>
              <a:t>Archive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191" name="Straight Connector 190"/>
          <p:cNvCxnSpPr>
            <a:endCxn id="189" idx="0"/>
          </p:cNvCxnSpPr>
          <p:nvPr/>
        </p:nvCxnSpPr>
        <p:spPr>
          <a:xfrm flipH="1">
            <a:off x="7053176" y="3952112"/>
            <a:ext cx="819" cy="349962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6185613" y="4764512"/>
            <a:ext cx="22685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Can rely on a 3</a:t>
            </a:r>
            <a:r>
              <a:rPr lang="en-US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party VNA or can use it’s own archive – either with good performance.</a:t>
            </a:r>
          </a:p>
          <a:p>
            <a:r>
              <a:rPr lang="en-US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presentation states with archived data.</a:t>
            </a:r>
          </a:p>
          <a:p>
            <a:pPr marL="228600" indent="-228600">
              <a:buAutoNum type="arabicPeriod" startAt="2"/>
            </a:pP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 startAt="2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Can also retrieve and display foreign exams without re-archiving them.</a:t>
            </a:r>
          </a:p>
          <a:p>
            <a:pPr marL="228600" indent="-228600">
              <a:buAutoNum type="arabicPeriod" startAt="2"/>
            </a:pP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669971" y="4170225"/>
            <a:ext cx="889907" cy="565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551089" y="4228347"/>
            <a:ext cx="1042307" cy="420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642943" y="4183837"/>
            <a:ext cx="889907" cy="565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524061" y="4241959"/>
            <a:ext cx="1042307" cy="420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8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2304" y="6505363"/>
            <a:ext cx="7734299" cy="360799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@</a:t>
            </a:r>
            <a:r>
              <a:rPr lang="en-US" dirty="0" err="1"/>
              <a:t>DICOMstandard</a:t>
            </a:r>
            <a:r>
              <a:rPr lang="en-US" dirty="0"/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66779" y="6468831"/>
            <a:ext cx="393700" cy="4304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1764" y="669471"/>
            <a:ext cx="4762247" cy="922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xmlns="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64461" y="688316"/>
            <a:ext cx="7989752" cy="978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Practical Considerations</a:t>
            </a:r>
            <a:br>
              <a:rPr lang="en-US" dirty="0" smtClean="0"/>
            </a:br>
            <a:endParaRPr lang="en-US" sz="600" dirty="0" smtClean="0"/>
          </a:p>
          <a:p>
            <a:endParaRPr lang="en-US" sz="400" dirty="0" smtClean="0"/>
          </a:p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Determine Approach for non-DICOM images 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</a:t>
            </a:r>
          </a:p>
          <a:p>
            <a:r>
              <a:rPr lang="en-US" sz="1700" dirty="0" smtClean="0"/>
              <a:t>           Photos, Videos, Endoscopic, Microscopic Images                                </a:t>
            </a:r>
            <a:endParaRPr lang="en-US" sz="1700" dirty="0"/>
          </a:p>
        </p:txBody>
      </p:sp>
      <p:sp>
        <p:nvSpPr>
          <p:cNvPr id="7" name="Rectangle 6"/>
          <p:cNvSpPr/>
          <p:nvPr/>
        </p:nvSpPr>
        <p:spPr>
          <a:xfrm>
            <a:off x="199906" y="1585855"/>
            <a:ext cx="8425542" cy="1026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764" y="1567541"/>
            <a:ext cx="8253199" cy="93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1367205" y="3150514"/>
            <a:ext cx="6261983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DICOM and Web Services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367205" y="2312314"/>
            <a:ext cx="6261983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DICOM, HL7 </a:t>
            </a:r>
            <a:r>
              <a:rPr lang="en-US" sz="1200" dirty="0">
                <a:solidFill>
                  <a:prstClr val="white"/>
                </a:solidFill>
              </a:rPr>
              <a:t>and Web Services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7578452" y="2319038"/>
            <a:ext cx="267966" cy="114172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7550754" y="2309598"/>
            <a:ext cx="2875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115122" y="2321845"/>
            <a:ext cx="267966" cy="114172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1124092" y="2312405"/>
            <a:ext cx="2875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356326" y="2614398"/>
            <a:ext cx="6261982" cy="536116"/>
          </a:xfrm>
          <a:prstGeom prst="rect">
            <a:avLst/>
          </a:prstGeom>
          <a:solidFill>
            <a:srgbClr val="73A3A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169568" y="2721575"/>
            <a:ext cx="2746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3</a:t>
            </a:r>
            <a:r>
              <a:rPr lang="en-US" sz="1400" baseline="30000" dirty="0" smtClean="0">
                <a:solidFill>
                  <a:prstClr val="white"/>
                </a:solidFill>
              </a:rPr>
              <a:t>rd</a:t>
            </a:r>
            <a:r>
              <a:rPr lang="en-US" sz="1400" dirty="0" smtClean="0">
                <a:solidFill>
                  <a:prstClr val="white"/>
                </a:solidFill>
              </a:rPr>
              <a:t> Party Vendor Neutral Archive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1115122" y="2313681"/>
            <a:ext cx="6747624" cy="1155245"/>
          </a:xfrm>
          <a:prstGeom prst="rect">
            <a:avLst/>
          </a:prstGeom>
          <a:noFill/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6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63" y="2661674"/>
            <a:ext cx="650206" cy="4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560" y="2666967"/>
            <a:ext cx="655295" cy="4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TextBox 157"/>
          <p:cNvSpPr txBox="1"/>
          <p:nvPr/>
        </p:nvSpPr>
        <p:spPr>
          <a:xfrm>
            <a:off x="2072640" y="2647414"/>
            <a:ext cx="921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Admin,</a:t>
            </a: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Dashboard,</a:t>
            </a: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Auditing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495" y="2660704"/>
            <a:ext cx="815972" cy="42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" name="TextBox 159"/>
          <p:cNvSpPr txBox="1"/>
          <p:nvPr/>
        </p:nvSpPr>
        <p:spPr>
          <a:xfrm>
            <a:off x="6991393" y="2730188"/>
            <a:ext cx="568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Q/A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54" y="2637928"/>
            <a:ext cx="385329" cy="46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" name="Rectangle 161"/>
          <p:cNvSpPr/>
          <p:nvPr/>
        </p:nvSpPr>
        <p:spPr>
          <a:xfrm>
            <a:off x="6238734" y="2881876"/>
            <a:ext cx="356420" cy="212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6146203" y="2828838"/>
            <a:ext cx="550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</a:p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</a:p>
        </p:txBody>
      </p:sp>
      <p:pic>
        <p:nvPicPr>
          <p:cNvPr id="60" name="Picture 2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409" y="4774805"/>
            <a:ext cx="561349" cy="42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892295" y="5179472"/>
            <a:ext cx="9444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Medical Photos</a:t>
            </a:r>
            <a:endParaRPr lang="en-US" sz="900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036623" y="4379312"/>
            <a:ext cx="0" cy="37291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67" y="4769813"/>
            <a:ext cx="565980" cy="43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87" y="4785547"/>
            <a:ext cx="363159" cy="41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807" y="4764723"/>
            <a:ext cx="433105" cy="45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" name="Straight Arrow Connector 68"/>
          <p:cNvCxnSpPr/>
          <p:nvPr/>
        </p:nvCxnSpPr>
        <p:spPr>
          <a:xfrm>
            <a:off x="2508687" y="4378472"/>
            <a:ext cx="0" cy="37291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421077" y="5169450"/>
            <a:ext cx="109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Endoscopic Photos and Video</a:t>
            </a:r>
            <a:endParaRPr lang="en-US" sz="900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3737859" y="4369256"/>
            <a:ext cx="0" cy="37291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242711" y="4379684"/>
            <a:ext cx="0" cy="37291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3145034" y="3959683"/>
            <a:ext cx="1775221" cy="410926"/>
          </a:xfrm>
          <a:prstGeom prst="roundRect">
            <a:avLst/>
          </a:prstGeom>
          <a:solidFill>
            <a:srgbClr val="04484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Digital Capture System</a:t>
            </a: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DICOM Wrap</a:t>
            </a:r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08" y="4798648"/>
            <a:ext cx="304800" cy="57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ounded Rectangle 75"/>
          <p:cNvSpPr/>
          <p:nvPr/>
        </p:nvSpPr>
        <p:spPr>
          <a:xfrm>
            <a:off x="1142138" y="3956967"/>
            <a:ext cx="1775221" cy="410926"/>
          </a:xfrm>
          <a:prstGeom prst="roundRect">
            <a:avLst/>
          </a:prstGeom>
          <a:solidFill>
            <a:srgbClr val="04484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Photo/Video Import</a:t>
            </a: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DICOM Wrap</a:t>
            </a:r>
            <a:endParaRPr lang="en-US" sz="1200" dirty="0">
              <a:solidFill>
                <a:prstClr val="white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1462427" y="4392924"/>
            <a:ext cx="0" cy="37291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976947" y="3470799"/>
            <a:ext cx="0" cy="472645"/>
          </a:xfrm>
          <a:prstGeom prst="straightConnector1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2023035" y="3468083"/>
            <a:ext cx="0" cy="472645"/>
          </a:xfrm>
          <a:prstGeom prst="straightConnector1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979475" y="3567737"/>
            <a:ext cx="1142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DICOM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36119" y="3573185"/>
            <a:ext cx="1142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DICOM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5442708" y="3268475"/>
            <a:ext cx="2315903" cy="410926"/>
          </a:xfrm>
          <a:prstGeom prst="roundRect">
            <a:avLst/>
          </a:prstGeom>
          <a:solidFill>
            <a:srgbClr val="F7895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VNA Capture/Import</a:t>
            </a: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Application/Services</a:t>
            </a:r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8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39" y="4105813"/>
            <a:ext cx="565980" cy="43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479" y="4100723"/>
            <a:ext cx="433105" cy="45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6822749" y="4505450"/>
            <a:ext cx="109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Endoscopic Photos and Video</a:t>
            </a:r>
            <a:endParaRPr lang="en-US" sz="900" dirty="0"/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7139531" y="3705256"/>
            <a:ext cx="0" cy="37291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644383" y="3715684"/>
            <a:ext cx="0" cy="37291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2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725" y="4102641"/>
            <a:ext cx="561349" cy="42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5873611" y="4507308"/>
            <a:ext cx="9444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Medical Photos</a:t>
            </a:r>
            <a:endParaRPr lang="en-US" sz="900" dirty="0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6017939" y="3707148"/>
            <a:ext cx="0" cy="37291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03" y="4113383"/>
            <a:ext cx="363159" cy="41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Straight Arrow Connector 92"/>
          <p:cNvCxnSpPr/>
          <p:nvPr/>
        </p:nvCxnSpPr>
        <p:spPr>
          <a:xfrm>
            <a:off x="6490003" y="3706308"/>
            <a:ext cx="0" cy="37291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04" y="4126484"/>
            <a:ext cx="304800" cy="57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5" name="Straight Arrow Connector 94"/>
          <p:cNvCxnSpPr/>
          <p:nvPr/>
        </p:nvCxnSpPr>
        <p:spPr>
          <a:xfrm>
            <a:off x="5607023" y="3720760"/>
            <a:ext cx="0" cy="37291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ft Brace 1"/>
          <p:cNvSpPr/>
          <p:nvPr/>
        </p:nvSpPr>
        <p:spPr>
          <a:xfrm rot="16200000">
            <a:off x="2914569" y="3736588"/>
            <a:ext cx="440871" cy="38451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Left Brace 95"/>
          <p:cNvSpPr/>
          <p:nvPr/>
        </p:nvSpPr>
        <p:spPr>
          <a:xfrm rot="16200000">
            <a:off x="6471357" y="4059375"/>
            <a:ext cx="440871" cy="31777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67878" y="5812977"/>
            <a:ext cx="323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DICOM Wrapped JPEG, MPEG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5326471" y="5810261"/>
            <a:ext cx="291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Native Format (JPEG, MPEG)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2304" y="6505363"/>
            <a:ext cx="7734299" cy="360799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@</a:t>
            </a:r>
            <a:r>
              <a:rPr lang="en-US" dirty="0" err="1"/>
              <a:t>DICOMstandard</a:t>
            </a:r>
            <a:r>
              <a:rPr lang="en-US" dirty="0"/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66779" y="6468831"/>
            <a:ext cx="393700" cy="4304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1764" y="669471"/>
            <a:ext cx="4762247" cy="922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xmlns="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64461" y="688316"/>
            <a:ext cx="7989752" cy="978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Practical Considerations</a:t>
            </a:r>
            <a:br>
              <a:rPr lang="en-US" dirty="0" smtClean="0"/>
            </a:br>
            <a:endParaRPr lang="en-US" sz="600" dirty="0" smtClean="0"/>
          </a:p>
          <a:p>
            <a:endParaRPr lang="en-US" sz="400" dirty="0" smtClean="0"/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Determine  if/how the EMR will integrate with the VNA, and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what information will be used to uniquely referencing a study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</a:t>
            </a:r>
          </a:p>
          <a:p>
            <a:r>
              <a:rPr lang="en-US" sz="1700" dirty="0" smtClean="0"/>
              <a:t>                                           </a:t>
            </a:r>
            <a:endParaRPr lang="en-US" sz="1700" dirty="0"/>
          </a:p>
        </p:txBody>
      </p:sp>
      <p:sp>
        <p:nvSpPr>
          <p:cNvPr id="7" name="Rectangle 6"/>
          <p:cNvSpPr/>
          <p:nvPr/>
        </p:nvSpPr>
        <p:spPr>
          <a:xfrm>
            <a:off x="199906" y="1585855"/>
            <a:ext cx="8425542" cy="1026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764" y="1567541"/>
            <a:ext cx="8253199" cy="93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449834" y="2596235"/>
            <a:ext cx="1902278" cy="873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EMR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496102" y="4332451"/>
            <a:ext cx="1902278" cy="873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VNA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90487" y="2424804"/>
            <a:ext cx="1706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Visit ID</a:t>
            </a:r>
          </a:p>
          <a:p>
            <a:r>
              <a:rPr lang="en-US" dirty="0" smtClean="0"/>
              <a:t>Order #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Patient ID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Accession#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4099" y="4340628"/>
            <a:ext cx="1529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Patient ID,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Accession#</a:t>
            </a:r>
          </a:p>
          <a:p>
            <a:r>
              <a:rPr lang="en-US" dirty="0" smtClean="0"/>
              <a:t>Study UID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5418358" y="2612571"/>
            <a:ext cx="160570" cy="8253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5423806" y="4348795"/>
            <a:ext cx="214994" cy="8572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36" y="3469813"/>
            <a:ext cx="1578428" cy="106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>
            <a:stCxn id="2" idx="1"/>
          </p:cNvCxnSpPr>
          <p:nvPr/>
        </p:nvCxnSpPr>
        <p:spPr>
          <a:xfrm flipH="1">
            <a:off x="2124550" y="3033024"/>
            <a:ext cx="132528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6" idx="0"/>
          </p:cNvCxnSpPr>
          <p:nvPr/>
        </p:nvCxnSpPr>
        <p:spPr>
          <a:xfrm>
            <a:off x="2124550" y="3033024"/>
            <a:ext cx="0" cy="43678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162654" y="4867208"/>
            <a:ext cx="132528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162654" y="4522956"/>
            <a:ext cx="0" cy="3442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646951" y="3008640"/>
            <a:ext cx="1219215" cy="600165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685055" y="4344820"/>
            <a:ext cx="1219215" cy="600165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50FDA-59F1-42E7-A4F9-5ECEA029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6811" y="6181915"/>
            <a:ext cx="7604864" cy="460211"/>
          </a:xfrm>
        </p:spPr>
        <p:txBody>
          <a:bodyPr/>
          <a:lstStyle/>
          <a:p>
            <a:r>
              <a:rPr lang="en-US" dirty="0">
                <a:solidFill>
                  <a:srgbClr val="4590B8"/>
                </a:solidFill>
              </a:rPr>
              <a:t>Copyright DICOM® 2019       www.dicomstandard.org          #DICOMConference2019        #DICOM         @</a:t>
            </a:r>
            <a:r>
              <a:rPr lang="en-US" dirty="0" err="1">
                <a:solidFill>
                  <a:srgbClr val="4590B8"/>
                </a:solidFill>
              </a:rPr>
              <a:t>DICOMstandard</a:t>
            </a:r>
            <a:r>
              <a:rPr lang="en-US" dirty="0">
                <a:solidFill>
                  <a:srgbClr val="4590B8"/>
                </a:solidFill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989" y="6186241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4590B8"/>
                </a:solidFill>
              </a:rPr>
              <a:pPr/>
              <a:t>15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539" y="1359342"/>
            <a:ext cx="920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4834" y="2620599"/>
            <a:ext cx="127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Topics: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446820" y="4047797"/>
            <a:ext cx="5644757" cy="255419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3F83BE7A-4B25-403F-A7B3-95959A3FF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0141" y="3026536"/>
            <a:ext cx="7157046" cy="2950424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VNA Anyway ?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History 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Evolution of the VNA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Considerations Before Implementing a VNA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A Mature Enterprise Imaging VNA Implementation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IHE EBIW (Encounters-based Imaging Workflow) 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VNA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Planning for A Successful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9390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764" y="669471"/>
            <a:ext cx="4762247" cy="922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xmlns="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64461" y="624152"/>
            <a:ext cx="7989752" cy="978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Enterprise Imaging</a:t>
            </a:r>
          </a:p>
          <a:p>
            <a:endParaRPr lang="en-US" sz="600" dirty="0" smtClean="0"/>
          </a:p>
          <a:p>
            <a:r>
              <a:rPr lang="en-US" sz="2000" dirty="0" smtClean="0"/>
              <a:t>    Example: Mature VNA Implementation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69421" y="1585855"/>
            <a:ext cx="8425542" cy="1026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764" y="1567541"/>
            <a:ext cx="8253199" cy="93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33400" y="3498433"/>
            <a:ext cx="8062086" cy="533400"/>
          </a:xfrm>
          <a:prstGeom prst="rect">
            <a:avLst/>
          </a:prstGeom>
          <a:solidFill>
            <a:schemeClr val="accent1">
              <a:lumMod val="50000"/>
              <a:alpha val="5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33400" y="4031833"/>
            <a:ext cx="8062086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DICOM and Web Services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33400" y="3193633"/>
            <a:ext cx="8062086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DICOM, HL7 </a:t>
            </a:r>
            <a:r>
              <a:rPr lang="en-US" sz="1400" dirty="0">
                <a:solidFill>
                  <a:prstClr val="white"/>
                </a:solidFill>
              </a:rPr>
              <a:t>and Web Services</a:t>
            </a:r>
          </a:p>
        </p:txBody>
      </p:sp>
      <p:cxnSp>
        <p:nvCxnSpPr>
          <p:cNvPr id="114" name="Straight Connector 113"/>
          <p:cNvCxnSpPr/>
          <p:nvPr/>
        </p:nvCxnSpPr>
        <p:spPr>
          <a:xfrm>
            <a:off x="536378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 rot="16200000">
            <a:off x="-223793" y="507494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Radiology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762000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 rot="16200000">
            <a:off x="15736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Cardiology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1011143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 rot="16200000">
            <a:off x="244336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OB/Gyn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>
            <a:off x="1243053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 rot="16200000">
            <a:off x="290469" y="5244821"/>
            <a:ext cx="2124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Dental &amp; Oral Surgery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1484245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 rot="16200000">
            <a:off x="725389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Ophthalmology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1736698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 rot="16200000">
            <a:off x="953989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Orthopedics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1965298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 rot="16200000">
            <a:off x="1198491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Radiation Oncology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>
            <a:off x="2201849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 rot="16200000">
            <a:off x="1427091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Urology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2422498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 rot="16200000">
            <a:off x="1655691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Vascular Medicine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2643147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 rot="16200000">
            <a:off x="1860438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Neurology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4" name="Straight Connector 133"/>
          <p:cNvCxnSpPr/>
          <p:nvPr/>
        </p:nvCxnSpPr>
        <p:spPr>
          <a:xfrm>
            <a:off x="2879698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 rot="16200000">
            <a:off x="2109581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PMR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>
            <a:off x="3120890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 rot="16200000">
            <a:off x="2354083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Sports Medicine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>
            <a:off x="3357441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 rot="16200000">
            <a:off x="2582683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Pain Medicine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>
            <a:off x="3578090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 rot="16200000">
            <a:off x="2811283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Infusion Therapy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>
            <a:off x="3798739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 rot="16200000">
            <a:off x="2772733" y="5302341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Pulmonary/Bronchoscopy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4035290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 rot="16200000">
            <a:off x="3276766" y="5059046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Anesthesiology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6" name="Straight Connector 145"/>
          <p:cNvCxnSpPr/>
          <p:nvPr/>
        </p:nvCxnSpPr>
        <p:spPr>
          <a:xfrm>
            <a:off x="4264222" y="4336634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 rot="16200000">
            <a:off x="3246167" y="5302342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Critical Care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>
            <a:off x="4484871" y="4336634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 rot="16200000">
            <a:off x="3386094" y="5370141"/>
            <a:ext cx="2438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Hospital Internal Medicine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740302" y="4336634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 rot="16200000">
            <a:off x="3787717" y="5244823"/>
            <a:ext cx="212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Emergency Department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2" name="Straight Connector 151"/>
          <p:cNvCxnSpPr/>
          <p:nvPr/>
        </p:nvCxnSpPr>
        <p:spPr>
          <a:xfrm>
            <a:off x="4976853" y="4336634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4984804" y="4336633"/>
            <a:ext cx="1174804" cy="38100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DICOM Digital 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Capture Devices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 rot="16200000">
            <a:off x="3971390" y="5672648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Operating Rooms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>
            <a:off x="5218045" y="4717634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 rot="16200000">
            <a:off x="4459521" y="544004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GI Scopes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 rot="16200000">
            <a:off x="4671223" y="5686259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ENT Scopes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 rot="16200000">
            <a:off x="4970472" y="5625824"/>
            <a:ext cx="212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Others….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>
            <a:off x="5449955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5678555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5934318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6172200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/>
          <p:cNvSpPr/>
          <p:nvPr/>
        </p:nvSpPr>
        <p:spPr>
          <a:xfrm>
            <a:off x="6159608" y="4336633"/>
            <a:ext cx="1174804" cy="38100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DICOM Wrap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Import Services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 rot="16200000">
            <a:off x="5154145" y="5635636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Medical Photo Import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65" name="Straight Connector 164"/>
          <p:cNvCxnSpPr/>
          <p:nvPr/>
        </p:nvCxnSpPr>
        <p:spPr>
          <a:xfrm>
            <a:off x="6384898" y="4717634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 rot="16200000">
            <a:off x="5626374" y="5416194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Video Clip Import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 rot="16200000">
            <a:off x="5844918" y="5656608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Import API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 rot="16200000">
            <a:off x="5503792" y="5753780"/>
            <a:ext cx="2438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Mayo Photo App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 rot="16200000">
            <a:off x="6137325" y="5617873"/>
            <a:ext cx="212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Others….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70" name="Straight Connector 169"/>
          <p:cNvCxnSpPr/>
          <p:nvPr/>
        </p:nvCxnSpPr>
        <p:spPr>
          <a:xfrm>
            <a:off x="6616808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6845408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7101171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7331102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76816"/>
            <a:ext cx="204515" cy="38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Rectangle 174"/>
          <p:cNvSpPr/>
          <p:nvPr/>
        </p:nvSpPr>
        <p:spPr>
          <a:xfrm>
            <a:off x="7337252" y="4336633"/>
            <a:ext cx="623820" cy="68580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Outside Images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Import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Service </a:t>
            </a:r>
          </a:p>
        </p:txBody>
      </p:sp>
      <p:cxnSp>
        <p:nvCxnSpPr>
          <p:cNvPr id="176" name="Straight Connector 175"/>
          <p:cNvCxnSpPr/>
          <p:nvPr/>
        </p:nvCxnSpPr>
        <p:spPr>
          <a:xfrm>
            <a:off x="7336977" y="4717633"/>
            <a:ext cx="0" cy="1743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7642052" y="5026589"/>
            <a:ext cx="0" cy="1434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7337252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7961966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/>
          <p:nvPr/>
        </p:nvSpPr>
        <p:spPr>
          <a:xfrm>
            <a:off x="7962585" y="4336633"/>
            <a:ext cx="623820" cy="68580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Mayo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Images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Export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Service </a:t>
            </a:r>
          </a:p>
        </p:txBody>
      </p:sp>
      <p:cxnSp>
        <p:nvCxnSpPr>
          <p:cNvPr id="181" name="Straight Connector 180"/>
          <p:cNvCxnSpPr/>
          <p:nvPr/>
        </p:nvCxnSpPr>
        <p:spPr>
          <a:xfrm>
            <a:off x="8305181" y="5026590"/>
            <a:ext cx="0" cy="1434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8595486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6164249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4984804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622193" y="3514335"/>
            <a:ext cx="3530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Interface Engine Services</a:t>
            </a:r>
          </a:p>
          <a:p>
            <a:r>
              <a:rPr lang="en-US" sz="1400" dirty="0" smtClean="0">
                <a:solidFill>
                  <a:prstClr val="white"/>
                </a:solidFill>
              </a:rPr>
              <a:t>Patient Imaging Registry</a:t>
            </a:r>
          </a:p>
          <a:p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582889" y="3624003"/>
            <a:ext cx="2208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Vendor Neutral Archive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6496428" y="3503074"/>
            <a:ext cx="22665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Clinical Image Viewing</a:t>
            </a:r>
            <a:endParaRPr lang="en-US" sz="1400" dirty="0">
              <a:solidFill>
                <a:prstClr val="white"/>
              </a:solidFill>
            </a:endParaRPr>
          </a:p>
          <a:p>
            <a:r>
              <a:rPr lang="en-US" sz="1400" dirty="0" smtClean="0">
                <a:solidFill>
                  <a:prstClr val="white"/>
                </a:solidFill>
              </a:rPr>
              <a:t>Image Routing Services</a:t>
            </a:r>
            <a:endParaRPr lang="en-US" sz="14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sp>
        <p:nvSpPr>
          <p:cNvPr id="188" name="Rounded Rectangle 187"/>
          <p:cNvSpPr/>
          <p:nvPr/>
        </p:nvSpPr>
        <p:spPr>
          <a:xfrm>
            <a:off x="485694" y="1838110"/>
            <a:ext cx="8153400" cy="990600"/>
          </a:xfrm>
          <a:prstGeom prst="roundRect">
            <a:avLst/>
          </a:prstGeom>
          <a:solidFill>
            <a:srgbClr val="044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223612" y="1925978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Electronic Health Record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0" name="Rounded Rectangle 189"/>
          <p:cNvSpPr/>
          <p:nvPr/>
        </p:nvSpPr>
        <p:spPr>
          <a:xfrm>
            <a:off x="5864181" y="2378759"/>
            <a:ext cx="802883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5916254" y="2362858"/>
            <a:ext cx="75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EHR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Desktop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2" name="Rounded Rectangle 191"/>
          <p:cNvSpPr/>
          <p:nvPr/>
        </p:nvSpPr>
        <p:spPr>
          <a:xfrm>
            <a:off x="6725412" y="2375976"/>
            <a:ext cx="735659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192"/>
          <p:cNvSpPr txBox="1"/>
          <p:nvPr/>
        </p:nvSpPr>
        <p:spPr>
          <a:xfrm>
            <a:off x="6722924" y="2363560"/>
            <a:ext cx="73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EHR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Mobile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4" name="Rounded Rectangle 193"/>
          <p:cNvSpPr/>
          <p:nvPr/>
        </p:nvSpPr>
        <p:spPr>
          <a:xfrm>
            <a:off x="7513143" y="2379461"/>
            <a:ext cx="1070385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Box 194"/>
          <p:cNvSpPr txBox="1"/>
          <p:nvPr/>
        </p:nvSpPr>
        <p:spPr>
          <a:xfrm>
            <a:off x="7799285" y="2379462"/>
            <a:ext cx="71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Patient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Portal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96" name="Picture 2" descr="http://www.rochestergeneral.org/~/media/Images/Imported/gedownload/two%20women%20mycare%20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15" y="2393405"/>
            <a:ext cx="268428" cy="4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ounded Rectangle 196"/>
          <p:cNvSpPr/>
          <p:nvPr/>
        </p:nvSpPr>
        <p:spPr>
          <a:xfrm>
            <a:off x="530839" y="2372153"/>
            <a:ext cx="1103071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/>
          <p:cNvSpPr txBox="1"/>
          <p:nvPr/>
        </p:nvSpPr>
        <p:spPr>
          <a:xfrm>
            <a:off x="461932" y="2347658"/>
            <a:ext cx="121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Registration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Master Data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1697034" y="2372329"/>
            <a:ext cx="1662148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1709945" y="2355609"/>
            <a:ext cx="156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Orders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Results Management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1" name="Rounded Rectangle 200"/>
          <p:cNvSpPr/>
          <p:nvPr/>
        </p:nvSpPr>
        <p:spPr>
          <a:xfrm>
            <a:off x="4631350" y="2371510"/>
            <a:ext cx="1172533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/>
          <p:cNvSpPr txBox="1"/>
          <p:nvPr/>
        </p:nvSpPr>
        <p:spPr>
          <a:xfrm>
            <a:off x="4606456" y="2355609"/>
            <a:ext cx="118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Acquire/Store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Photos/Videos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3" name="Rounded Rectangle 202"/>
          <p:cNvSpPr/>
          <p:nvPr/>
        </p:nvSpPr>
        <p:spPr>
          <a:xfrm>
            <a:off x="3402969" y="2368024"/>
            <a:ext cx="1172533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TextBox 203"/>
          <p:cNvSpPr txBox="1"/>
          <p:nvPr/>
        </p:nvSpPr>
        <p:spPr>
          <a:xfrm>
            <a:off x="3378075" y="2352123"/>
            <a:ext cx="118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Worklist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5" name="Rounded Rectangle 204"/>
          <p:cNvSpPr/>
          <p:nvPr/>
        </p:nvSpPr>
        <p:spPr>
          <a:xfrm>
            <a:off x="3733800" y="2843677"/>
            <a:ext cx="1621382" cy="349956"/>
          </a:xfrm>
          <a:prstGeom prst="roundRect">
            <a:avLst/>
          </a:prstGeom>
          <a:solidFill>
            <a:schemeClr val="accent4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4043809" y="2840700"/>
            <a:ext cx="1165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5A8E5">
                    <a:lumMod val="50000"/>
                  </a:srgbClr>
                </a:solidFill>
              </a:rPr>
              <a:t>Integration</a:t>
            </a:r>
            <a:endParaRPr lang="en-US" sz="1400" dirty="0">
              <a:solidFill>
                <a:srgbClr val="15A8E5">
                  <a:lumMod val="50000"/>
                </a:srgbClr>
              </a:solidFill>
            </a:endParaRPr>
          </a:p>
        </p:txBody>
      </p:sp>
      <p:sp>
        <p:nvSpPr>
          <p:cNvPr id="207" name="Rounded Rectangle 206"/>
          <p:cNvSpPr/>
          <p:nvPr/>
        </p:nvSpPr>
        <p:spPr>
          <a:xfrm>
            <a:off x="522888" y="6460787"/>
            <a:ext cx="3512402" cy="254124"/>
          </a:xfrm>
          <a:prstGeom prst="round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Orders-based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8" name="Rounded Rectangle 207"/>
          <p:cNvSpPr/>
          <p:nvPr/>
        </p:nvSpPr>
        <p:spPr>
          <a:xfrm>
            <a:off x="4038599" y="6462458"/>
            <a:ext cx="3918788" cy="252454"/>
          </a:xfrm>
          <a:prstGeom prst="roundRect">
            <a:avLst/>
          </a:prstGeom>
          <a:solidFill>
            <a:schemeClr val="accent3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Encounters-based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 rot="16200000">
            <a:off x="6357381" y="6020798"/>
            <a:ext cx="228600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CD/DVD Import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 rot="16200000">
            <a:off x="6660499" y="6019497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Electronic Import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 rot="16200000">
            <a:off x="7286461" y="6052878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Burn CD/DVD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 rot="16200000">
            <a:off x="7029035" y="6036186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Electronic Export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 rot="16200000">
            <a:off x="4336939" y="5772425"/>
            <a:ext cx="2438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Stress Echo Videos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764" y="669471"/>
            <a:ext cx="4762247" cy="922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xmlns="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64461" y="624152"/>
            <a:ext cx="7989752" cy="978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Enterprise Imaging</a:t>
            </a:r>
          </a:p>
          <a:p>
            <a:endParaRPr lang="en-US" sz="600" dirty="0" smtClean="0"/>
          </a:p>
          <a:p>
            <a:r>
              <a:rPr lang="en-US" sz="2000" dirty="0" smtClean="0"/>
              <a:t>                 </a:t>
            </a:r>
            <a:r>
              <a:rPr lang="en-US" sz="2000" dirty="0"/>
              <a:t>Example VNA Implementation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69421" y="1585855"/>
            <a:ext cx="8425542" cy="1026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764" y="1567541"/>
            <a:ext cx="8253199" cy="93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178997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Image Acquisition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5562" y="176015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VNA Provides: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409152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VNA Integrates with: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1830913"/>
            <a:ext cx="2667000" cy="269558"/>
          </a:xfrm>
          <a:prstGeom prst="roundRect">
            <a:avLst/>
          </a:prstGeom>
          <a:solidFill>
            <a:srgbClr val="C0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1977" y="4144761"/>
            <a:ext cx="2667000" cy="269558"/>
          </a:xfrm>
          <a:prstGeom prst="roundRect">
            <a:avLst/>
          </a:prstGeom>
          <a:solidFill>
            <a:srgbClr val="C0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29723" y="1808382"/>
            <a:ext cx="2667000" cy="269558"/>
          </a:xfrm>
          <a:prstGeom prst="roundRect">
            <a:avLst/>
          </a:prstGeom>
          <a:solidFill>
            <a:srgbClr val="C0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504153"/>
            <a:ext cx="4305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Orders-Based Image Acquisition Workflow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Encounters-Based Image Acquisition Workflow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Medical Photo Capture Workflow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</a:rPr>
              <a:t>Outside Digital Images Import Workflow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221646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prstClr val="black"/>
                </a:solidFill>
              </a:rPr>
              <a:t>Implementation Supports:</a:t>
            </a:r>
            <a:endParaRPr lang="en-US" sz="1400" u="sng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518388"/>
            <a:ext cx="4191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Electronic Medical Record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Enterprise Clinical Image Viewer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Radiology and Cardiology PACS (primary archive)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Image Routing Gateways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Many Image Producers and Consumers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</a:rPr>
              <a:t>Bi-directional Image Exchange Service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Photo </a:t>
            </a:r>
            <a:r>
              <a:rPr lang="en-US" sz="1400" dirty="0">
                <a:solidFill>
                  <a:prstClr val="black"/>
                </a:solidFill>
              </a:rPr>
              <a:t>Import and DICOM Wrapping Service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prstClr val="black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329796" y="1983855"/>
            <a:ext cx="0" cy="4841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8065" y="3923636"/>
            <a:ext cx="40517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78713" y="2104117"/>
            <a:ext cx="496736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prstClr val="black"/>
                </a:solidFill>
              </a:rPr>
              <a:t>Long Term </a:t>
            </a:r>
            <a:r>
              <a:rPr lang="en-US" sz="1400" b="1" dirty="0" smtClean="0">
                <a:solidFill>
                  <a:prstClr val="black"/>
                </a:solidFill>
              </a:rPr>
              <a:t>DICOM Image </a:t>
            </a:r>
            <a:r>
              <a:rPr lang="en-US" sz="1400" b="1" dirty="0">
                <a:solidFill>
                  <a:prstClr val="black"/>
                </a:solidFill>
              </a:rPr>
              <a:t>Archival Services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Support for most DICOM Information Objects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</a:rPr>
              <a:t>Q/A Validation and Resolution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</a:rPr>
              <a:t>Image Availability Notifications to External </a:t>
            </a:r>
            <a:r>
              <a:rPr lang="en-US" sz="1400" dirty="0" smtClean="0">
                <a:solidFill>
                  <a:prstClr val="black"/>
                </a:solidFill>
              </a:rPr>
              <a:t>Systems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</a:rPr>
              <a:t>Logical Data Pools with </a:t>
            </a:r>
            <a:r>
              <a:rPr lang="en-US" sz="1400" dirty="0" smtClean="0">
                <a:solidFill>
                  <a:prstClr val="black"/>
                </a:solidFill>
              </a:rPr>
              <a:t>Access Controls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600" dirty="0" smtClean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prstClr val="black"/>
                </a:solidFill>
              </a:rPr>
              <a:t>DICOM Query/Retrieval Services with Auditing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Multiple Patient ID Cross-Enterprise Management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Managed Access to Data Pools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Query/Retrieve with Current Information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600" dirty="0" smtClean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prstClr val="black"/>
                </a:solidFill>
              </a:rPr>
              <a:t>Data Management Tools</a:t>
            </a:r>
            <a:endParaRPr lang="en-US" sz="1400" b="1" dirty="0">
              <a:solidFill>
                <a:prstClr val="black"/>
              </a:solidFill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Patient Merges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</a:rPr>
              <a:t>IHE IOCM (Image Object Change Management)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Administrative Tools with Auditing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Dashboard Monitoring</a:t>
            </a:r>
          </a:p>
          <a:p>
            <a:pPr>
              <a:spcAft>
                <a:spcPts val="600"/>
              </a:spcAft>
            </a:pPr>
            <a:endParaRPr lang="en-US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764" y="669471"/>
            <a:ext cx="4762247" cy="922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xmlns="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64461" y="624152"/>
            <a:ext cx="7989752" cy="978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Enterprise Imaging</a:t>
            </a:r>
          </a:p>
          <a:p>
            <a:endParaRPr lang="en-US" sz="600" dirty="0" smtClean="0"/>
          </a:p>
          <a:p>
            <a:r>
              <a:rPr lang="en-US" sz="2000" dirty="0" smtClean="0"/>
              <a:t>               Example VNA Implementation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69421" y="1585855"/>
            <a:ext cx="8425542" cy="1026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764" y="1567541"/>
            <a:ext cx="8253199" cy="93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178997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Image Acquisition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5562" y="176015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VNA Provides: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409152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VNA Integrates with: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1830913"/>
            <a:ext cx="2667000" cy="269558"/>
          </a:xfrm>
          <a:prstGeom prst="roundRect">
            <a:avLst/>
          </a:prstGeom>
          <a:solidFill>
            <a:srgbClr val="C0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1977" y="4144761"/>
            <a:ext cx="2667000" cy="269558"/>
          </a:xfrm>
          <a:prstGeom prst="roundRect">
            <a:avLst/>
          </a:prstGeom>
          <a:solidFill>
            <a:srgbClr val="C0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29723" y="1808382"/>
            <a:ext cx="2667000" cy="269558"/>
          </a:xfrm>
          <a:prstGeom prst="roundRect">
            <a:avLst/>
          </a:prstGeom>
          <a:solidFill>
            <a:srgbClr val="C0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221646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prstClr val="black"/>
                </a:solidFill>
              </a:rPr>
              <a:t>Implementation Supports:</a:t>
            </a:r>
            <a:endParaRPr lang="en-US" sz="1400" u="sng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518388"/>
            <a:ext cx="4191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Electronic Medical Record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Enterprise Clinical Image Viewer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Radiology and Cardiology PACS (primary archive)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Image Routing Gateways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Many Image Producers and Consumers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</a:rPr>
              <a:t>Bi-directional Image Exchange Service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Photo </a:t>
            </a:r>
            <a:r>
              <a:rPr lang="en-US" sz="1400" dirty="0">
                <a:solidFill>
                  <a:prstClr val="black"/>
                </a:solidFill>
              </a:rPr>
              <a:t>Import and DICOM Wrapping Service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prstClr val="black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329796" y="1983855"/>
            <a:ext cx="0" cy="4841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8065" y="3923636"/>
            <a:ext cx="40517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78713" y="2104117"/>
            <a:ext cx="496736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prstClr val="black"/>
                </a:solidFill>
              </a:rPr>
              <a:t>Long Term </a:t>
            </a:r>
            <a:r>
              <a:rPr lang="en-US" sz="1400" b="1" dirty="0" smtClean="0">
                <a:solidFill>
                  <a:prstClr val="black"/>
                </a:solidFill>
              </a:rPr>
              <a:t>DICOM Image </a:t>
            </a:r>
            <a:r>
              <a:rPr lang="en-US" sz="1400" b="1" dirty="0">
                <a:solidFill>
                  <a:prstClr val="black"/>
                </a:solidFill>
              </a:rPr>
              <a:t>Archival Services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Support for most DICOM Information Objects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</a:rPr>
              <a:t>Q/A Validation and Resolution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</a:rPr>
              <a:t>Image Availability Notifications to External </a:t>
            </a:r>
            <a:r>
              <a:rPr lang="en-US" sz="1400" dirty="0" smtClean="0">
                <a:solidFill>
                  <a:prstClr val="black"/>
                </a:solidFill>
              </a:rPr>
              <a:t>Systems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</a:rPr>
              <a:t>Logical Data Pools with </a:t>
            </a:r>
            <a:r>
              <a:rPr lang="en-US" sz="1400" dirty="0" smtClean="0">
                <a:solidFill>
                  <a:prstClr val="black"/>
                </a:solidFill>
              </a:rPr>
              <a:t>Access Controls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600" dirty="0" smtClean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prstClr val="black"/>
                </a:solidFill>
              </a:rPr>
              <a:t>DICOM Query/Retrieval Services with Auditing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Multiple Patient ID Cross-Enterprise Management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Managed Access to Data Pools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Query/Retrieve with Current Information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600" dirty="0" smtClean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prstClr val="black"/>
                </a:solidFill>
              </a:rPr>
              <a:t>Data Management Tools</a:t>
            </a:r>
            <a:endParaRPr lang="en-US" sz="1400" b="1" dirty="0">
              <a:solidFill>
                <a:prstClr val="black"/>
              </a:solidFill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Patient Merges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</a:rPr>
              <a:t>IHE IOCM (Image Object Change Management)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Administrative Tools with Auditing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Dashboard Monitoring</a:t>
            </a:r>
          </a:p>
          <a:p>
            <a:pPr>
              <a:spcAft>
                <a:spcPts val="600"/>
              </a:spcAft>
            </a:pPr>
            <a:endParaRPr lang="en-US" sz="1400" dirty="0" smtClean="0">
              <a:solidFill>
                <a:prstClr val="black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8765" y="4526081"/>
            <a:ext cx="3988375" cy="1735926"/>
          </a:xfrm>
          <a:prstGeom prst="roundRect">
            <a:avLst/>
          </a:prstGeom>
          <a:noFill/>
          <a:ln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42261" y="2504153"/>
            <a:ext cx="3621842" cy="295239"/>
          </a:xfrm>
          <a:prstGeom prst="roundRect">
            <a:avLst/>
          </a:prstGeom>
          <a:solidFill>
            <a:srgbClr val="F78957">
              <a:alpha val="24000"/>
            </a:srgbClr>
          </a:solidFill>
          <a:ln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4800" y="2504153"/>
            <a:ext cx="4305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Orders-Based Image Acquisition Workflow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Encounters-Based Image Acquisition Workflow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Medical Photo Capture Workflow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</a:rPr>
              <a:t>Outside Digital Images Import Workflow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764" y="669471"/>
            <a:ext cx="4762247" cy="922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xmlns="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64461" y="624152"/>
            <a:ext cx="7989752" cy="978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Enterprise Imaging</a:t>
            </a:r>
          </a:p>
          <a:p>
            <a:endParaRPr lang="en-US" sz="600" dirty="0" smtClean="0"/>
          </a:p>
          <a:p>
            <a:r>
              <a:rPr lang="en-US" sz="2000" dirty="0" smtClean="0"/>
              <a:t>    Example: Mature VNA Implementation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69421" y="1585855"/>
            <a:ext cx="8425542" cy="1026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764" y="1567541"/>
            <a:ext cx="8253199" cy="93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33400" y="3498433"/>
            <a:ext cx="8062086" cy="533400"/>
          </a:xfrm>
          <a:prstGeom prst="rect">
            <a:avLst/>
          </a:prstGeom>
          <a:solidFill>
            <a:schemeClr val="accent1">
              <a:lumMod val="50000"/>
              <a:alpha val="5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33400" y="4031833"/>
            <a:ext cx="8062086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DICOM and Web Services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33400" y="3193633"/>
            <a:ext cx="8062086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DICOM, HL7 </a:t>
            </a:r>
            <a:r>
              <a:rPr lang="en-US" sz="1400" dirty="0">
                <a:solidFill>
                  <a:prstClr val="white"/>
                </a:solidFill>
              </a:rPr>
              <a:t>and Web Services</a:t>
            </a:r>
          </a:p>
        </p:txBody>
      </p:sp>
      <p:cxnSp>
        <p:nvCxnSpPr>
          <p:cNvPr id="114" name="Straight Connector 113"/>
          <p:cNvCxnSpPr/>
          <p:nvPr/>
        </p:nvCxnSpPr>
        <p:spPr>
          <a:xfrm>
            <a:off x="536378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 rot="16200000">
            <a:off x="-223793" y="507494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Radiology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762000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 rot="16200000">
            <a:off x="15736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Cardiology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1011143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 rot="16200000">
            <a:off x="244336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OB/Gyn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>
            <a:off x="1243053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 rot="16200000">
            <a:off x="290469" y="5244821"/>
            <a:ext cx="2124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Dental &amp; Oral Surgery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1484245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 rot="16200000">
            <a:off x="725389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Ophthalmology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1736698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 rot="16200000">
            <a:off x="953989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Orthopedics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1965298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 rot="16200000">
            <a:off x="1198491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Radiation Oncology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>
            <a:off x="2201849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 rot="16200000">
            <a:off x="1427091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Urology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2422498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 rot="16200000">
            <a:off x="1655691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Vascular Medicine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2643147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 rot="16200000">
            <a:off x="1860438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Neurology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4" name="Straight Connector 133"/>
          <p:cNvCxnSpPr/>
          <p:nvPr/>
        </p:nvCxnSpPr>
        <p:spPr>
          <a:xfrm>
            <a:off x="2879698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 rot="16200000">
            <a:off x="2109581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PMR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>
            <a:off x="3120890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 rot="16200000">
            <a:off x="2354083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Sports Medicine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>
            <a:off x="3357441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 rot="16200000">
            <a:off x="2582683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Pain Medicine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>
            <a:off x="3578090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 rot="16200000">
            <a:off x="2811283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Infusion Therapy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>
            <a:off x="3798739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 rot="16200000">
            <a:off x="2772733" y="5302341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Pulmonary/Bronchoscopy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4035290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 rot="16200000">
            <a:off x="3276766" y="5059046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Anesthesiology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6" name="Straight Connector 145"/>
          <p:cNvCxnSpPr/>
          <p:nvPr/>
        </p:nvCxnSpPr>
        <p:spPr>
          <a:xfrm>
            <a:off x="4264222" y="4336634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 rot="16200000">
            <a:off x="3246167" y="5302342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Critical Care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>
            <a:off x="4484871" y="4336634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 rot="16200000">
            <a:off x="3386094" y="5370141"/>
            <a:ext cx="2438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Hospital Internal Medicine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740302" y="4336634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 rot="16200000">
            <a:off x="3787717" y="5244823"/>
            <a:ext cx="212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Emergency Department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2" name="Straight Connector 151"/>
          <p:cNvCxnSpPr/>
          <p:nvPr/>
        </p:nvCxnSpPr>
        <p:spPr>
          <a:xfrm>
            <a:off x="4976853" y="4336634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4984804" y="4336633"/>
            <a:ext cx="1174804" cy="38100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DICOM Digital 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Capture Devices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 rot="16200000">
            <a:off x="3971390" y="5672648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Operating Rooms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>
            <a:off x="5218045" y="4717634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 rot="16200000">
            <a:off x="4459521" y="544004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GI Scopes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 rot="16200000">
            <a:off x="4671223" y="5686259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ENT Scopes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 rot="16200000">
            <a:off x="4970472" y="5625824"/>
            <a:ext cx="212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Others….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>
            <a:off x="5449955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5678555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5934318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6172200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/>
          <p:cNvSpPr/>
          <p:nvPr/>
        </p:nvSpPr>
        <p:spPr>
          <a:xfrm>
            <a:off x="6159608" y="4336633"/>
            <a:ext cx="1174804" cy="38100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DICOM Wrap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Import Services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 rot="16200000">
            <a:off x="5154145" y="5635636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Medical Photo Import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65" name="Straight Connector 164"/>
          <p:cNvCxnSpPr/>
          <p:nvPr/>
        </p:nvCxnSpPr>
        <p:spPr>
          <a:xfrm>
            <a:off x="6384898" y="4717634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 rot="16200000">
            <a:off x="5626374" y="5416194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Video Clip Import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 rot="16200000">
            <a:off x="5844918" y="5656608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Import API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 rot="16200000">
            <a:off x="5503792" y="5753780"/>
            <a:ext cx="2438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Mayo Photo App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 rot="16200000">
            <a:off x="6137325" y="5617873"/>
            <a:ext cx="212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Others….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70" name="Straight Connector 169"/>
          <p:cNvCxnSpPr/>
          <p:nvPr/>
        </p:nvCxnSpPr>
        <p:spPr>
          <a:xfrm>
            <a:off x="6616808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6845408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7101171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7331102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76816"/>
            <a:ext cx="204515" cy="38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Rectangle 174"/>
          <p:cNvSpPr/>
          <p:nvPr/>
        </p:nvSpPr>
        <p:spPr>
          <a:xfrm>
            <a:off x="7337252" y="4336633"/>
            <a:ext cx="623820" cy="68580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Outside Images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Import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Service </a:t>
            </a:r>
          </a:p>
        </p:txBody>
      </p:sp>
      <p:cxnSp>
        <p:nvCxnSpPr>
          <p:cNvPr id="176" name="Straight Connector 175"/>
          <p:cNvCxnSpPr/>
          <p:nvPr/>
        </p:nvCxnSpPr>
        <p:spPr>
          <a:xfrm>
            <a:off x="7336977" y="4717633"/>
            <a:ext cx="0" cy="1743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7642052" y="5026589"/>
            <a:ext cx="0" cy="1434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7337252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7961966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/>
          <p:nvPr/>
        </p:nvSpPr>
        <p:spPr>
          <a:xfrm>
            <a:off x="7962585" y="4336633"/>
            <a:ext cx="623820" cy="68580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Mayo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Images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Export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Service </a:t>
            </a:r>
          </a:p>
        </p:txBody>
      </p:sp>
      <p:cxnSp>
        <p:nvCxnSpPr>
          <p:cNvPr id="181" name="Straight Connector 180"/>
          <p:cNvCxnSpPr/>
          <p:nvPr/>
        </p:nvCxnSpPr>
        <p:spPr>
          <a:xfrm>
            <a:off x="8305181" y="5026590"/>
            <a:ext cx="0" cy="1434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8595486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6164249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4984804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622193" y="3514335"/>
            <a:ext cx="3530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Interface Engine Services</a:t>
            </a:r>
          </a:p>
          <a:p>
            <a:r>
              <a:rPr lang="en-US" sz="1400" dirty="0" smtClean="0">
                <a:solidFill>
                  <a:prstClr val="white"/>
                </a:solidFill>
              </a:rPr>
              <a:t>Patient Imaging Registry</a:t>
            </a:r>
          </a:p>
          <a:p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582889" y="3624003"/>
            <a:ext cx="2208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Vendor Neutral Archive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6496428" y="3503074"/>
            <a:ext cx="22665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Clinical Image Viewing</a:t>
            </a:r>
            <a:endParaRPr lang="en-US" sz="1400" dirty="0">
              <a:solidFill>
                <a:prstClr val="white"/>
              </a:solidFill>
            </a:endParaRPr>
          </a:p>
          <a:p>
            <a:r>
              <a:rPr lang="en-US" sz="1400" dirty="0" smtClean="0">
                <a:solidFill>
                  <a:prstClr val="white"/>
                </a:solidFill>
              </a:rPr>
              <a:t>Image Routing Services</a:t>
            </a:r>
            <a:endParaRPr lang="en-US" sz="14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sp>
        <p:nvSpPr>
          <p:cNvPr id="188" name="Rounded Rectangle 187"/>
          <p:cNvSpPr/>
          <p:nvPr/>
        </p:nvSpPr>
        <p:spPr>
          <a:xfrm>
            <a:off x="485694" y="1838110"/>
            <a:ext cx="8153400" cy="990600"/>
          </a:xfrm>
          <a:prstGeom prst="roundRect">
            <a:avLst/>
          </a:prstGeom>
          <a:solidFill>
            <a:srgbClr val="044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223612" y="1925978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Electronic Health Record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0" name="Rounded Rectangle 189"/>
          <p:cNvSpPr/>
          <p:nvPr/>
        </p:nvSpPr>
        <p:spPr>
          <a:xfrm>
            <a:off x="5864181" y="2378759"/>
            <a:ext cx="802883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5916254" y="2362858"/>
            <a:ext cx="75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EHR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Desktop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2" name="Rounded Rectangle 191"/>
          <p:cNvSpPr/>
          <p:nvPr/>
        </p:nvSpPr>
        <p:spPr>
          <a:xfrm>
            <a:off x="6725412" y="2375976"/>
            <a:ext cx="735659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192"/>
          <p:cNvSpPr txBox="1"/>
          <p:nvPr/>
        </p:nvSpPr>
        <p:spPr>
          <a:xfrm>
            <a:off x="6722924" y="2363560"/>
            <a:ext cx="73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EHR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Mobile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4" name="Rounded Rectangle 193"/>
          <p:cNvSpPr/>
          <p:nvPr/>
        </p:nvSpPr>
        <p:spPr>
          <a:xfrm>
            <a:off x="7513143" y="2379461"/>
            <a:ext cx="1070385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Box 194"/>
          <p:cNvSpPr txBox="1"/>
          <p:nvPr/>
        </p:nvSpPr>
        <p:spPr>
          <a:xfrm>
            <a:off x="7799285" y="2379462"/>
            <a:ext cx="71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Patient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Portal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96" name="Picture 2" descr="http://www.rochestergeneral.org/~/media/Images/Imported/gedownload/two%20women%20mycare%20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15" y="2393405"/>
            <a:ext cx="268428" cy="4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ounded Rectangle 196"/>
          <p:cNvSpPr/>
          <p:nvPr/>
        </p:nvSpPr>
        <p:spPr>
          <a:xfrm>
            <a:off x="530839" y="2372153"/>
            <a:ext cx="1103071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/>
          <p:cNvSpPr txBox="1"/>
          <p:nvPr/>
        </p:nvSpPr>
        <p:spPr>
          <a:xfrm>
            <a:off x="461932" y="2347658"/>
            <a:ext cx="121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Registration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Master Data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1697034" y="2372329"/>
            <a:ext cx="1662148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1709945" y="2355609"/>
            <a:ext cx="156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Orders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Results Management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1" name="Rounded Rectangle 200"/>
          <p:cNvSpPr/>
          <p:nvPr/>
        </p:nvSpPr>
        <p:spPr>
          <a:xfrm>
            <a:off x="4631350" y="2371510"/>
            <a:ext cx="1172533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/>
          <p:cNvSpPr txBox="1"/>
          <p:nvPr/>
        </p:nvSpPr>
        <p:spPr>
          <a:xfrm>
            <a:off x="4606456" y="2355609"/>
            <a:ext cx="118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Acquire/Store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Photos/Videos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3" name="Rounded Rectangle 202"/>
          <p:cNvSpPr/>
          <p:nvPr/>
        </p:nvSpPr>
        <p:spPr>
          <a:xfrm>
            <a:off x="3402969" y="2368024"/>
            <a:ext cx="1172533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TextBox 203"/>
          <p:cNvSpPr txBox="1"/>
          <p:nvPr/>
        </p:nvSpPr>
        <p:spPr>
          <a:xfrm>
            <a:off x="3378075" y="2352123"/>
            <a:ext cx="118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Worklist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5" name="Rounded Rectangle 204"/>
          <p:cNvSpPr/>
          <p:nvPr/>
        </p:nvSpPr>
        <p:spPr>
          <a:xfrm>
            <a:off x="3733800" y="2843677"/>
            <a:ext cx="1621382" cy="349956"/>
          </a:xfrm>
          <a:prstGeom prst="roundRect">
            <a:avLst/>
          </a:prstGeom>
          <a:solidFill>
            <a:schemeClr val="accent4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4043809" y="2840700"/>
            <a:ext cx="1165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5A8E5">
                    <a:lumMod val="50000"/>
                  </a:srgbClr>
                </a:solidFill>
              </a:rPr>
              <a:t>Integration</a:t>
            </a:r>
            <a:endParaRPr lang="en-US" sz="1400" dirty="0">
              <a:solidFill>
                <a:srgbClr val="15A8E5">
                  <a:lumMod val="50000"/>
                </a:srgbClr>
              </a:solidFill>
            </a:endParaRPr>
          </a:p>
        </p:txBody>
      </p:sp>
      <p:sp>
        <p:nvSpPr>
          <p:cNvPr id="207" name="Rounded Rectangle 206"/>
          <p:cNvSpPr/>
          <p:nvPr/>
        </p:nvSpPr>
        <p:spPr>
          <a:xfrm>
            <a:off x="522888" y="6460787"/>
            <a:ext cx="3512402" cy="254124"/>
          </a:xfrm>
          <a:prstGeom prst="round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Orders-based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8" name="Rounded Rectangle 207"/>
          <p:cNvSpPr/>
          <p:nvPr/>
        </p:nvSpPr>
        <p:spPr>
          <a:xfrm>
            <a:off x="4038599" y="6462458"/>
            <a:ext cx="3918788" cy="252454"/>
          </a:xfrm>
          <a:prstGeom prst="roundRect">
            <a:avLst/>
          </a:prstGeom>
          <a:solidFill>
            <a:schemeClr val="accent3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Encounters-based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 rot="16200000">
            <a:off x="6357381" y="6020798"/>
            <a:ext cx="228600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CD/DVD Import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 rot="16200000">
            <a:off x="6660499" y="6019497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Electronic Import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 rot="16200000">
            <a:off x="7286461" y="6052878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Burn CD/DVD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 rot="16200000">
            <a:off x="7029035" y="6036186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Electronic Export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 rot="16200000">
            <a:off x="4336939" y="5772425"/>
            <a:ext cx="2438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Stress Echo Videos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465962" y="1838110"/>
            <a:ext cx="3547602" cy="4876802"/>
          </a:xfrm>
          <a:prstGeom prst="roundRect">
            <a:avLst/>
          </a:prstGeom>
          <a:solidFill>
            <a:srgbClr val="F78957">
              <a:alpha val="20000"/>
            </a:srgbClr>
          </a:solidFill>
          <a:ln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50FDA-59F1-42E7-A4F9-5ECEA029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83BE7A-4B25-403F-A7B3-95959A3FF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0141" y="3026536"/>
            <a:ext cx="7157046" cy="2950424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VNA Anyway ?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History 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Evolution of the VNA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Considerations Before Implementing a VNA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A Mature Enterprise Imaging VNA Implementation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A Successful Implementation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6811" y="6181915"/>
            <a:ext cx="7604864" cy="460211"/>
          </a:xfrm>
        </p:spPr>
        <p:txBody>
          <a:bodyPr/>
          <a:lstStyle/>
          <a:p>
            <a:r>
              <a:rPr lang="en-US" dirty="0">
                <a:solidFill>
                  <a:srgbClr val="4590B8"/>
                </a:solidFill>
              </a:rPr>
              <a:t>Copyright DICOM® 2019       www.dicomstandard.org          #DICOMConference2019        #DICOM         @</a:t>
            </a:r>
            <a:r>
              <a:rPr lang="en-US" dirty="0" err="1">
                <a:solidFill>
                  <a:srgbClr val="4590B8"/>
                </a:solidFill>
              </a:rPr>
              <a:t>DICOMstandard</a:t>
            </a:r>
            <a:r>
              <a:rPr lang="en-US" dirty="0">
                <a:solidFill>
                  <a:srgbClr val="4590B8"/>
                </a:solidFill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989" y="6186241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4590B8"/>
                </a:solidFill>
              </a:rPr>
              <a:pPr/>
              <a:t>2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539" y="1359342"/>
            <a:ext cx="920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4834" y="2620599"/>
            <a:ext cx="127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Topics: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53092" y="617053"/>
            <a:ext cx="8153400" cy="990600"/>
          </a:xfrm>
          <a:prstGeom prst="roundRect">
            <a:avLst/>
          </a:prstGeom>
          <a:solidFill>
            <a:srgbClr val="044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5675" y="617053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Electronic Health Record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841" y="3467968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DICOM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Images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00836" y="2633383"/>
            <a:ext cx="609600" cy="842495"/>
          </a:xfrm>
          <a:prstGeom prst="round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003" y="2616277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Cardiology   </a:t>
            </a:r>
          </a:p>
          <a:p>
            <a:r>
              <a:rPr lang="en-US" sz="1000" dirty="0">
                <a:solidFill>
                  <a:prstClr val="black"/>
                </a:solidFill>
              </a:rPr>
              <a:t>M</a:t>
            </a:r>
            <a:r>
              <a:rPr lang="en-US" sz="1000" dirty="0" smtClean="0">
                <a:solidFill>
                  <a:prstClr val="black"/>
                </a:solidFill>
              </a:rPr>
              <a:t>odalities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9161" y="2627804"/>
            <a:ext cx="609600" cy="842495"/>
          </a:xfrm>
          <a:prstGeom prst="roundRect">
            <a:avLst/>
          </a:prstGeom>
          <a:solidFill>
            <a:schemeClr val="accent2">
              <a:lumMod val="7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463" y="2612676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Radiology</a:t>
            </a:r>
          </a:p>
          <a:p>
            <a:r>
              <a:rPr lang="en-US" sz="1000" dirty="0" smtClean="0">
                <a:solidFill>
                  <a:prstClr val="black"/>
                </a:solidFill>
              </a:rPr>
              <a:t>Modalities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86005" y="2641865"/>
            <a:ext cx="678243" cy="842495"/>
          </a:xfrm>
          <a:prstGeom prst="roundRect">
            <a:avLst/>
          </a:prstGeom>
          <a:solidFill>
            <a:schemeClr val="accent6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2879" y="264185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Ophthalmalogy</a:t>
            </a:r>
          </a:p>
          <a:p>
            <a:r>
              <a:rPr lang="en-US" sz="1000" dirty="0" smtClean="0">
                <a:solidFill>
                  <a:prstClr val="black"/>
                </a:solidFill>
              </a:rPr>
              <a:t> Modalities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63" y="3010067"/>
            <a:ext cx="418785" cy="42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4" y="3043313"/>
            <a:ext cx="505856" cy="29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957" y="2979491"/>
            <a:ext cx="49447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2539461" y="2646160"/>
            <a:ext cx="678243" cy="842495"/>
          </a:xfrm>
          <a:prstGeom prst="roundRect">
            <a:avLst/>
          </a:prstGeom>
          <a:solidFill>
            <a:schemeClr val="accent4">
              <a:lumMod val="7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22863" y="264614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        OB/GYN</a:t>
            </a:r>
          </a:p>
          <a:p>
            <a:r>
              <a:rPr lang="en-US" sz="1000" dirty="0" smtClean="0">
                <a:solidFill>
                  <a:prstClr val="black"/>
                </a:solidFill>
              </a:rPr>
              <a:t>   Modalities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02091" y="2654706"/>
            <a:ext cx="678243" cy="842495"/>
          </a:xfrm>
          <a:prstGeom prst="roundRect">
            <a:avLst/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42008" y="1909791"/>
            <a:ext cx="2854573" cy="3524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prstClr val="white"/>
              </a:solidFill>
            </a:endParaRP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3</a:t>
            </a:r>
            <a:r>
              <a:rPr lang="en-US" sz="1200" baseline="30000" dirty="0" smtClean="0">
                <a:solidFill>
                  <a:prstClr val="white"/>
                </a:solidFill>
              </a:rPr>
              <a:t>rd</a:t>
            </a:r>
            <a:r>
              <a:rPr lang="en-US" sz="1200" dirty="0" smtClean="0">
                <a:solidFill>
                  <a:prstClr val="white"/>
                </a:solidFill>
              </a:rPr>
              <a:t> Party Modality Worklist Server</a:t>
            </a:r>
          </a:p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34263" y="1093997"/>
            <a:ext cx="1281275" cy="5136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EHR Modality </a:t>
            </a:r>
            <a:r>
              <a:rPr lang="en-US" sz="1200" dirty="0">
                <a:solidFill>
                  <a:prstClr val="white"/>
                </a:solidFill>
              </a:rPr>
              <a:t>Worklist</a:t>
            </a:r>
          </a:p>
          <a:p>
            <a:pPr algn="ctr"/>
            <a:r>
              <a:rPr lang="en-US" sz="1200" dirty="0">
                <a:solidFill>
                  <a:prstClr val="white"/>
                </a:solidFill>
              </a:rPr>
              <a:t>Server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398079" y="2270614"/>
            <a:ext cx="0" cy="3425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119047" y="2290784"/>
            <a:ext cx="0" cy="3425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45879" y="2262239"/>
            <a:ext cx="0" cy="3425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07879" y="2290784"/>
            <a:ext cx="0" cy="3425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398079" y="3497902"/>
            <a:ext cx="0" cy="342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109517" y="3492892"/>
            <a:ext cx="0" cy="342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845879" y="3492892"/>
            <a:ext cx="0" cy="342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607879" y="3492892"/>
            <a:ext cx="0" cy="342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12279" y="3492892"/>
            <a:ext cx="0" cy="342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69811" y="3467254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DICOM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Images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14719" y="3467254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DICOM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Images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56263" y="3467968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DICOM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Images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5467" y="2254859"/>
            <a:ext cx="1524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Modality Worklist Query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81" y="3050315"/>
            <a:ext cx="501083" cy="35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46" y="3022931"/>
            <a:ext cx="531070" cy="41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180907" y="264877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          Dental</a:t>
            </a:r>
          </a:p>
          <a:p>
            <a:r>
              <a:rPr lang="en-US" sz="1000" dirty="0" smtClean="0">
                <a:solidFill>
                  <a:prstClr val="black"/>
                </a:solidFill>
              </a:rPr>
              <a:t>   Modalities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75001" y="1623555"/>
            <a:ext cx="617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Orders</a:t>
            </a:r>
            <a:endParaRPr lang="en-US" sz="10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184854" y="2511740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44" name="Oval 43"/>
          <p:cNvSpPr/>
          <p:nvPr/>
        </p:nvSpPr>
        <p:spPr>
          <a:xfrm>
            <a:off x="1878338" y="2511740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45" name="Oval 44"/>
          <p:cNvSpPr/>
          <p:nvPr/>
        </p:nvSpPr>
        <p:spPr>
          <a:xfrm>
            <a:off x="2624865" y="2526468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46" name="Oval 45"/>
          <p:cNvSpPr/>
          <p:nvPr/>
        </p:nvSpPr>
        <p:spPr>
          <a:xfrm>
            <a:off x="3379286" y="2526468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2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33609" y="1629828"/>
            <a:ext cx="0" cy="10013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2411037" y="1107263"/>
            <a:ext cx="1070385" cy="4911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500309" y="1122464"/>
            <a:ext cx="88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Imaging    Orders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2590902" y="1586617"/>
            <a:ext cx="1" cy="325836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18564" y="2498200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52" name="Oval 51"/>
          <p:cNvSpPr/>
          <p:nvPr/>
        </p:nvSpPr>
        <p:spPr>
          <a:xfrm>
            <a:off x="2499063" y="1446985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44711" y="3845998"/>
            <a:ext cx="3430929" cy="3524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prstClr val="white"/>
              </a:solidFill>
            </a:endParaRP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Gateway</a:t>
            </a:r>
          </a:p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54" name="Picture 10" descr="https://encrypted-tbn3.gstatic.com/images?q=tbn:ANd9GcQhf-q-kWZcwwHpKhiizzOWBX2yR0ygCpfEnU4TXOe3lxIjfB2T8D2991m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820" y="2009530"/>
            <a:ext cx="1209612" cy="6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4382978" y="2693277"/>
            <a:ext cx="34054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Enterprise Clinical Image Viewer Optimized Environments</a:t>
            </a:r>
            <a:endParaRPr lang="en-US" sz="10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65534" y="4956318"/>
            <a:ext cx="7940957" cy="897481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Vendor Neutral Archive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404063" y="1165653"/>
            <a:ext cx="1070385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493335" y="1165654"/>
            <a:ext cx="88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EHR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Desktop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117244" y="4221697"/>
            <a:ext cx="0" cy="734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511805" y="2730455"/>
            <a:ext cx="0" cy="2225816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870401" y="4009608"/>
            <a:ext cx="492140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367356" y="2732325"/>
            <a:ext cx="0" cy="128192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073405" y="4560343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DICOM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Images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38859" y="3665053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DICOM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Images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65" name="Picture 8" descr="https://encrypted-tbn0.gstatic.com/images?q=tbn:ANd9GcSXPooOkWkxMr3w4CTFU_Dqhh-peTvD4uQFA7GKZyC6GnmhZXpZ7AcYknF4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71" y="2036360"/>
            <a:ext cx="1023984" cy="65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5550648" y="1166355"/>
            <a:ext cx="1070385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5639920" y="1166356"/>
            <a:ext cx="88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EHR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Mobile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6693648" y="1166355"/>
            <a:ext cx="1070385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979790" y="1166356"/>
            <a:ext cx="71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Patient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Portal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825" y="2068413"/>
            <a:ext cx="1053206" cy="62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" descr="http://www.rochestergeneral.org/~/media/Images/Imported/gedownload/two%20women%20mycare%20cover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20" y="1180299"/>
            <a:ext cx="268428" cy="4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ounded Rectangle 71"/>
          <p:cNvSpPr/>
          <p:nvPr/>
        </p:nvSpPr>
        <p:spPr>
          <a:xfrm>
            <a:off x="4261285" y="2009530"/>
            <a:ext cx="3603320" cy="6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6385263" y="3512653"/>
            <a:ext cx="2022534" cy="9117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prstClr val="white"/>
              </a:solidFill>
            </a:endParaRP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Institutional Image Management System</a:t>
            </a: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(IIMS) </a:t>
            </a:r>
          </a:p>
          <a:p>
            <a:pPr algn="ctr"/>
            <a:endParaRPr lang="en-US" sz="600" dirty="0" smtClean="0">
              <a:solidFill>
                <a:prstClr val="white"/>
              </a:solidFill>
            </a:endParaRP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(Patient Imaging Registry)</a:t>
            </a:r>
          </a:p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46463" y="4687457"/>
            <a:ext cx="617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Orders</a:t>
            </a:r>
            <a:endParaRPr lang="en-US" sz="1000" b="1" dirty="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762364" y="4650519"/>
            <a:ext cx="1" cy="325836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674161" y="3244791"/>
            <a:ext cx="617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Orders</a:t>
            </a:r>
            <a:endParaRPr lang="en-US" sz="1000" b="1" dirty="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6690062" y="3207853"/>
            <a:ext cx="1" cy="325836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678214" y="4503253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79" name="Oval 78"/>
          <p:cNvSpPr/>
          <p:nvPr/>
        </p:nvSpPr>
        <p:spPr>
          <a:xfrm>
            <a:off x="6598924" y="3055453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037810" y="1679157"/>
            <a:ext cx="9301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Notify EHR 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that images are available for this order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(ORU)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8061663" y="1623555"/>
            <a:ext cx="0" cy="1882299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7969561" y="4960453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5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8061663" y="4419761"/>
            <a:ext cx="0" cy="54523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1316737" y="3830902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3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2018172" y="3830902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3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2756748" y="3829728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3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3527071" y="3829728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3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617916" y="3817362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3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2025961" y="4350853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3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4281120" y="2862981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3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H="1">
            <a:off x="4937462" y="1618243"/>
            <a:ext cx="1" cy="394263"/>
          </a:xfrm>
          <a:prstGeom prst="straightConnector1">
            <a:avLst/>
          </a:prstGeom>
          <a:ln w="25400">
            <a:solidFill>
              <a:srgbClr val="04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1335794" y="4961164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35573" y="5171432"/>
            <a:ext cx="19035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Validate Images Against Order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7985463" y="3512653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5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4845361" y="1571208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6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 flipH="1">
            <a:off x="6109919" y="1599031"/>
            <a:ext cx="1" cy="394263"/>
          </a:xfrm>
          <a:prstGeom prst="straightConnector1">
            <a:avLst/>
          </a:prstGeom>
          <a:ln w="25400">
            <a:solidFill>
              <a:srgbClr val="04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6017818" y="1551996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6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 flipH="1">
            <a:off x="7223462" y="1606982"/>
            <a:ext cx="1" cy="394263"/>
          </a:xfrm>
          <a:prstGeom prst="straightConnector1">
            <a:avLst/>
          </a:prstGeom>
          <a:ln w="25400">
            <a:solidFill>
              <a:srgbClr val="04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7131361" y="1559947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6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 flipH="1">
            <a:off x="7680663" y="2713537"/>
            <a:ext cx="1" cy="799116"/>
          </a:xfrm>
          <a:prstGeom prst="straightConnector1">
            <a:avLst/>
          </a:prstGeom>
          <a:ln w="25400">
            <a:solidFill>
              <a:srgbClr val="04484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897708" y="1718579"/>
            <a:ext cx="144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View Images</a:t>
            </a:r>
            <a:endParaRPr lang="en-US" sz="10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052851" y="1699755"/>
            <a:ext cx="144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View Images</a:t>
            </a:r>
            <a:endParaRPr lang="en-US" sz="10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63165" y="1715657"/>
            <a:ext cx="144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View Images</a:t>
            </a:r>
            <a:endParaRPr lang="en-US" sz="10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444092" y="4254055"/>
            <a:ext cx="6206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Retrieve</a:t>
            </a:r>
          </a:p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 Prior </a:t>
            </a:r>
          </a:p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Images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4002856" y="3040715"/>
            <a:ext cx="55143" cy="45719"/>
          </a:xfrm>
          <a:prstGeom prst="ellipse">
            <a:avLst/>
          </a:prstGeom>
          <a:solidFill>
            <a:srgbClr val="C0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4099599" y="3041538"/>
            <a:ext cx="55143" cy="45719"/>
          </a:xfrm>
          <a:prstGeom prst="ellipse">
            <a:avLst/>
          </a:prstGeom>
          <a:solidFill>
            <a:srgbClr val="C0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196342" y="3039551"/>
            <a:ext cx="55143" cy="45719"/>
          </a:xfrm>
          <a:prstGeom prst="ellipse">
            <a:avLst/>
          </a:prstGeom>
          <a:solidFill>
            <a:srgbClr val="C0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Left Brace 108"/>
          <p:cNvSpPr/>
          <p:nvPr/>
        </p:nvSpPr>
        <p:spPr>
          <a:xfrm rot="16200000">
            <a:off x="1330525" y="4460309"/>
            <a:ext cx="206244" cy="1367199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8190210" y="4404190"/>
            <a:ext cx="930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Notify IIMS 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that images are available       </a:t>
            </a:r>
          </a:p>
          <a:p>
            <a:r>
              <a:rPr lang="en-US" sz="1000" dirty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     (ORU)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87" y="5815001"/>
            <a:ext cx="1848197" cy="98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3877" y="5935440"/>
            <a:ext cx="1590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Logical Storage Pools</a:t>
            </a:r>
            <a:endParaRPr lang="en-US" sz="1200" dirty="0"/>
          </a:p>
        </p:txBody>
      </p:sp>
      <p:sp>
        <p:nvSpPr>
          <p:cNvPr id="6" name="Right Arrow 5"/>
          <p:cNvSpPr/>
          <p:nvPr/>
        </p:nvSpPr>
        <p:spPr>
          <a:xfrm>
            <a:off x="2052469" y="6008917"/>
            <a:ext cx="289710" cy="12246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TextBox 2047"/>
          <p:cNvSpPr txBox="1"/>
          <p:nvPr/>
        </p:nvSpPr>
        <p:spPr>
          <a:xfrm>
            <a:off x="314865" y="122460"/>
            <a:ext cx="843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Example: Orders-based Image Acquisition Workflow/Data flow with a VNA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TextBox 2047"/>
          <p:cNvSpPr txBox="1"/>
          <p:nvPr/>
        </p:nvSpPr>
        <p:spPr>
          <a:xfrm>
            <a:off x="373627" y="65312"/>
            <a:ext cx="83308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Example:  Radiology Orders-based Image Acquisition Workflow/Data flow with a VNA</a:t>
            </a:r>
          </a:p>
          <a:p>
            <a:endParaRPr lang="en-US" sz="400" dirty="0" smtClean="0"/>
          </a:p>
          <a:p>
            <a:r>
              <a:rPr lang="en-US" dirty="0" smtClean="0"/>
              <a:t>                    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Radiology PACS using 3</a:t>
            </a:r>
            <a:r>
              <a:rPr lang="en-US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rd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Party VNA it’s Archive</a:t>
            </a:r>
          </a:p>
          <a:p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26" y="2365039"/>
            <a:ext cx="747802" cy="42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Rounded Rectangle 111"/>
          <p:cNvSpPr/>
          <p:nvPr/>
        </p:nvSpPr>
        <p:spPr>
          <a:xfrm>
            <a:off x="4876800" y="3013486"/>
            <a:ext cx="968091" cy="637428"/>
          </a:xfrm>
          <a:prstGeom prst="roundRect">
            <a:avLst/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kern="0" dirty="0" smtClean="0">
                <a:solidFill>
                  <a:prstClr val="white"/>
                </a:solidFill>
                <a:latin typeface="Calibri"/>
              </a:rPr>
              <a:t>Gateway</a:t>
            </a:r>
          </a:p>
        </p:txBody>
      </p:sp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76" y="2498389"/>
            <a:ext cx="2157524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TextBox 113"/>
          <p:cNvSpPr txBox="1"/>
          <p:nvPr/>
        </p:nvSpPr>
        <p:spPr>
          <a:xfrm>
            <a:off x="2971800" y="2507914"/>
            <a:ext cx="89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165816" y="4260514"/>
            <a:ext cx="8825784" cy="381000"/>
          </a:xfrm>
          <a:prstGeom prst="roundRect">
            <a:avLst/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581400" y="4321743"/>
            <a:ext cx="2359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Vendor Neutral Archive (VNA)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6774132" y="3776681"/>
            <a:ext cx="1876425" cy="1406705"/>
          </a:xfrm>
          <a:prstGeom prst="roundRect">
            <a:avLst/>
          </a:prstGeom>
          <a:solidFill>
            <a:srgbClr val="4BACC6">
              <a:lumMod val="50000"/>
            </a:srgb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759734" y="3864430"/>
            <a:ext cx="192706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Enterprise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Image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Management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System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(Patient Image Registry)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6781800" y="2444413"/>
            <a:ext cx="1176716" cy="1367373"/>
          </a:xfrm>
          <a:prstGeom prst="roundRect">
            <a:avLst/>
          </a:prstGeom>
          <a:solidFill>
            <a:srgbClr val="4BACC6">
              <a:lumMod val="50000"/>
            </a:srgb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 smtClea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0" name="Picture 10" descr="https://encrypted-tbn3.gstatic.com/images?q=tbn:ANd9GcQhf-q-kWZcwwHpKhiizzOWBX2yR0ygCpfEnU4TXOe3lxIjfB2T8D2991m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716" y="3044259"/>
            <a:ext cx="981993" cy="56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6820733" y="2512883"/>
            <a:ext cx="1098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Enterprise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Clinical Viewer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165816" y="838200"/>
            <a:ext cx="8825784" cy="1097459"/>
          </a:xfrm>
          <a:prstGeom prst="roundRect">
            <a:avLst/>
          </a:prstGeom>
          <a:solidFill>
            <a:srgbClr val="044848">
              <a:alpha val="85000"/>
            </a:srgb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299812" y="838200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Electronic Health Record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240072" y="1207532"/>
            <a:ext cx="8668097" cy="273070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Orders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8696325" y="1405980"/>
            <a:ext cx="114300" cy="14659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125"/>
          <p:cNvSpPr/>
          <p:nvPr/>
        </p:nvSpPr>
        <p:spPr>
          <a:xfrm>
            <a:off x="7061491" y="1587774"/>
            <a:ext cx="1244309" cy="347886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kern="0" dirty="0" smtClean="0">
                <a:solidFill>
                  <a:prstClr val="white"/>
                </a:solidFill>
                <a:latin typeface="Calibri"/>
              </a:rPr>
              <a:t>EHR Results</a:t>
            </a:r>
          </a:p>
        </p:txBody>
      </p:sp>
      <p:sp>
        <p:nvSpPr>
          <p:cNvPr id="127" name="Oval 126"/>
          <p:cNvSpPr/>
          <p:nvPr/>
        </p:nvSpPr>
        <p:spPr>
          <a:xfrm>
            <a:off x="8401050" y="1400175"/>
            <a:ext cx="114300" cy="14659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ounded Rectangle 127"/>
          <p:cNvSpPr/>
          <p:nvPr/>
        </p:nvSpPr>
        <p:spPr>
          <a:xfrm>
            <a:off x="1804876" y="1476919"/>
            <a:ext cx="2824303" cy="46690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kern="0" dirty="0" smtClean="0">
                <a:solidFill>
                  <a:prstClr val="white"/>
                </a:solidFill>
                <a:latin typeface="Calibri"/>
              </a:rPr>
              <a:t>RIS</a:t>
            </a:r>
          </a:p>
          <a:p>
            <a:pPr algn="ctr">
              <a:defRPr/>
            </a:pPr>
            <a:r>
              <a:rPr lang="en-US" sz="1600" kern="0" dirty="0" smtClean="0">
                <a:solidFill>
                  <a:prstClr val="white"/>
                </a:solidFill>
                <a:latin typeface="Calibri"/>
              </a:rPr>
              <a:t>Radiologist Worklist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705379" y="1476919"/>
            <a:ext cx="1291052" cy="46690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kern="0" dirty="0" smtClean="0">
                <a:solidFill>
                  <a:prstClr val="white"/>
                </a:solidFill>
                <a:latin typeface="Calibri"/>
              </a:rPr>
              <a:t>Modality</a:t>
            </a:r>
          </a:p>
          <a:p>
            <a:pPr algn="ctr">
              <a:defRPr/>
            </a:pPr>
            <a:r>
              <a:rPr lang="en-US" sz="1600" kern="0" dirty="0" smtClean="0">
                <a:solidFill>
                  <a:prstClr val="white"/>
                </a:solidFill>
                <a:latin typeface="Calibri"/>
              </a:rPr>
              <a:t> Worklist</a:t>
            </a:r>
          </a:p>
        </p:txBody>
      </p:sp>
      <p:cxnSp>
        <p:nvCxnSpPr>
          <p:cNvPr id="130" name="Straight Connector 129"/>
          <p:cNvCxnSpPr/>
          <p:nvPr/>
        </p:nvCxnSpPr>
        <p:spPr>
          <a:xfrm>
            <a:off x="1983496" y="1482136"/>
            <a:ext cx="0" cy="103068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1914525" y="1374439"/>
            <a:ext cx="114300" cy="14659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 flipH="1">
            <a:off x="8458200" y="1517314"/>
            <a:ext cx="11822" cy="229447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8753475" y="1517314"/>
            <a:ext cx="9525" cy="274320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 rot="16200000">
            <a:off x="7602021" y="2623286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Order Information</a:t>
            </a:r>
            <a:endParaRPr lang="en-US" dirty="0"/>
          </a:p>
        </p:txBody>
      </p:sp>
      <p:cxnSp>
        <p:nvCxnSpPr>
          <p:cNvPr id="135" name="Straight Connector 134"/>
          <p:cNvCxnSpPr/>
          <p:nvPr/>
        </p:nvCxnSpPr>
        <p:spPr>
          <a:xfrm>
            <a:off x="2203087" y="1873957"/>
            <a:ext cx="10302" cy="78635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/>
          <p:cNvSpPr/>
          <p:nvPr/>
        </p:nvSpPr>
        <p:spPr>
          <a:xfrm>
            <a:off x="2133600" y="1745914"/>
            <a:ext cx="114300" cy="14659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Connector 136"/>
          <p:cNvCxnSpPr/>
          <p:nvPr/>
        </p:nvCxnSpPr>
        <p:spPr>
          <a:xfrm>
            <a:off x="5334000" y="2746039"/>
            <a:ext cx="0" cy="240201"/>
          </a:xfrm>
          <a:prstGeom prst="line">
            <a:avLst/>
          </a:prstGeom>
          <a:ln w="19050">
            <a:solidFill>
              <a:srgbClr val="04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550108" y="3660439"/>
            <a:ext cx="0" cy="566381"/>
          </a:xfrm>
          <a:prstGeom prst="line">
            <a:avLst/>
          </a:prstGeom>
          <a:ln w="19050">
            <a:solidFill>
              <a:srgbClr val="04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5867400" y="3328493"/>
            <a:ext cx="906732" cy="0"/>
          </a:xfrm>
          <a:prstGeom prst="line">
            <a:avLst/>
          </a:prstGeom>
          <a:ln w="19050">
            <a:solidFill>
              <a:srgbClr val="04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70068" y="3165139"/>
            <a:ext cx="906732" cy="0"/>
          </a:xfrm>
          <a:prstGeom prst="line">
            <a:avLst/>
          </a:prstGeom>
          <a:ln w="19050">
            <a:solidFill>
              <a:srgbClr val="04484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5555371" y="1958386"/>
            <a:ext cx="1" cy="49237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5486400" y="1898314"/>
            <a:ext cx="114300" cy="14659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Arrow Connector 142"/>
          <p:cNvCxnSpPr/>
          <p:nvPr/>
        </p:nvCxnSpPr>
        <p:spPr>
          <a:xfrm flipV="1">
            <a:off x="8229600" y="1917364"/>
            <a:ext cx="0" cy="188530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 rot="16200000">
            <a:off x="7125679" y="2629382"/>
            <a:ext cx="196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Images Available</a:t>
            </a:r>
            <a:endParaRPr lang="en-US" dirty="0"/>
          </a:p>
        </p:txBody>
      </p:sp>
      <p:cxnSp>
        <p:nvCxnSpPr>
          <p:cNvPr id="145" name="Straight Arrow Connector 144"/>
          <p:cNvCxnSpPr/>
          <p:nvPr/>
        </p:nvCxnSpPr>
        <p:spPr>
          <a:xfrm>
            <a:off x="7391400" y="1961595"/>
            <a:ext cx="0" cy="503605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 rot="16200000">
            <a:off x="6860461" y="1991104"/>
            <a:ext cx="74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2272904" y="2006493"/>
            <a:ext cx="4175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Radiologist and Technologist Worklist</a:t>
            </a:r>
            <a:endParaRPr lang="en-US" sz="1600" dirty="0"/>
          </a:p>
        </p:txBody>
      </p:sp>
      <p:sp>
        <p:nvSpPr>
          <p:cNvPr id="148" name="TextBox 147"/>
          <p:cNvSpPr txBox="1"/>
          <p:nvPr/>
        </p:nvSpPr>
        <p:spPr>
          <a:xfrm>
            <a:off x="3936792" y="2925604"/>
            <a:ext cx="1035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DICOM Images</a:t>
            </a:r>
            <a:endParaRPr lang="en-US" sz="1000" dirty="0"/>
          </a:p>
        </p:txBody>
      </p:sp>
      <p:sp>
        <p:nvSpPr>
          <p:cNvPr id="149" name="TextBox 148"/>
          <p:cNvSpPr txBox="1"/>
          <p:nvPr/>
        </p:nvSpPr>
        <p:spPr>
          <a:xfrm>
            <a:off x="5822742" y="3099893"/>
            <a:ext cx="1035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DICOM Images</a:t>
            </a:r>
            <a:endParaRPr lang="en-US" sz="1000" dirty="0"/>
          </a:p>
        </p:txBody>
      </p:sp>
      <p:sp>
        <p:nvSpPr>
          <p:cNvPr id="150" name="TextBox 149"/>
          <p:cNvSpPr txBox="1"/>
          <p:nvPr/>
        </p:nvSpPr>
        <p:spPr>
          <a:xfrm>
            <a:off x="4848225" y="2717464"/>
            <a:ext cx="1035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DICOM Images</a:t>
            </a:r>
            <a:endParaRPr lang="en-US" sz="1000" dirty="0"/>
          </a:p>
        </p:txBody>
      </p:sp>
      <p:sp>
        <p:nvSpPr>
          <p:cNvPr id="151" name="TextBox 150"/>
          <p:cNvSpPr txBox="1"/>
          <p:nvPr/>
        </p:nvSpPr>
        <p:spPr>
          <a:xfrm>
            <a:off x="5524500" y="3708004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DICOM </a:t>
            </a:r>
          </a:p>
          <a:p>
            <a:r>
              <a:rPr lang="en-US" sz="1000" dirty="0" smtClean="0"/>
              <a:t>Images</a:t>
            </a:r>
            <a:endParaRPr lang="en-US" sz="1000" dirty="0"/>
          </a:p>
        </p:txBody>
      </p:sp>
      <p:cxnSp>
        <p:nvCxnSpPr>
          <p:cNvPr id="152" name="Straight Connector 151"/>
          <p:cNvCxnSpPr/>
          <p:nvPr/>
        </p:nvCxnSpPr>
        <p:spPr>
          <a:xfrm>
            <a:off x="3965367" y="3526342"/>
            <a:ext cx="906732" cy="0"/>
          </a:xfrm>
          <a:prstGeom prst="line">
            <a:avLst/>
          </a:prstGeom>
          <a:ln w="19050">
            <a:solidFill>
              <a:srgbClr val="044848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4146342" y="3498514"/>
            <a:ext cx="532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IOCM</a:t>
            </a:r>
            <a:endParaRPr lang="en-US" sz="1000" dirty="0"/>
          </a:p>
        </p:txBody>
      </p:sp>
      <p:cxnSp>
        <p:nvCxnSpPr>
          <p:cNvPr id="154" name="Straight Connector 153"/>
          <p:cNvCxnSpPr/>
          <p:nvPr/>
        </p:nvCxnSpPr>
        <p:spPr>
          <a:xfrm>
            <a:off x="3962400" y="3429000"/>
            <a:ext cx="906732" cy="0"/>
          </a:xfrm>
          <a:prstGeom prst="line">
            <a:avLst/>
          </a:prstGeom>
          <a:ln w="19050">
            <a:solidFill>
              <a:srgbClr val="044848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5181600" y="3650914"/>
            <a:ext cx="0" cy="566381"/>
          </a:xfrm>
          <a:prstGeom prst="line">
            <a:avLst/>
          </a:prstGeom>
          <a:ln w="19050">
            <a:solidFill>
              <a:srgbClr val="04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4724400" y="3785693"/>
            <a:ext cx="532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IOCM</a:t>
            </a:r>
            <a:endParaRPr lang="en-US" sz="1000" dirty="0"/>
          </a:p>
        </p:txBody>
      </p:sp>
      <p:sp>
        <p:nvSpPr>
          <p:cNvPr id="157" name="TextBox 156"/>
          <p:cNvSpPr txBox="1"/>
          <p:nvPr/>
        </p:nvSpPr>
        <p:spPr>
          <a:xfrm>
            <a:off x="695325" y="1890158"/>
            <a:ext cx="197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Order</a:t>
            </a:r>
          </a:p>
          <a:p>
            <a:r>
              <a:rPr lang="en-US" dirty="0" smtClean="0"/>
              <a:t>Information</a:t>
            </a:r>
            <a:endParaRPr lang="en-US" dirty="0"/>
          </a:p>
        </p:txBody>
      </p:sp>
      <p:cxnSp>
        <p:nvCxnSpPr>
          <p:cNvPr id="158" name="Straight Connector 157"/>
          <p:cNvCxnSpPr/>
          <p:nvPr/>
        </p:nvCxnSpPr>
        <p:spPr>
          <a:xfrm>
            <a:off x="1905000" y="3955714"/>
            <a:ext cx="0" cy="290643"/>
          </a:xfrm>
          <a:prstGeom prst="line">
            <a:avLst/>
          </a:prstGeom>
          <a:ln w="19050">
            <a:solidFill>
              <a:srgbClr val="04484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2057400" y="3955714"/>
            <a:ext cx="0" cy="290643"/>
          </a:xfrm>
          <a:prstGeom prst="line">
            <a:avLst/>
          </a:prstGeom>
          <a:ln w="19050">
            <a:solidFill>
              <a:srgbClr val="04484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2209800" y="3955714"/>
            <a:ext cx="0" cy="290643"/>
          </a:xfrm>
          <a:prstGeom prst="line">
            <a:avLst/>
          </a:prstGeom>
          <a:ln w="19050">
            <a:solidFill>
              <a:srgbClr val="04484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2362200" y="3955714"/>
            <a:ext cx="0" cy="290643"/>
          </a:xfrm>
          <a:prstGeom prst="line">
            <a:avLst/>
          </a:prstGeom>
          <a:ln w="19050">
            <a:solidFill>
              <a:srgbClr val="04484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2514600" y="3955714"/>
            <a:ext cx="0" cy="290643"/>
          </a:xfrm>
          <a:prstGeom prst="line">
            <a:avLst/>
          </a:prstGeom>
          <a:ln w="19050">
            <a:solidFill>
              <a:srgbClr val="04484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2667000" y="3955714"/>
            <a:ext cx="0" cy="290643"/>
          </a:xfrm>
          <a:prstGeom prst="line">
            <a:avLst/>
          </a:prstGeom>
          <a:ln w="19050">
            <a:solidFill>
              <a:srgbClr val="04484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2819400" y="3955714"/>
            <a:ext cx="0" cy="290643"/>
          </a:xfrm>
          <a:prstGeom prst="line">
            <a:avLst/>
          </a:prstGeom>
          <a:ln w="19050">
            <a:solidFill>
              <a:srgbClr val="04484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2971800" y="3955714"/>
            <a:ext cx="0" cy="290643"/>
          </a:xfrm>
          <a:prstGeom prst="line">
            <a:avLst/>
          </a:prstGeom>
          <a:ln w="19050">
            <a:solidFill>
              <a:srgbClr val="04484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3124200" y="3955714"/>
            <a:ext cx="0" cy="290643"/>
          </a:xfrm>
          <a:prstGeom prst="line">
            <a:avLst/>
          </a:prstGeom>
          <a:ln w="19050">
            <a:solidFill>
              <a:srgbClr val="04484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3276600" y="3955714"/>
            <a:ext cx="0" cy="290643"/>
          </a:xfrm>
          <a:prstGeom prst="line">
            <a:avLst/>
          </a:prstGeom>
          <a:ln w="19050">
            <a:solidFill>
              <a:srgbClr val="04484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3429000" y="3955714"/>
            <a:ext cx="0" cy="290643"/>
          </a:xfrm>
          <a:prstGeom prst="line">
            <a:avLst/>
          </a:prstGeom>
          <a:ln w="19050">
            <a:solidFill>
              <a:srgbClr val="04484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3581400" y="3955714"/>
            <a:ext cx="0" cy="290643"/>
          </a:xfrm>
          <a:prstGeom prst="line">
            <a:avLst/>
          </a:prstGeom>
          <a:ln w="19050">
            <a:solidFill>
              <a:srgbClr val="04484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3733800" y="3955714"/>
            <a:ext cx="0" cy="290643"/>
          </a:xfrm>
          <a:prstGeom prst="line">
            <a:avLst/>
          </a:prstGeom>
          <a:ln w="19050">
            <a:solidFill>
              <a:srgbClr val="04484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3886200" y="3955714"/>
            <a:ext cx="0" cy="290643"/>
          </a:xfrm>
          <a:prstGeom prst="line">
            <a:avLst/>
          </a:prstGeom>
          <a:ln w="19050">
            <a:solidFill>
              <a:srgbClr val="04484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668603" y="4471987"/>
            <a:ext cx="814202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+mj-lt"/>
                <a:cs typeface="Arial" panose="020B0604020202020204" pitchFamily="34" charset="0"/>
              </a:rPr>
              <a:t>Order Placed and Scheduled in EHR</a:t>
            </a:r>
          </a:p>
          <a:p>
            <a:r>
              <a:rPr lang="en-US" sz="1400" dirty="0" smtClean="0">
                <a:latin typeface="+mj-lt"/>
                <a:cs typeface="Arial" panose="020B0604020202020204" pitchFamily="34" charset="0"/>
              </a:rPr>
              <a:t>Order Information Flows to Downstream Systems</a:t>
            </a:r>
          </a:p>
          <a:p>
            <a:r>
              <a:rPr lang="en-US" sz="1400" dirty="0" smtClean="0">
                <a:latin typeface="+mj-lt"/>
                <a:cs typeface="Arial" panose="020B0604020202020204" pitchFamily="34" charset="0"/>
              </a:rPr>
              <a:t>Full Patient Jacket Parallel Prefetch  (Mayo and Outside Studies) </a:t>
            </a:r>
          </a:p>
          <a:p>
            <a:r>
              <a:rPr lang="en-US" sz="1400" dirty="0" smtClean="0">
                <a:latin typeface="+mj-lt"/>
                <a:cs typeface="Arial" panose="020B0604020202020204" pitchFamily="34" charset="0"/>
              </a:rPr>
              <a:t>Patient Arrives, Exam Begins, Modality Worklist  Conveys Order Information</a:t>
            </a:r>
          </a:p>
          <a:p>
            <a:r>
              <a:rPr lang="en-US" sz="1400" dirty="0" smtClean="0">
                <a:latin typeface="+mj-lt"/>
                <a:cs typeface="Arial" panose="020B0604020202020204" pitchFamily="34" charset="0"/>
              </a:rPr>
              <a:t>Images Acquired – Sent to 3 Destinations in Parallel (PACS, VNA, Clinical Viewer)</a:t>
            </a:r>
          </a:p>
          <a:p>
            <a:r>
              <a:rPr lang="en-US" sz="1400" dirty="0" smtClean="0">
                <a:latin typeface="+mj-lt"/>
                <a:cs typeface="Arial" panose="020B0604020202020204" pitchFamily="34" charset="0"/>
              </a:rPr>
              <a:t>QA on PACS – IOCM used to keep VNA and Clinical Viewer in Sync – Technologist Indicates Exam Complete</a:t>
            </a:r>
          </a:p>
          <a:p>
            <a:r>
              <a:rPr lang="en-US" sz="1400" dirty="0" smtClean="0">
                <a:latin typeface="+mj-lt"/>
                <a:cs typeface="Arial" panose="020B0604020202020204" pitchFamily="34" charset="0"/>
              </a:rPr>
              <a:t>Preliminary Images Available to View from EHR </a:t>
            </a:r>
          </a:p>
          <a:p>
            <a:r>
              <a:rPr lang="en-US" sz="1400" dirty="0" smtClean="0">
                <a:latin typeface="+mj-lt"/>
                <a:cs typeface="Arial" panose="020B0604020202020204" pitchFamily="34" charset="0"/>
              </a:rPr>
              <a:t>Radiologist Worklist – Radiologist Interprets and Reports</a:t>
            </a:r>
          </a:p>
          <a:p>
            <a:r>
              <a:rPr lang="en-US" sz="1400" dirty="0" smtClean="0">
                <a:latin typeface="+mj-lt"/>
                <a:cs typeface="Arial" panose="020B0604020202020204" pitchFamily="34" charset="0"/>
              </a:rPr>
              <a:t>Report Final – Results in EHR – Exam Status Final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514350" y="5381625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74" name="Oval 173"/>
          <p:cNvSpPr/>
          <p:nvPr/>
        </p:nvSpPr>
        <p:spPr>
          <a:xfrm>
            <a:off x="525914" y="5591175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75" name="Oval 174"/>
          <p:cNvSpPr/>
          <p:nvPr/>
        </p:nvSpPr>
        <p:spPr>
          <a:xfrm>
            <a:off x="516389" y="5172075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3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516389" y="4953000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77" name="Oval 176"/>
          <p:cNvSpPr/>
          <p:nvPr/>
        </p:nvSpPr>
        <p:spPr>
          <a:xfrm>
            <a:off x="514350" y="4752975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78" name="Oval 177"/>
          <p:cNvSpPr/>
          <p:nvPr/>
        </p:nvSpPr>
        <p:spPr>
          <a:xfrm>
            <a:off x="514350" y="6237628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179" name="Oval 178"/>
          <p:cNvSpPr/>
          <p:nvPr/>
        </p:nvSpPr>
        <p:spPr>
          <a:xfrm>
            <a:off x="525914" y="6447178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180" name="Oval 179"/>
          <p:cNvSpPr/>
          <p:nvPr/>
        </p:nvSpPr>
        <p:spPr>
          <a:xfrm>
            <a:off x="516389" y="6028078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181" name="Oval 180"/>
          <p:cNvSpPr/>
          <p:nvPr/>
        </p:nvSpPr>
        <p:spPr>
          <a:xfrm>
            <a:off x="516389" y="5809003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182" name="Oval 181"/>
          <p:cNvSpPr/>
          <p:nvPr/>
        </p:nvSpPr>
        <p:spPr>
          <a:xfrm>
            <a:off x="3981450" y="1217953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83" name="Oval 182"/>
          <p:cNvSpPr/>
          <p:nvPr/>
        </p:nvSpPr>
        <p:spPr>
          <a:xfrm>
            <a:off x="1859414" y="1371600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84" name="Oval 183"/>
          <p:cNvSpPr/>
          <p:nvPr/>
        </p:nvSpPr>
        <p:spPr>
          <a:xfrm>
            <a:off x="8362950" y="1371600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85" name="Oval 184"/>
          <p:cNvSpPr/>
          <p:nvPr/>
        </p:nvSpPr>
        <p:spPr>
          <a:xfrm>
            <a:off x="8650739" y="1371600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86" name="Oval 185"/>
          <p:cNvSpPr/>
          <p:nvPr/>
        </p:nvSpPr>
        <p:spPr>
          <a:xfrm>
            <a:off x="1611764" y="4018303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3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5659889" y="2362200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88" name="Oval 187"/>
          <p:cNvSpPr/>
          <p:nvPr/>
        </p:nvSpPr>
        <p:spPr>
          <a:xfrm>
            <a:off x="5238750" y="2981325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89" name="Oval 188"/>
          <p:cNvSpPr/>
          <p:nvPr/>
        </p:nvSpPr>
        <p:spPr>
          <a:xfrm>
            <a:off x="4867275" y="3067050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90" name="Oval 189"/>
          <p:cNvSpPr/>
          <p:nvPr/>
        </p:nvSpPr>
        <p:spPr>
          <a:xfrm>
            <a:off x="5697989" y="3162300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91" name="Oval 190"/>
          <p:cNvSpPr/>
          <p:nvPr/>
        </p:nvSpPr>
        <p:spPr>
          <a:xfrm>
            <a:off x="5507489" y="3552825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3895725" y="3220879"/>
            <a:ext cx="1035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DICOM Images</a:t>
            </a:r>
            <a:endParaRPr lang="en-US" sz="1000" dirty="0"/>
          </a:p>
        </p:txBody>
      </p:sp>
      <p:sp>
        <p:nvSpPr>
          <p:cNvPr id="193" name="Oval 192"/>
          <p:cNvSpPr/>
          <p:nvPr/>
        </p:nvSpPr>
        <p:spPr>
          <a:xfrm>
            <a:off x="2830964" y="2600325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194" name="Oval 193"/>
          <p:cNvSpPr/>
          <p:nvPr/>
        </p:nvSpPr>
        <p:spPr>
          <a:xfrm>
            <a:off x="7286625" y="1847850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195" name="Oval 194"/>
          <p:cNvSpPr/>
          <p:nvPr/>
        </p:nvSpPr>
        <p:spPr>
          <a:xfrm>
            <a:off x="6838950" y="4352925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96" name="Oval 195"/>
          <p:cNvSpPr/>
          <p:nvPr/>
        </p:nvSpPr>
        <p:spPr>
          <a:xfrm>
            <a:off x="8136389" y="3780178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97" name="Oval 196"/>
          <p:cNvSpPr/>
          <p:nvPr/>
        </p:nvSpPr>
        <p:spPr>
          <a:xfrm>
            <a:off x="6117089" y="4352925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98" name="Oval 197"/>
          <p:cNvSpPr/>
          <p:nvPr/>
        </p:nvSpPr>
        <p:spPr>
          <a:xfrm>
            <a:off x="6781800" y="3228975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99" name="Oval 198"/>
          <p:cNvSpPr/>
          <p:nvPr/>
        </p:nvSpPr>
        <p:spPr>
          <a:xfrm>
            <a:off x="3752850" y="3075328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00" name="Oval 199"/>
          <p:cNvSpPr/>
          <p:nvPr/>
        </p:nvSpPr>
        <p:spPr>
          <a:xfrm>
            <a:off x="3907289" y="3390900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201" name="Oval 200"/>
          <p:cNvSpPr/>
          <p:nvPr/>
        </p:nvSpPr>
        <p:spPr>
          <a:xfrm>
            <a:off x="2107064" y="1752600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202" name="Oval 201"/>
          <p:cNvSpPr/>
          <p:nvPr/>
        </p:nvSpPr>
        <p:spPr>
          <a:xfrm>
            <a:off x="7543800" y="1846603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203" name="Oval 202"/>
          <p:cNvSpPr/>
          <p:nvPr/>
        </p:nvSpPr>
        <p:spPr>
          <a:xfrm>
            <a:off x="5067300" y="3571875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204" name="Oval 203"/>
          <p:cNvSpPr/>
          <p:nvPr/>
        </p:nvSpPr>
        <p:spPr>
          <a:xfrm>
            <a:off x="5314950" y="3551578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205" name="Oval 204"/>
          <p:cNvSpPr/>
          <p:nvPr/>
        </p:nvSpPr>
        <p:spPr>
          <a:xfrm>
            <a:off x="5707514" y="3332503"/>
            <a:ext cx="207511" cy="172697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232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TextBox 2047"/>
          <p:cNvSpPr txBox="1"/>
          <p:nvPr/>
        </p:nvSpPr>
        <p:spPr>
          <a:xfrm>
            <a:off x="373627" y="65312"/>
            <a:ext cx="83308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Converging 9 Different Orders-based Radiology PACS to a Single Radiology PACS</a:t>
            </a:r>
          </a:p>
          <a:p>
            <a:pPr algn="ctr"/>
            <a:endParaRPr lang="en-US" sz="400" dirty="0" smtClean="0"/>
          </a:p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Same VNA – No Data Migration</a:t>
            </a:r>
          </a:p>
          <a:p>
            <a:endParaRPr lang="en-US" dirty="0"/>
          </a:p>
        </p:txBody>
      </p:sp>
      <p:sp>
        <p:nvSpPr>
          <p:cNvPr id="98" name="Rounded Rectangle 97"/>
          <p:cNvSpPr/>
          <p:nvPr/>
        </p:nvSpPr>
        <p:spPr>
          <a:xfrm>
            <a:off x="685800" y="5646983"/>
            <a:ext cx="5105400" cy="670804"/>
          </a:xfrm>
          <a:prstGeom prst="roundRect">
            <a:avLst/>
          </a:prstGeom>
          <a:solidFill>
            <a:schemeClr val="accent4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5905499" y="5646983"/>
            <a:ext cx="1219201" cy="670804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011223" y="578819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EMR #2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7239000" y="5646983"/>
            <a:ext cx="1676401" cy="670804"/>
          </a:xfrm>
          <a:prstGeom prst="roundRect">
            <a:avLst/>
          </a:prstGeom>
          <a:solidFill>
            <a:schemeClr val="accent5">
              <a:lumMod val="7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802163" y="5651037"/>
            <a:ext cx="3333750" cy="381000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EMR#1 RIS Module</a:t>
            </a:r>
            <a:endParaRPr lang="en-US" dirty="0"/>
          </a:p>
        </p:txBody>
      </p:sp>
      <p:sp>
        <p:nvSpPr>
          <p:cNvPr id="103" name="Rounded Rectangle 102"/>
          <p:cNvSpPr/>
          <p:nvPr/>
        </p:nvSpPr>
        <p:spPr>
          <a:xfrm>
            <a:off x="4207987" y="5022387"/>
            <a:ext cx="630713" cy="381000"/>
          </a:xfrm>
          <a:prstGeom prst="roundRect">
            <a:avLst/>
          </a:prstGeom>
          <a:solidFill>
            <a:schemeClr val="accent6">
              <a:lumMod val="7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</a:t>
            </a:r>
            <a:endParaRPr lang="en-US" dirty="0"/>
          </a:p>
        </p:txBody>
      </p:sp>
      <p:sp>
        <p:nvSpPr>
          <p:cNvPr id="104" name="Rounded Rectangle 103"/>
          <p:cNvSpPr/>
          <p:nvPr/>
        </p:nvSpPr>
        <p:spPr>
          <a:xfrm>
            <a:off x="5019675" y="5022387"/>
            <a:ext cx="630713" cy="381000"/>
          </a:xfrm>
          <a:prstGeom prst="round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</a:t>
            </a:r>
            <a:endParaRPr lang="en-US" dirty="0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800101" y="3574587"/>
            <a:ext cx="0" cy="27432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4468173" y="579938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EMR #1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620000" y="578985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EMR #3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6160612" y="5022387"/>
            <a:ext cx="630713" cy="381000"/>
          </a:xfrm>
          <a:prstGeom prst="roundRect">
            <a:avLst/>
          </a:prstGeom>
          <a:solidFill>
            <a:srgbClr val="C000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</a:t>
            </a:r>
            <a:endParaRPr lang="en-US" dirty="0"/>
          </a:p>
        </p:txBody>
      </p:sp>
      <p:sp>
        <p:nvSpPr>
          <p:cNvPr id="109" name="Rounded Rectangle 108"/>
          <p:cNvSpPr/>
          <p:nvPr/>
        </p:nvSpPr>
        <p:spPr>
          <a:xfrm>
            <a:off x="7391400" y="5022387"/>
            <a:ext cx="630713" cy="381000"/>
          </a:xfrm>
          <a:prstGeom prst="roundRect">
            <a:avLst/>
          </a:prstGeom>
          <a:solidFill>
            <a:schemeClr val="accent4">
              <a:lumMod val="5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</a:t>
            </a:r>
            <a:endParaRPr lang="en-US" dirty="0"/>
          </a:p>
        </p:txBody>
      </p:sp>
      <p:sp>
        <p:nvSpPr>
          <p:cNvPr id="110" name="Rounded Rectangle 109"/>
          <p:cNvSpPr/>
          <p:nvPr/>
        </p:nvSpPr>
        <p:spPr>
          <a:xfrm>
            <a:off x="8208487" y="5022387"/>
            <a:ext cx="630713" cy="381000"/>
          </a:xfrm>
          <a:prstGeom prst="round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RIS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6" name="Rounded Rectangle 205"/>
          <p:cNvSpPr/>
          <p:nvPr/>
        </p:nvSpPr>
        <p:spPr>
          <a:xfrm>
            <a:off x="847725" y="4508037"/>
            <a:ext cx="704850" cy="381000"/>
          </a:xfrm>
          <a:prstGeom prst="roundRect">
            <a:avLst/>
          </a:prstGeom>
          <a:solidFill>
            <a:schemeClr val="accent1">
              <a:lumMod val="7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PACS</a:t>
            </a:r>
            <a:endParaRPr lang="en-US" sz="1400" dirty="0"/>
          </a:p>
        </p:txBody>
      </p:sp>
      <p:sp>
        <p:nvSpPr>
          <p:cNvPr id="207" name="Rounded Rectangle 206"/>
          <p:cNvSpPr/>
          <p:nvPr/>
        </p:nvSpPr>
        <p:spPr>
          <a:xfrm>
            <a:off x="1657350" y="4508037"/>
            <a:ext cx="704850" cy="38100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PACS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08" name="Rounded Rectangle 207"/>
          <p:cNvSpPr/>
          <p:nvPr/>
        </p:nvSpPr>
        <p:spPr>
          <a:xfrm>
            <a:off x="2514600" y="4508037"/>
            <a:ext cx="704850" cy="3810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PACS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09" name="Rounded Rectangle 208"/>
          <p:cNvSpPr/>
          <p:nvPr/>
        </p:nvSpPr>
        <p:spPr>
          <a:xfrm>
            <a:off x="3362325" y="4508037"/>
            <a:ext cx="704850" cy="381000"/>
          </a:xfrm>
          <a:prstGeom prst="roundRect">
            <a:avLst/>
          </a:prstGeom>
          <a:solidFill>
            <a:schemeClr val="accent4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PACS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10" name="Rounded Rectangle 209"/>
          <p:cNvSpPr/>
          <p:nvPr/>
        </p:nvSpPr>
        <p:spPr>
          <a:xfrm>
            <a:off x="4171950" y="4508037"/>
            <a:ext cx="704850" cy="381000"/>
          </a:xfrm>
          <a:prstGeom prst="roundRect">
            <a:avLst/>
          </a:prstGeom>
          <a:solidFill>
            <a:srgbClr val="C0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PACS</a:t>
            </a:r>
            <a:endParaRPr lang="en-US" sz="1400" dirty="0"/>
          </a:p>
        </p:txBody>
      </p:sp>
      <p:sp>
        <p:nvSpPr>
          <p:cNvPr id="211" name="Rounded Rectangle 210"/>
          <p:cNvSpPr/>
          <p:nvPr/>
        </p:nvSpPr>
        <p:spPr>
          <a:xfrm>
            <a:off x="4972050" y="4508037"/>
            <a:ext cx="704850" cy="381000"/>
          </a:xfrm>
          <a:prstGeom prst="roundRect">
            <a:avLst/>
          </a:prstGeom>
          <a:solidFill>
            <a:schemeClr val="accent1">
              <a:lumMod val="7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PACS</a:t>
            </a:r>
            <a:endParaRPr lang="en-US" sz="1400" dirty="0"/>
          </a:p>
        </p:txBody>
      </p:sp>
      <p:sp>
        <p:nvSpPr>
          <p:cNvPr id="212" name="Rounded Rectangle 211"/>
          <p:cNvSpPr/>
          <p:nvPr/>
        </p:nvSpPr>
        <p:spPr>
          <a:xfrm>
            <a:off x="800101" y="1059987"/>
            <a:ext cx="8267699" cy="789523"/>
          </a:xfrm>
          <a:prstGeom prst="roundRect">
            <a:avLst/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3" name="Rounded Rectangle 212"/>
          <p:cNvSpPr/>
          <p:nvPr/>
        </p:nvSpPr>
        <p:spPr>
          <a:xfrm>
            <a:off x="2286000" y="1364787"/>
            <a:ext cx="2190779" cy="46690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kern="0" dirty="0" smtClean="0">
                <a:solidFill>
                  <a:prstClr val="white"/>
                </a:solidFill>
                <a:latin typeface="Calibri"/>
              </a:rPr>
              <a:t>RIS</a:t>
            </a:r>
          </a:p>
          <a:p>
            <a:pPr algn="ctr">
              <a:defRPr/>
            </a:pPr>
            <a:r>
              <a:rPr lang="en-US" sz="1600" kern="0" dirty="0" smtClean="0">
                <a:solidFill>
                  <a:prstClr val="white"/>
                </a:solidFill>
                <a:latin typeface="Calibri"/>
              </a:rPr>
              <a:t>Radiologist Worklist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3511753" y="1021887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Electronic Health Record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94" y="2164887"/>
            <a:ext cx="747802" cy="42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" name="Rounded Rectangle 215"/>
          <p:cNvSpPr/>
          <p:nvPr/>
        </p:nvSpPr>
        <p:spPr>
          <a:xfrm>
            <a:off x="4552979" y="1364787"/>
            <a:ext cx="1291052" cy="46690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kern="0" dirty="0" smtClean="0">
                <a:solidFill>
                  <a:prstClr val="white"/>
                </a:solidFill>
                <a:latin typeface="Calibri"/>
              </a:rPr>
              <a:t>Modality</a:t>
            </a:r>
          </a:p>
          <a:p>
            <a:pPr algn="ctr">
              <a:defRPr/>
            </a:pPr>
            <a:r>
              <a:rPr lang="en-US" sz="1600" kern="0" dirty="0" smtClean="0">
                <a:solidFill>
                  <a:prstClr val="white"/>
                </a:solidFill>
                <a:latin typeface="Calibri"/>
              </a:rPr>
              <a:t> Worklist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4843402" y="2774487"/>
            <a:ext cx="762000" cy="381000"/>
          </a:xfrm>
          <a:prstGeom prst="roundRect">
            <a:avLst/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kern="0" dirty="0" smtClean="0">
                <a:solidFill>
                  <a:prstClr val="white"/>
                </a:solidFill>
                <a:latin typeface="Calibri"/>
              </a:rPr>
              <a:t>Gateway</a:t>
            </a:r>
          </a:p>
        </p:txBody>
      </p:sp>
      <p:cxnSp>
        <p:nvCxnSpPr>
          <p:cNvPr id="219" name="Straight Arrow Connector 218"/>
          <p:cNvCxnSpPr/>
          <p:nvPr/>
        </p:nvCxnSpPr>
        <p:spPr>
          <a:xfrm flipV="1">
            <a:off x="5192396" y="1834865"/>
            <a:ext cx="0" cy="29192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5225644" y="2526837"/>
            <a:ext cx="0" cy="2193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4163668" y="2964987"/>
            <a:ext cx="64163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 flipV="1">
            <a:off x="5225644" y="3209117"/>
            <a:ext cx="0" cy="32111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3409979" y="1868560"/>
            <a:ext cx="0" cy="4296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1981200" y="4917612"/>
            <a:ext cx="0" cy="69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2876550" y="4917612"/>
            <a:ext cx="0" cy="69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3724275" y="4917612"/>
            <a:ext cx="0" cy="69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1219200" y="4917612"/>
            <a:ext cx="0" cy="69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ounded Rectangle 227"/>
          <p:cNvSpPr/>
          <p:nvPr/>
        </p:nvSpPr>
        <p:spPr>
          <a:xfrm>
            <a:off x="762001" y="3574587"/>
            <a:ext cx="8153400" cy="381000"/>
          </a:xfrm>
          <a:prstGeom prst="roundRect">
            <a:avLst/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9" name="Left Brace 228"/>
          <p:cNvSpPr/>
          <p:nvPr/>
        </p:nvSpPr>
        <p:spPr>
          <a:xfrm>
            <a:off x="457200" y="1031412"/>
            <a:ext cx="304800" cy="2895600"/>
          </a:xfrm>
          <a:prstGeom prst="leftBrace">
            <a:avLst/>
          </a:prstGeom>
          <a:ln w="25400">
            <a:solidFill>
              <a:srgbClr val="044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Left Brace 229"/>
          <p:cNvSpPr/>
          <p:nvPr/>
        </p:nvSpPr>
        <p:spPr>
          <a:xfrm>
            <a:off x="381000" y="3574587"/>
            <a:ext cx="304799" cy="274320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TextBox 230"/>
          <p:cNvSpPr txBox="1"/>
          <p:nvPr/>
        </p:nvSpPr>
        <p:spPr>
          <a:xfrm rot="16200000">
            <a:off x="-261483" y="481512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Before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 rot="16200000">
            <a:off x="-176971" y="222189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44848"/>
                </a:solidFill>
              </a:rPr>
              <a:t>After</a:t>
            </a:r>
            <a:endParaRPr lang="en-US" b="1" dirty="0">
              <a:solidFill>
                <a:srgbClr val="044848"/>
              </a:solidFill>
            </a:endParaRPr>
          </a:p>
        </p:txBody>
      </p:sp>
      <p:cxnSp>
        <p:nvCxnSpPr>
          <p:cNvPr id="233" name="Straight Arrow Connector 232"/>
          <p:cNvCxnSpPr/>
          <p:nvPr/>
        </p:nvCxnSpPr>
        <p:spPr>
          <a:xfrm>
            <a:off x="1219200" y="3970015"/>
            <a:ext cx="0" cy="4726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>
            <a:off x="1981200" y="4012737"/>
            <a:ext cx="0" cy="4726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>
            <a:off x="2819400" y="4012737"/>
            <a:ext cx="0" cy="4726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>
            <a:off x="3733800" y="4012737"/>
            <a:ext cx="0" cy="4726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4495800" y="4012737"/>
            <a:ext cx="0" cy="4726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>
            <a:off x="5334000" y="4012737"/>
            <a:ext cx="0" cy="4726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ounded Rectangle 238"/>
          <p:cNvSpPr/>
          <p:nvPr/>
        </p:nvSpPr>
        <p:spPr>
          <a:xfrm>
            <a:off x="6105525" y="4508037"/>
            <a:ext cx="704850" cy="3810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PACS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240" name="Straight Arrow Connector 239"/>
          <p:cNvCxnSpPr/>
          <p:nvPr/>
        </p:nvCxnSpPr>
        <p:spPr>
          <a:xfrm>
            <a:off x="6438900" y="4012737"/>
            <a:ext cx="0" cy="4726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ounded Rectangle 240"/>
          <p:cNvSpPr/>
          <p:nvPr/>
        </p:nvSpPr>
        <p:spPr>
          <a:xfrm>
            <a:off x="7343775" y="4508037"/>
            <a:ext cx="704850" cy="381000"/>
          </a:xfrm>
          <a:prstGeom prst="roundRect">
            <a:avLst/>
          </a:prstGeom>
          <a:solidFill>
            <a:schemeClr val="accent1">
              <a:lumMod val="7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PACS</a:t>
            </a:r>
            <a:endParaRPr lang="en-US" sz="1400" dirty="0"/>
          </a:p>
        </p:txBody>
      </p:sp>
      <p:sp>
        <p:nvSpPr>
          <p:cNvPr id="242" name="Rounded Rectangle 241"/>
          <p:cNvSpPr/>
          <p:nvPr/>
        </p:nvSpPr>
        <p:spPr>
          <a:xfrm>
            <a:off x="8153400" y="4508037"/>
            <a:ext cx="704850" cy="38100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PACS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243" name="Straight Arrow Connector 242"/>
          <p:cNvCxnSpPr/>
          <p:nvPr/>
        </p:nvCxnSpPr>
        <p:spPr>
          <a:xfrm>
            <a:off x="7696200" y="4012737"/>
            <a:ext cx="0" cy="4726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8496300" y="4012737"/>
            <a:ext cx="0" cy="4726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4533900" y="5389446"/>
            <a:ext cx="0" cy="2425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5334000" y="5403387"/>
            <a:ext cx="0" cy="2425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>
            <a:off x="6477000" y="5403387"/>
            <a:ext cx="0" cy="2425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>
            <a:off x="7734300" y="5403387"/>
            <a:ext cx="0" cy="2425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/>
          <p:nvPr/>
        </p:nvCxnSpPr>
        <p:spPr>
          <a:xfrm>
            <a:off x="8534400" y="5403387"/>
            <a:ext cx="0" cy="2425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4524375" y="4889037"/>
            <a:ext cx="0" cy="133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5324475" y="4889037"/>
            <a:ext cx="0" cy="133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6486525" y="4889037"/>
            <a:ext cx="0" cy="133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7734300" y="4889037"/>
            <a:ext cx="0" cy="133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8534400" y="4889037"/>
            <a:ext cx="0" cy="133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8915400" y="3746037"/>
            <a:ext cx="0" cy="24938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1600200" y="3935313"/>
            <a:ext cx="0" cy="17033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2438400" y="3936537"/>
            <a:ext cx="0" cy="17033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3295650" y="3928675"/>
            <a:ext cx="0" cy="17033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4114800" y="3955587"/>
            <a:ext cx="0" cy="17033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4924425" y="3955587"/>
            <a:ext cx="0" cy="17033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5724525" y="3955587"/>
            <a:ext cx="0" cy="17033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048375" y="3955587"/>
            <a:ext cx="0" cy="17033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934200" y="3955587"/>
            <a:ext cx="0" cy="17033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7315200" y="3955587"/>
            <a:ext cx="0" cy="17033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8105775" y="3955587"/>
            <a:ext cx="0" cy="17033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Up Arrow 265"/>
          <p:cNvSpPr/>
          <p:nvPr/>
        </p:nvSpPr>
        <p:spPr>
          <a:xfrm>
            <a:off x="104775" y="2803312"/>
            <a:ext cx="196335" cy="1696498"/>
          </a:xfrm>
          <a:prstGeom prst="upArrow">
            <a:avLst/>
          </a:prstGeom>
          <a:gradFill>
            <a:gsLst>
              <a:gs pos="0">
                <a:srgbClr val="044848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26" y="2317288"/>
            <a:ext cx="1382065" cy="93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" name="TextBox 267"/>
          <p:cNvSpPr txBox="1"/>
          <p:nvPr/>
        </p:nvSpPr>
        <p:spPr>
          <a:xfrm>
            <a:off x="3390981" y="2250612"/>
            <a:ext cx="79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9" name="Straight Arrow Connector 268"/>
          <p:cNvCxnSpPr/>
          <p:nvPr/>
        </p:nvCxnSpPr>
        <p:spPr>
          <a:xfrm flipV="1">
            <a:off x="6723023" y="3346626"/>
            <a:ext cx="0" cy="199386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6703973" y="1914185"/>
            <a:ext cx="0" cy="260227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Rounded Rectangle 270"/>
          <p:cNvSpPr/>
          <p:nvPr/>
        </p:nvSpPr>
        <p:spPr>
          <a:xfrm>
            <a:off x="5910223" y="1382595"/>
            <a:ext cx="1574799" cy="46690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kern="0" dirty="0" smtClean="0">
                <a:solidFill>
                  <a:prstClr val="white"/>
                </a:solidFill>
                <a:latin typeface="Calibri"/>
              </a:rPr>
              <a:t>EHR Results</a:t>
            </a:r>
          </a:p>
        </p:txBody>
      </p:sp>
      <p:cxnSp>
        <p:nvCxnSpPr>
          <p:cNvPr id="272" name="Straight Arrow Connector 271"/>
          <p:cNvCxnSpPr/>
          <p:nvPr/>
        </p:nvCxnSpPr>
        <p:spPr>
          <a:xfrm>
            <a:off x="5666517" y="2961813"/>
            <a:ext cx="482069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/>
          <p:cNvSpPr txBox="1"/>
          <p:nvPr/>
        </p:nvSpPr>
        <p:spPr>
          <a:xfrm>
            <a:off x="3581400" y="3592148"/>
            <a:ext cx="2554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Vendor Neutral Archive (VNA)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4" name="Rounded Rectangle 273"/>
          <p:cNvSpPr/>
          <p:nvPr/>
        </p:nvSpPr>
        <p:spPr>
          <a:xfrm>
            <a:off x="6161047" y="2174412"/>
            <a:ext cx="1143001" cy="1140321"/>
          </a:xfrm>
          <a:prstGeom prst="roundRect">
            <a:avLst/>
          </a:prstGeom>
          <a:solidFill>
            <a:srgbClr val="4BACC6">
              <a:lumMod val="50000"/>
            </a:srgb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 smtClea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75" name="Picture 10" descr="https://encrypted-tbn3.gstatic.com/images?q=tbn:ANd9GcQhf-q-kWZcwwHpKhiizzOWBX2yR0ygCpfEnU4TXOe3lxIjfB2T8D2991m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48" y="2681900"/>
            <a:ext cx="897413" cy="51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" name="TextBox 275"/>
          <p:cNvSpPr txBox="1"/>
          <p:nvPr/>
        </p:nvSpPr>
        <p:spPr>
          <a:xfrm>
            <a:off x="6186812" y="2196289"/>
            <a:ext cx="1098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Enterprise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Clinical Viewer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82" name="Straight Connector 281"/>
          <p:cNvCxnSpPr/>
          <p:nvPr/>
        </p:nvCxnSpPr>
        <p:spPr>
          <a:xfrm>
            <a:off x="2846608" y="3261774"/>
            <a:ext cx="0" cy="290643"/>
          </a:xfrm>
          <a:prstGeom prst="line">
            <a:avLst/>
          </a:prstGeom>
          <a:ln w="19050">
            <a:solidFill>
              <a:srgbClr val="04484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2999008" y="3261774"/>
            <a:ext cx="0" cy="290643"/>
          </a:xfrm>
          <a:prstGeom prst="line">
            <a:avLst/>
          </a:prstGeom>
          <a:ln w="19050">
            <a:solidFill>
              <a:srgbClr val="04484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3151408" y="3261774"/>
            <a:ext cx="0" cy="290643"/>
          </a:xfrm>
          <a:prstGeom prst="line">
            <a:avLst/>
          </a:prstGeom>
          <a:ln w="19050">
            <a:solidFill>
              <a:srgbClr val="04484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3303808" y="3261774"/>
            <a:ext cx="0" cy="290643"/>
          </a:xfrm>
          <a:prstGeom prst="line">
            <a:avLst/>
          </a:prstGeom>
          <a:ln w="19050">
            <a:solidFill>
              <a:srgbClr val="04484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3456208" y="3261774"/>
            <a:ext cx="0" cy="290643"/>
          </a:xfrm>
          <a:prstGeom prst="line">
            <a:avLst/>
          </a:prstGeom>
          <a:ln w="19050">
            <a:solidFill>
              <a:srgbClr val="04484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3608608" y="3261774"/>
            <a:ext cx="0" cy="290643"/>
          </a:xfrm>
          <a:prstGeom prst="line">
            <a:avLst/>
          </a:prstGeom>
          <a:ln w="19050">
            <a:solidFill>
              <a:srgbClr val="04484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3761008" y="3261774"/>
            <a:ext cx="0" cy="290643"/>
          </a:xfrm>
          <a:prstGeom prst="line">
            <a:avLst/>
          </a:prstGeom>
          <a:ln w="19050">
            <a:solidFill>
              <a:srgbClr val="04484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3913408" y="3261774"/>
            <a:ext cx="0" cy="290643"/>
          </a:xfrm>
          <a:prstGeom prst="line">
            <a:avLst/>
          </a:prstGeom>
          <a:ln w="19050">
            <a:solidFill>
              <a:srgbClr val="04484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4065808" y="3261774"/>
            <a:ext cx="0" cy="290643"/>
          </a:xfrm>
          <a:prstGeom prst="line">
            <a:avLst/>
          </a:prstGeom>
          <a:ln w="19050">
            <a:solidFill>
              <a:srgbClr val="044848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82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  <p:bldP spid="213" grpId="0" animBg="1"/>
      <p:bldP spid="214" grpId="0"/>
      <p:bldP spid="216" grpId="0" animBg="1"/>
      <p:bldP spid="217" grpId="0" animBg="1"/>
      <p:bldP spid="232" grpId="0"/>
      <p:bldP spid="268" grpId="0"/>
      <p:bldP spid="271" grpId="0" animBg="1"/>
      <p:bldP spid="274" grpId="0" animBg="1"/>
      <p:bldP spid="2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764" y="669471"/>
            <a:ext cx="4762247" cy="922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xmlns="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64461" y="624152"/>
            <a:ext cx="7989752" cy="978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Enterprise Imaging</a:t>
            </a:r>
          </a:p>
          <a:p>
            <a:endParaRPr lang="en-US" sz="600" dirty="0" smtClean="0"/>
          </a:p>
          <a:p>
            <a:r>
              <a:rPr lang="en-US" sz="2000" dirty="0" smtClean="0"/>
              <a:t>               Example VNA Implementation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46566" y="1614485"/>
            <a:ext cx="8425542" cy="1026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764" y="1567541"/>
            <a:ext cx="8253199" cy="93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178997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Image Acquisition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5562" y="176015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VNA Provides: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409152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VNA Integrates with: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1830913"/>
            <a:ext cx="2667000" cy="269558"/>
          </a:xfrm>
          <a:prstGeom prst="roundRect">
            <a:avLst/>
          </a:prstGeom>
          <a:solidFill>
            <a:srgbClr val="C0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1977" y="4144761"/>
            <a:ext cx="2667000" cy="269558"/>
          </a:xfrm>
          <a:prstGeom prst="roundRect">
            <a:avLst/>
          </a:prstGeom>
          <a:solidFill>
            <a:srgbClr val="C0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29723" y="1808382"/>
            <a:ext cx="2667000" cy="269558"/>
          </a:xfrm>
          <a:prstGeom prst="roundRect">
            <a:avLst/>
          </a:prstGeom>
          <a:solidFill>
            <a:srgbClr val="C0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504153"/>
            <a:ext cx="43053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Orders-Based Image Acquisition Workflow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Encounters-Based Image Acquisition Workflow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Medical Photo Capture Workflow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Outside Digital Images Import (and Export)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221646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prstClr val="black"/>
                </a:solidFill>
              </a:rPr>
              <a:t>Implementation Supports:</a:t>
            </a:r>
            <a:endParaRPr lang="en-US" sz="1400" u="sng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518388"/>
            <a:ext cx="4191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Electronic Medical Record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Enterprise Clinical Image Viewer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Radiology and Cardiology PACS (primary archive)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Image Routing Gateways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Many Image Producers and Consumers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</a:rPr>
              <a:t>Bi-directional Image Exchange Service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Photo </a:t>
            </a:r>
            <a:r>
              <a:rPr lang="en-US" sz="1400" dirty="0">
                <a:solidFill>
                  <a:prstClr val="black"/>
                </a:solidFill>
              </a:rPr>
              <a:t>Import and DICOM Wrapping Service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prstClr val="black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329796" y="1983855"/>
            <a:ext cx="0" cy="4841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8065" y="3923636"/>
            <a:ext cx="40517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78713" y="2104117"/>
            <a:ext cx="496736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prstClr val="black"/>
                </a:solidFill>
              </a:rPr>
              <a:t>Long Term </a:t>
            </a:r>
            <a:r>
              <a:rPr lang="en-US" sz="1400" b="1" dirty="0" smtClean="0">
                <a:solidFill>
                  <a:prstClr val="black"/>
                </a:solidFill>
              </a:rPr>
              <a:t>DICOM Image </a:t>
            </a:r>
            <a:r>
              <a:rPr lang="en-US" sz="1400" b="1" dirty="0">
                <a:solidFill>
                  <a:prstClr val="black"/>
                </a:solidFill>
              </a:rPr>
              <a:t>Archival Services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Support for most DICOM Information Objects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</a:rPr>
              <a:t>Q/A Validation and Resolution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</a:rPr>
              <a:t>Image Availability Notifications to External </a:t>
            </a:r>
            <a:r>
              <a:rPr lang="en-US" sz="1400" dirty="0" smtClean="0">
                <a:solidFill>
                  <a:prstClr val="black"/>
                </a:solidFill>
              </a:rPr>
              <a:t>Systems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</a:rPr>
              <a:t>Logical Data Pools with </a:t>
            </a:r>
            <a:r>
              <a:rPr lang="en-US" sz="1400" dirty="0" smtClean="0">
                <a:solidFill>
                  <a:prstClr val="black"/>
                </a:solidFill>
              </a:rPr>
              <a:t>Access Controls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600" dirty="0" smtClean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prstClr val="black"/>
                </a:solidFill>
              </a:rPr>
              <a:t>DICOM Query/Retrieval Services with Auditing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Multiple Patient ID Cross-Enterprise Management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Managed Access to Data Pools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Query/Retrieve with Current Information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600" dirty="0" smtClean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prstClr val="black"/>
                </a:solidFill>
              </a:rPr>
              <a:t>Data Management Tools</a:t>
            </a:r>
            <a:endParaRPr lang="en-US" sz="1400" b="1" dirty="0">
              <a:solidFill>
                <a:prstClr val="black"/>
              </a:solidFill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Patient Merges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</a:rPr>
              <a:t>IHE IOCM (Image Object Change Management)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Administrative Tools with Auditing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Dashboard Monitoring</a:t>
            </a:r>
          </a:p>
          <a:p>
            <a:pPr>
              <a:spcAft>
                <a:spcPts val="600"/>
              </a:spcAft>
            </a:pPr>
            <a:endParaRPr lang="en-US" sz="1400" dirty="0" smtClean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2504153"/>
            <a:ext cx="43053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Orders-Based Image Acquisition Workflow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Encounters-Based Image Acquisition Workflow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08765" y="4526081"/>
            <a:ext cx="3988375" cy="1450176"/>
          </a:xfrm>
          <a:prstGeom prst="roundRect">
            <a:avLst/>
          </a:prstGeom>
          <a:noFill/>
          <a:ln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33055" y="2800756"/>
            <a:ext cx="3829689" cy="606450"/>
          </a:xfrm>
          <a:prstGeom prst="roundRect">
            <a:avLst/>
          </a:prstGeom>
          <a:solidFill>
            <a:srgbClr val="F78957">
              <a:alpha val="24000"/>
            </a:srgbClr>
          </a:solidFill>
          <a:ln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14213" y="6237497"/>
            <a:ext cx="3988375" cy="348343"/>
          </a:xfrm>
          <a:prstGeom prst="roundRect">
            <a:avLst/>
          </a:prstGeom>
          <a:noFill/>
          <a:ln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764" y="669471"/>
            <a:ext cx="4762247" cy="922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xmlns="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64461" y="624152"/>
            <a:ext cx="7989752" cy="978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Enterprise Imaging</a:t>
            </a:r>
          </a:p>
          <a:p>
            <a:endParaRPr lang="en-US" sz="600" dirty="0" smtClean="0"/>
          </a:p>
          <a:p>
            <a:r>
              <a:rPr lang="en-US" sz="2000" dirty="0" smtClean="0"/>
              <a:t>    Example: Mature VNA Implementation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69421" y="1585855"/>
            <a:ext cx="8425542" cy="1026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764" y="1567541"/>
            <a:ext cx="8253199" cy="93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33400" y="3498433"/>
            <a:ext cx="8062086" cy="533400"/>
          </a:xfrm>
          <a:prstGeom prst="rect">
            <a:avLst/>
          </a:prstGeom>
          <a:solidFill>
            <a:schemeClr val="accent1">
              <a:lumMod val="50000"/>
              <a:alpha val="5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33400" y="4031833"/>
            <a:ext cx="8062086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DICOM and Web Services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33400" y="3193633"/>
            <a:ext cx="8062086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DICOM, HL7 </a:t>
            </a:r>
            <a:r>
              <a:rPr lang="en-US" sz="1400" dirty="0">
                <a:solidFill>
                  <a:prstClr val="white"/>
                </a:solidFill>
              </a:rPr>
              <a:t>and Web Services</a:t>
            </a:r>
          </a:p>
        </p:txBody>
      </p:sp>
      <p:cxnSp>
        <p:nvCxnSpPr>
          <p:cNvPr id="114" name="Straight Connector 113"/>
          <p:cNvCxnSpPr/>
          <p:nvPr/>
        </p:nvCxnSpPr>
        <p:spPr>
          <a:xfrm>
            <a:off x="536378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 rot="16200000">
            <a:off x="-223793" y="507494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Radiology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762000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 rot="16200000">
            <a:off x="15736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Cardiology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1011143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 rot="16200000">
            <a:off x="244336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OB/Gyn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>
            <a:off x="1243053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 rot="16200000">
            <a:off x="290469" y="5244821"/>
            <a:ext cx="2124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Dental &amp; Oral Surgery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1484245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 rot="16200000">
            <a:off x="725389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Ophthalmology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1736698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 rot="16200000">
            <a:off x="953989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Orthopedics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1965298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 rot="16200000">
            <a:off x="1198491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Radiation Oncology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>
            <a:off x="2201849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 rot="16200000">
            <a:off x="1427091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Urology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2422498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 rot="16200000">
            <a:off x="1655691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Vascular Medicine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2643147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 rot="16200000">
            <a:off x="1860438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Neurology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4" name="Straight Connector 133"/>
          <p:cNvCxnSpPr/>
          <p:nvPr/>
        </p:nvCxnSpPr>
        <p:spPr>
          <a:xfrm>
            <a:off x="2879698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 rot="16200000">
            <a:off x="2109581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PMR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>
            <a:off x="3120890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 rot="16200000">
            <a:off x="2354083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Sports Medicine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>
            <a:off x="3357441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 rot="16200000">
            <a:off x="2582683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Pain Medicine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>
            <a:off x="3578090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 rot="16200000">
            <a:off x="2811283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Infusion Therapy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>
            <a:off x="3798739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 rot="16200000">
            <a:off x="2772733" y="5302341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Pulmonary/Bronchoscopy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4035290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 rot="16200000">
            <a:off x="3276766" y="5059046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Anesthesiology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6" name="Straight Connector 145"/>
          <p:cNvCxnSpPr/>
          <p:nvPr/>
        </p:nvCxnSpPr>
        <p:spPr>
          <a:xfrm>
            <a:off x="4264222" y="4336634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 rot="16200000">
            <a:off x="3246167" y="5302342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Critical Care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>
            <a:off x="4484871" y="4336634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 rot="16200000">
            <a:off x="3386094" y="5370141"/>
            <a:ext cx="2438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Hospital Internal Medicine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740302" y="4336634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 rot="16200000">
            <a:off x="3787717" y="5244823"/>
            <a:ext cx="212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Emergency Department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2" name="Straight Connector 151"/>
          <p:cNvCxnSpPr/>
          <p:nvPr/>
        </p:nvCxnSpPr>
        <p:spPr>
          <a:xfrm>
            <a:off x="4976853" y="4336634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4984804" y="4336633"/>
            <a:ext cx="1174804" cy="38100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DICOM Digital 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Capture Devices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 rot="16200000">
            <a:off x="3971390" y="5672648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Operating Rooms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>
            <a:off x="5218045" y="4717634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 rot="16200000">
            <a:off x="4459521" y="544004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GI Scopes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 rot="16200000">
            <a:off x="4671223" y="5686259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ENT Scopes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 rot="16200000">
            <a:off x="4970472" y="5625824"/>
            <a:ext cx="212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Others….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>
            <a:off x="5449955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5678555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5934318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6172200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/>
          <p:cNvSpPr/>
          <p:nvPr/>
        </p:nvSpPr>
        <p:spPr>
          <a:xfrm>
            <a:off x="6159608" y="4336633"/>
            <a:ext cx="1174804" cy="38100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DICOM Wrap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Import Services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 rot="16200000">
            <a:off x="5154145" y="5635636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Medical Photo Import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65" name="Straight Connector 164"/>
          <p:cNvCxnSpPr/>
          <p:nvPr/>
        </p:nvCxnSpPr>
        <p:spPr>
          <a:xfrm>
            <a:off x="6384898" y="4717634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 rot="16200000">
            <a:off x="5626374" y="5416194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Video Clip Import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 rot="16200000">
            <a:off x="5844918" y="5656608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Import API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 rot="16200000">
            <a:off x="5503792" y="5753780"/>
            <a:ext cx="2438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Mayo Photo App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 rot="16200000">
            <a:off x="6137325" y="5617873"/>
            <a:ext cx="212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Others….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70" name="Straight Connector 169"/>
          <p:cNvCxnSpPr/>
          <p:nvPr/>
        </p:nvCxnSpPr>
        <p:spPr>
          <a:xfrm>
            <a:off x="6616808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6845408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7101171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7331102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76816"/>
            <a:ext cx="204515" cy="38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Rectangle 174"/>
          <p:cNvSpPr/>
          <p:nvPr/>
        </p:nvSpPr>
        <p:spPr>
          <a:xfrm>
            <a:off x="7337252" y="4336633"/>
            <a:ext cx="623820" cy="68580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Outside Images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Import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Service </a:t>
            </a:r>
          </a:p>
        </p:txBody>
      </p:sp>
      <p:cxnSp>
        <p:nvCxnSpPr>
          <p:cNvPr id="176" name="Straight Connector 175"/>
          <p:cNvCxnSpPr/>
          <p:nvPr/>
        </p:nvCxnSpPr>
        <p:spPr>
          <a:xfrm>
            <a:off x="7336977" y="4717633"/>
            <a:ext cx="0" cy="1743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7642052" y="5026589"/>
            <a:ext cx="0" cy="1434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7337252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7961966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/>
          <p:nvPr/>
        </p:nvSpPr>
        <p:spPr>
          <a:xfrm>
            <a:off x="7962585" y="4336633"/>
            <a:ext cx="623820" cy="68580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Mayo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Images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Export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Service </a:t>
            </a:r>
          </a:p>
        </p:txBody>
      </p:sp>
      <p:cxnSp>
        <p:nvCxnSpPr>
          <p:cNvPr id="181" name="Straight Connector 180"/>
          <p:cNvCxnSpPr/>
          <p:nvPr/>
        </p:nvCxnSpPr>
        <p:spPr>
          <a:xfrm>
            <a:off x="8305181" y="5026590"/>
            <a:ext cx="0" cy="1434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8595486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6164249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4984804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622193" y="3514335"/>
            <a:ext cx="3530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Interface Engine Services</a:t>
            </a:r>
          </a:p>
          <a:p>
            <a:r>
              <a:rPr lang="en-US" sz="1400" dirty="0" smtClean="0">
                <a:solidFill>
                  <a:prstClr val="white"/>
                </a:solidFill>
              </a:rPr>
              <a:t>Patient Imaging Registry</a:t>
            </a:r>
          </a:p>
          <a:p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582889" y="3624003"/>
            <a:ext cx="2208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Vendor Neutral Archive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6496428" y="3503074"/>
            <a:ext cx="22665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Clinical Image Viewing</a:t>
            </a:r>
            <a:endParaRPr lang="en-US" sz="1400" dirty="0">
              <a:solidFill>
                <a:prstClr val="white"/>
              </a:solidFill>
            </a:endParaRPr>
          </a:p>
          <a:p>
            <a:r>
              <a:rPr lang="en-US" sz="1400" dirty="0" smtClean="0">
                <a:solidFill>
                  <a:prstClr val="white"/>
                </a:solidFill>
              </a:rPr>
              <a:t>Image Routing Services</a:t>
            </a:r>
            <a:endParaRPr lang="en-US" sz="14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sp>
        <p:nvSpPr>
          <p:cNvPr id="188" name="Rounded Rectangle 187"/>
          <p:cNvSpPr/>
          <p:nvPr/>
        </p:nvSpPr>
        <p:spPr>
          <a:xfrm>
            <a:off x="485694" y="1838110"/>
            <a:ext cx="8153400" cy="990600"/>
          </a:xfrm>
          <a:prstGeom prst="roundRect">
            <a:avLst/>
          </a:prstGeom>
          <a:solidFill>
            <a:srgbClr val="044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223612" y="1925978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Electronic Health Record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0" name="Rounded Rectangle 189"/>
          <p:cNvSpPr/>
          <p:nvPr/>
        </p:nvSpPr>
        <p:spPr>
          <a:xfrm>
            <a:off x="5864181" y="2378759"/>
            <a:ext cx="802883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5916254" y="2362858"/>
            <a:ext cx="75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EHR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Desktop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2" name="Rounded Rectangle 191"/>
          <p:cNvSpPr/>
          <p:nvPr/>
        </p:nvSpPr>
        <p:spPr>
          <a:xfrm>
            <a:off x="6725412" y="2375976"/>
            <a:ext cx="735659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192"/>
          <p:cNvSpPr txBox="1"/>
          <p:nvPr/>
        </p:nvSpPr>
        <p:spPr>
          <a:xfrm>
            <a:off x="6722924" y="2363560"/>
            <a:ext cx="73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EHR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Mobile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4" name="Rounded Rectangle 193"/>
          <p:cNvSpPr/>
          <p:nvPr/>
        </p:nvSpPr>
        <p:spPr>
          <a:xfrm>
            <a:off x="7513143" y="2379461"/>
            <a:ext cx="1070385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Box 194"/>
          <p:cNvSpPr txBox="1"/>
          <p:nvPr/>
        </p:nvSpPr>
        <p:spPr>
          <a:xfrm>
            <a:off x="7799285" y="2379462"/>
            <a:ext cx="71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Patient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Portal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96" name="Picture 2" descr="http://www.rochestergeneral.org/~/media/Images/Imported/gedownload/two%20women%20mycare%20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15" y="2393405"/>
            <a:ext cx="268428" cy="4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ounded Rectangle 196"/>
          <p:cNvSpPr/>
          <p:nvPr/>
        </p:nvSpPr>
        <p:spPr>
          <a:xfrm>
            <a:off x="530839" y="2372153"/>
            <a:ext cx="1103071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/>
          <p:cNvSpPr txBox="1"/>
          <p:nvPr/>
        </p:nvSpPr>
        <p:spPr>
          <a:xfrm>
            <a:off x="461932" y="2347658"/>
            <a:ext cx="121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Registration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Master Data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1697034" y="2372329"/>
            <a:ext cx="1662148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1709945" y="2355609"/>
            <a:ext cx="156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Orders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Results Management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1" name="Rounded Rectangle 200"/>
          <p:cNvSpPr/>
          <p:nvPr/>
        </p:nvSpPr>
        <p:spPr>
          <a:xfrm>
            <a:off x="4631350" y="2371510"/>
            <a:ext cx="1172533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/>
          <p:cNvSpPr txBox="1"/>
          <p:nvPr/>
        </p:nvSpPr>
        <p:spPr>
          <a:xfrm>
            <a:off x="4606456" y="2355609"/>
            <a:ext cx="118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Acquire/Store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Photos/Videos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3" name="Rounded Rectangle 202"/>
          <p:cNvSpPr/>
          <p:nvPr/>
        </p:nvSpPr>
        <p:spPr>
          <a:xfrm>
            <a:off x="3402969" y="2368024"/>
            <a:ext cx="1172533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TextBox 203"/>
          <p:cNvSpPr txBox="1"/>
          <p:nvPr/>
        </p:nvSpPr>
        <p:spPr>
          <a:xfrm>
            <a:off x="3378075" y="2352123"/>
            <a:ext cx="118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Worklist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5" name="Rounded Rectangle 204"/>
          <p:cNvSpPr/>
          <p:nvPr/>
        </p:nvSpPr>
        <p:spPr>
          <a:xfrm>
            <a:off x="3733800" y="2843677"/>
            <a:ext cx="1621382" cy="349956"/>
          </a:xfrm>
          <a:prstGeom prst="roundRect">
            <a:avLst/>
          </a:prstGeom>
          <a:solidFill>
            <a:schemeClr val="accent4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4043809" y="2840700"/>
            <a:ext cx="1165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5A8E5">
                    <a:lumMod val="50000"/>
                  </a:srgbClr>
                </a:solidFill>
              </a:rPr>
              <a:t>Integration</a:t>
            </a:r>
            <a:endParaRPr lang="en-US" sz="1400" dirty="0">
              <a:solidFill>
                <a:srgbClr val="15A8E5">
                  <a:lumMod val="50000"/>
                </a:srgbClr>
              </a:solidFill>
            </a:endParaRPr>
          </a:p>
        </p:txBody>
      </p:sp>
      <p:sp>
        <p:nvSpPr>
          <p:cNvPr id="207" name="Rounded Rectangle 206"/>
          <p:cNvSpPr/>
          <p:nvPr/>
        </p:nvSpPr>
        <p:spPr>
          <a:xfrm>
            <a:off x="522888" y="6460787"/>
            <a:ext cx="3512402" cy="254124"/>
          </a:xfrm>
          <a:prstGeom prst="round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Orders-based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8" name="Rounded Rectangle 207"/>
          <p:cNvSpPr/>
          <p:nvPr/>
        </p:nvSpPr>
        <p:spPr>
          <a:xfrm>
            <a:off x="4038599" y="6462458"/>
            <a:ext cx="3918788" cy="252454"/>
          </a:xfrm>
          <a:prstGeom prst="roundRect">
            <a:avLst/>
          </a:prstGeom>
          <a:solidFill>
            <a:schemeClr val="accent3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Encounters-based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 rot="16200000">
            <a:off x="6357381" y="6020798"/>
            <a:ext cx="228600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CD/DVD Import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 rot="16200000">
            <a:off x="6660499" y="6019497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Electronic Import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 rot="16200000">
            <a:off x="7286461" y="6052878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Burn CD/DVD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 rot="16200000">
            <a:off x="7029035" y="6036186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Electronic Export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 rot="16200000">
            <a:off x="4336939" y="5772425"/>
            <a:ext cx="2438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Stress Echo Videos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4041793" y="1838110"/>
            <a:ext cx="3915593" cy="4876802"/>
          </a:xfrm>
          <a:prstGeom prst="roundRect">
            <a:avLst/>
          </a:prstGeom>
          <a:solidFill>
            <a:srgbClr val="F78957">
              <a:alpha val="20000"/>
            </a:srgbClr>
          </a:solidFill>
          <a:ln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9849" y="2808540"/>
            <a:ext cx="331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Bedside Ultrasound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Devices</a:t>
            </a:r>
            <a:endParaRPr lang="en-US" dirty="0"/>
          </a:p>
        </p:txBody>
      </p:sp>
      <p:sp>
        <p:nvSpPr>
          <p:cNvPr id="214" name="Rounded Rectangle 213"/>
          <p:cNvSpPr/>
          <p:nvPr/>
        </p:nvSpPr>
        <p:spPr>
          <a:xfrm>
            <a:off x="4055406" y="1838110"/>
            <a:ext cx="948277" cy="4694477"/>
          </a:xfrm>
          <a:prstGeom prst="roundRect">
            <a:avLst/>
          </a:prstGeom>
          <a:solidFill>
            <a:srgbClr val="F78957">
              <a:alpha val="20000"/>
            </a:srgbClr>
          </a:solidFill>
          <a:ln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TextBox 2047"/>
          <p:cNvSpPr txBox="1"/>
          <p:nvPr/>
        </p:nvSpPr>
        <p:spPr>
          <a:xfrm>
            <a:off x="683859" y="122460"/>
            <a:ext cx="8042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Example: Encounters-based Image Acquisition Workflow/Data flow with a VNA</a:t>
            </a:r>
          </a:p>
          <a:p>
            <a:endParaRPr lang="en-US" sz="400" dirty="0" smtClean="0"/>
          </a:p>
          <a:p>
            <a:r>
              <a:rPr lang="en-US" dirty="0" smtClean="0"/>
              <a:t>                    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Bedside Ultrasound Devices (speak DICOM)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192607" y="849088"/>
            <a:ext cx="8153400" cy="990600"/>
          </a:xfrm>
          <a:prstGeom prst="roundRect">
            <a:avLst/>
          </a:prstGeom>
          <a:solidFill>
            <a:srgbClr val="044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995190" y="849088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Electronic Health Record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981523" y="2141826"/>
            <a:ext cx="2854573" cy="3524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prstClr val="white"/>
              </a:solidFill>
            </a:endParaRP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3</a:t>
            </a:r>
            <a:r>
              <a:rPr lang="en-US" sz="1200" baseline="30000" dirty="0" smtClean="0">
                <a:solidFill>
                  <a:prstClr val="white"/>
                </a:solidFill>
              </a:rPr>
              <a:t>rd</a:t>
            </a:r>
            <a:r>
              <a:rPr lang="en-US" sz="1200" dirty="0" smtClean="0">
                <a:solidFill>
                  <a:prstClr val="white"/>
                </a:solidFill>
              </a:rPr>
              <a:t> Party Modality Worklist Server</a:t>
            </a:r>
          </a:p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187980" y="2502649"/>
            <a:ext cx="0" cy="34252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1908948" y="2498966"/>
            <a:ext cx="0" cy="3425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2635780" y="2494274"/>
            <a:ext cx="0" cy="34252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3397780" y="2498966"/>
            <a:ext cx="0" cy="34252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1187980" y="3729937"/>
            <a:ext cx="0" cy="342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1899418" y="3724927"/>
            <a:ext cx="0" cy="342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2635780" y="3724927"/>
            <a:ext cx="0" cy="342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3397780" y="3724927"/>
            <a:ext cx="0" cy="342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259712" y="3699289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DICOM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Images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004620" y="3699289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DICOM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Images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746164" y="3700003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DICOM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Images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526346" y="2525488"/>
            <a:ext cx="1524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Modality Worklist Query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981523" y="4078033"/>
            <a:ext cx="2833632" cy="3524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prstClr val="white"/>
              </a:solidFill>
            </a:endParaRP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Gateway</a:t>
            </a:r>
          </a:p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127" name="Picture 10" descr="https://encrypted-tbn3.gstatic.com/images?q=tbn:ANd9GcQhf-q-kWZcwwHpKhiizzOWBX2yR0ygCpfEnU4TXOe3lxIjfB2T8D2991m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335" y="2241565"/>
            <a:ext cx="1209612" cy="6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4322493" y="2925312"/>
            <a:ext cx="34054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Enterprise Clinical Image Viewer Optimized Environments</a:t>
            </a:r>
            <a:endParaRPr lang="en-US" sz="10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192607" y="5188354"/>
            <a:ext cx="8153399" cy="46133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Vendor Neutral Archive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4343578" y="1397688"/>
            <a:ext cx="1070385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4432850" y="1397689"/>
            <a:ext cx="88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EHR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Desktop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2363819" y="4429879"/>
            <a:ext cx="0" cy="734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4451320" y="2962490"/>
            <a:ext cx="0" cy="2225816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3809916" y="4249594"/>
            <a:ext cx="492140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4306871" y="2964360"/>
            <a:ext cx="0" cy="128192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2327931" y="4667039"/>
            <a:ext cx="7200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DICOM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Images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with Acc #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810000" y="3595386"/>
            <a:ext cx="55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DICOM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Images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With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Acc #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138" name="Picture 8" descr="https://encrypted-tbn0.gstatic.com/images?q=tbn:ANd9GcSXPooOkWkxMr3w4CTFU_Dqhh-peTvD4uQFA7GKZyC6GnmhZXpZ7AcYknF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86" y="2268395"/>
            <a:ext cx="1023984" cy="65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ounded Rectangle 138"/>
          <p:cNvSpPr/>
          <p:nvPr/>
        </p:nvSpPr>
        <p:spPr>
          <a:xfrm>
            <a:off x="5490163" y="1398390"/>
            <a:ext cx="1070385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5579435" y="1398391"/>
            <a:ext cx="88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EHR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Mobile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6633163" y="1398390"/>
            <a:ext cx="1070385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6919305" y="1398391"/>
            <a:ext cx="71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Patient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Portal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4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340" y="2300448"/>
            <a:ext cx="1053206" cy="62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2" descr="http://www.rochestergeneral.org/~/media/Images/Imported/gedownload/two%20women%20mycare%20cov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535" y="1412334"/>
            <a:ext cx="268428" cy="4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Rounded Rectangle 144"/>
          <p:cNvSpPr/>
          <p:nvPr/>
        </p:nvSpPr>
        <p:spPr>
          <a:xfrm>
            <a:off x="4200800" y="2241565"/>
            <a:ext cx="3603320" cy="6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>
            <a:off x="6324778" y="3744688"/>
            <a:ext cx="2022534" cy="9117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prstClr val="white"/>
              </a:solidFill>
            </a:endParaRP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Institutional Image Management System</a:t>
            </a: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(IIMS) </a:t>
            </a:r>
          </a:p>
          <a:p>
            <a:pPr algn="ctr"/>
            <a:endParaRPr lang="en-US" sz="600" dirty="0" smtClean="0">
              <a:solidFill>
                <a:prstClr val="white"/>
              </a:solidFill>
            </a:endParaRP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(Patient Imaging Registry)</a:t>
            </a:r>
          </a:p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977325" y="1911192"/>
            <a:ext cx="9301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Create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and Result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Order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For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Imaging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Using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Known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Accession #,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Department,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PHI,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etc.</a:t>
            </a:r>
          </a:p>
        </p:txBody>
      </p:sp>
      <p:cxnSp>
        <p:nvCxnSpPr>
          <p:cNvPr id="148" name="Straight Arrow Connector 147"/>
          <p:cNvCxnSpPr/>
          <p:nvPr/>
        </p:nvCxnSpPr>
        <p:spPr>
          <a:xfrm flipV="1">
            <a:off x="8001178" y="1855590"/>
            <a:ext cx="0" cy="1882299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Oval 148"/>
          <p:cNvSpPr/>
          <p:nvPr/>
        </p:nvSpPr>
        <p:spPr>
          <a:xfrm>
            <a:off x="7909076" y="5192488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6</a:t>
            </a:r>
          </a:p>
        </p:txBody>
      </p:sp>
      <p:cxnSp>
        <p:nvCxnSpPr>
          <p:cNvPr id="150" name="Straight Arrow Connector 149"/>
          <p:cNvCxnSpPr/>
          <p:nvPr/>
        </p:nvCxnSpPr>
        <p:spPr>
          <a:xfrm flipV="1">
            <a:off x="8001178" y="4651796"/>
            <a:ext cx="0" cy="54523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/>
          <p:cNvSpPr/>
          <p:nvPr/>
        </p:nvSpPr>
        <p:spPr>
          <a:xfrm>
            <a:off x="1106638" y="4062937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52" name="Oval 151"/>
          <p:cNvSpPr/>
          <p:nvPr/>
        </p:nvSpPr>
        <p:spPr>
          <a:xfrm>
            <a:off x="1808073" y="4062937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53" name="Oval 152"/>
          <p:cNvSpPr/>
          <p:nvPr/>
        </p:nvSpPr>
        <p:spPr>
          <a:xfrm>
            <a:off x="2546649" y="4061763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54" name="Oval 153"/>
          <p:cNvSpPr/>
          <p:nvPr/>
        </p:nvSpPr>
        <p:spPr>
          <a:xfrm>
            <a:off x="3316972" y="4061763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55" name="Oval 154"/>
          <p:cNvSpPr/>
          <p:nvPr/>
        </p:nvSpPr>
        <p:spPr>
          <a:xfrm>
            <a:off x="2272536" y="4582888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56" name="Oval 155"/>
          <p:cNvSpPr/>
          <p:nvPr/>
        </p:nvSpPr>
        <p:spPr>
          <a:xfrm>
            <a:off x="4220635" y="3126820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4</a:t>
            </a:r>
          </a:p>
        </p:txBody>
      </p:sp>
      <p:cxnSp>
        <p:nvCxnSpPr>
          <p:cNvPr id="157" name="Straight Arrow Connector 156"/>
          <p:cNvCxnSpPr/>
          <p:nvPr/>
        </p:nvCxnSpPr>
        <p:spPr>
          <a:xfrm flipH="1">
            <a:off x="4876977" y="1850278"/>
            <a:ext cx="1" cy="394263"/>
          </a:xfrm>
          <a:prstGeom prst="straightConnector1">
            <a:avLst/>
          </a:prstGeom>
          <a:ln w="25400">
            <a:solidFill>
              <a:srgbClr val="04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/>
          <p:cNvSpPr/>
          <p:nvPr/>
        </p:nvSpPr>
        <p:spPr>
          <a:xfrm>
            <a:off x="228600" y="5341966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357147" y="5300492"/>
            <a:ext cx="2715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Validate Images Against Patient Registration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7924978" y="3744688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161" name="Oval 160"/>
          <p:cNvSpPr/>
          <p:nvPr/>
        </p:nvSpPr>
        <p:spPr>
          <a:xfrm>
            <a:off x="4784876" y="1803243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7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cxnSp>
        <p:nvCxnSpPr>
          <p:cNvPr id="162" name="Straight Arrow Connector 161"/>
          <p:cNvCxnSpPr/>
          <p:nvPr/>
        </p:nvCxnSpPr>
        <p:spPr>
          <a:xfrm flipH="1">
            <a:off x="6049434" y="1831066"/>
            <a:ext cx="1" cy="394263"/>
          </a:xfrm>
          <a:prstGeom prst="straightConnector1">
            <a:avLst/>
          </a:prstGeom>
          <a:ln w="25400">
            <a:solidFill>
              <a:srgbClr val="04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5957333" y="1784031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7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cxnSp>
        <p:nvCxnSpPr>
          <p:cNvPr id="164" name="Straight Arrow Connector 163"/>
          <p:cNvCxnSpPr/>
          <p:nvPr/>
        </p:nvCxnSpPr>
        <p:spPr>
          <a:xfrm flipH="1">
            <a:off x="7162977" y="1839017"/>
            <a:ext cx="1" cy="394263"/>
          </a:xfrm>
          <a:prstGeom prst="straightConnector1">
            <a:avLst/>
          </a:prstGeom>
          <a:ln w="25400">
            <a:solidFill>
              <a:srgbClr val="04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/>
          <p:cNvSpPr/>
          <p:nvPr/>
        </p:nvSpPr>
        <p:spPr>
          <a:xfrm>
            <a:off x="7070876" y="1791982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7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cxnSp>
        <p:nvCxnSpPr>
          <p:cNvPr id="166" name="Straight Arrow Connector 165"/>
          <p:cNvCxnSpPr/>
          <p:nvPr/>
        </p:nvCxnSpPr>
        <p:spPr>
          <a:xfrm flipH="1">
            <a:off x="7620178" y="2945572"/>
            <a:ext cx="1" cy="799116"/>
          </a:xfrm>
          <a:prstGeom prst="straightConnector1">
            <a:avLst/>
          </a:prstGeom>
          <a:ln w="25400">
            <a:solidFill>
              <a:srgbClr val="04484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4837223" y="1950614"/>
            <a:ext cx="144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View Images</a:t>
            </a:r>
            <a:endParaRPr lang="en-US" sz="10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992366" y="1931790"/>
            <a:ext cx="144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View Images</a:t>
            </a:r>
            <a:endParaRPr lang="en-US" sz="10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7102680" y="1947692"/>
            <a:ext cx="144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View Images</a:t>
            </a:r>
            <a:endParaRPr lang="en-US" sz="10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890737" y="2865418"/>
            <a:ext cx="609600" cy="842495"/>
          </a:xfrm>
          <a:prstGeom prst="round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816002" y="2906488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prstClr val="black"/>
                </a:solidFill>
              </a:rPr>
              <a:t>Anes</a:t>
            </a:r>
            <a:r>
              <a:rPr lang="en-US" sz="800" dirty="0">
                <a:solidFill>
                  <a:prstClr val="black"/>
                </a:solidFill>
              </a:rPr>
              <a:t>.</a:t>
            </a:r>
            <a:endParaRPr lang="en-US" sz="800" dirty="0" smtClean="0">
              <a:solidFill>
                <a:prstClr val="black"/>
              </a:solidFill>
            </a:endParaRPr>
          </a:p>
        </p:txBody>
      </p:sp>
      <p:sp>
        <p:nvSpPr>
          <p:cNvPr id="172" name="Rounded Rectangle 171"/>
          <p:cNvSpPr/>
          <p:nvPr/>
        </p:nvSpPr>
        <p:spPr>
          <a:xfrm>
            <a:off x="1575906" y="2873900"/>
            <a:ext cx="678243" cy="842495"/>
          </a:xfrm>
          <a:prstGeom prst="roundRect">
            <a:avLst/>
          </a:prstGeom>
          <a:solidFill>
            <a:schemeClr val="accent6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492780" y="287388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prstClr val="black"/>
                </a:solidFill>
              </a:rPr>
              <a:t>Sports Medicine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74" name="Rounded Rectangle 173"/>
          <p:cNvSpPr/>
          <p:nvPr/>
        </p:nvSpPr>
        <p:spPr>
          <a:xfrm>
            <a:off x="2329362" y="2878195"/>
            <a:ext cx="678243" cy="842495"/>
          </a:xfrm>
          <a:prstGeom prst="roundRect">
            <a:avLst/>
          </a:prstGeom>
          <a:solidFill>
            <a:schemeClr val="accent4">
              <a:lumMod val="7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2433876" y="2886132"/>
            <a:ext cx="632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Critical</a:t>
            </a:r>
          </a:p>
          <a:p>
            <a:r>
              <a:rPr lang="en-US" sz="800" dirty="0" smtClean="0">
                <a:solidFill>
                  <a:prstClr val="black"/>
                </a:solidFill>
              </a:rPr>
              <a:t> Care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76" name="Rounded Rectangle 175"/>
          <p:cNvSpPr/>
          <p:nvPr/>
        </p:nvSpPr>
        <p:spPr>
          <a:xfrm>
            <a:off x="3091992" y="2886741"/>
            <a:ext cx="678243" cy="842495"/>
          </a:xfrm>
          <a:prstGeom prst="roundRect">
            <a:avLst/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17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782" y="3282350"/>
            <a:ext cx="501083" cy="35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8" name="Straight Arrow Connector 177"/>
          <p:cNvCxnSpPr/>
          <p:nvPr/>
        </p:nvCxnSpPr>
        <p:spPr>
          <a:xfrm>
            <a:off x="3778374" y="4354289"/>
            <a:ext cx="2546404" cy="0"/>
          </a:xfrm>
          <a:prstGeom prst="straightConnector1">
            <a:avLst/>
          </a:prstGeom>
          <a:ln w="25400">
            <a:solidFill>
              <a:srgbClr val="04484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4419600" y="3946125"/>
            <a:ext cx="231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Notify Exam In Progress </a:t>
            </a:r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  <a:sym typeface="Wingdings" panose="05000000000000000000" pitchFamily="2" charset="2"/>
              </a:rPr>
              <a:t>(PHI, Dept., Modality, Study UID…)</a:t>
            </a:r>
          </a:p>
          <a:p>
            <a:endParaRPr lang="en-US" sz="600" dirty="0" smtClean="0">
              <a:solidFill>
                <a:srgbClr val="4F81BD">
                  <a:lumMod val="50000"/>
                </a:srgbClr>
              </a:solidFill>
            </a:endParaRP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  <a:sym typeface="Wingdings" panose="05000000000000000000" pitchFamily="2" charset="2"/>
              </a:rPr>
              <a:t>            </a:t>
            </a:r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Get Accession #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5912759" y="3977929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3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cxnSp>
        <p:nvCxnSpPr>
          <p:cNvPr id="181" name="Straight Arrow Connector 180"/>
          <p:cNvCxnSpPr/>
          <p:nvPr/>
        </p:nvCxnSpPr>
        <p:spPr>
          <a:xfrm>
            <a:off x="2346298" y="1831066"/>
            <a:ext cx="0" cy="32943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1042947" y="1914169"/>
            <a:ext cx="2742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Get Patient Demographic Information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83" name="Rounded Rectangle 182"/>
          <p:cNvSpPr/>
          <p:nvPr/>
        </p:nvSpPr>
        <p:spPr>
          <a:xfrm>
            <a:off x="260860" y="1382488"/>
            <a:ext cx="2970130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183"/>
          <p:cNvSpPr txBox="1"/>
          <p:nvPr/>
        </p:nvSpPr>
        <p:spPr>
          <a:xfrm>
            <a:off x="268811" y="1362121"/>
            <a:ext cx="290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Patient Registration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Master Data Management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2250611" y="1788043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1</a:t>
            </a:r>
          </a:p>
        </p:txBody>
      </p:sp>
      <p:pic>
        <p:nvPicPr>
          <p:cNvPr id="18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39" y="3262637"/>
            <a:ext cx="571262" cy="35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" name="TextBox 186"/>
          <p:cNvSpPr txBox="1"/>
          <p:nvPr/>
        </p:nvSpPr>
        <p:spPr>
          <a:xfrm>
            <a:off x="3032098" y="287004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 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800" dirty="0" smtClean="0">
                <a:solidFill>
                  <a:prstClr val="black"/>
                </a:solidFill>
              </a:rPr>
              <a:t>Pulmonary</a:t>
            </a:r>
          </a:p>
          <a:p>
            <a:r>
              <a:rPr lang="en-US" sz="800" dirty="0" smtClean="0">
                <a:solidFill>
                  <a:prstClr val="black"/>
                </a:solidFill>
              </a:rPr>
              <a:t>Bronchoscopy</a:t>
            </a:r>
          </a:p>
        </p:txBody>
      </p:sp>
      <p:pic>
        <p:nvPicPr>
          <p:cNvPr id="188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57" y="3216263"/>
            <a:ext cx="380999" cy="46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70" y="3281340"/>
            <a:ext cx="568176" cy="33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6" y="2564272"/>
            <a:ext cx="415120" cy="54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1" name="Straight Connector 190"/>
          <p:cNvCxnSpPr/>
          <p:nvPr/>
        </p:nvCxnSpPr>
        <p:spPr>
          <a:xfrm>
            <a:off x="688586" y="2824109"/>
            <a:ext cx="2687867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l 191"/>
          <p:cNvSpPr/>
          <p:nvPr/>
        </p:nvSpPr>
        <p:spPr>
          <a:xfrm>
            <a:off x="1099043" y="2743775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93" name="Oval 192"/>
          <p:cNvSpPr/>
          <p:nvPr/>
        </p:nvSpPr>
        <p:spPr>
          <a:xfrm>
            <a:off x="1824598" y="2743775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94" name="Oval 193"/>
          <p:cNvSpPr/>
          <p:nvPr/>
        </p:nvSpPr>
        <p:spPr>
          <a:xfrm>
            <a:off x="2541982" y="2758503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95" name="Oval 194"/>
          <p:cNvSpPr/>
          <p:nvPr/>
        </p:nvSpPr>
        <p:spPr>
          <a:xfrm>
            <a:off x="3311190" y="2758503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304800" y="2982688"/>
            <a:ext cx="106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4F81BD">
                    <a:lumMod val="50000"/>
                  </a:srgbClr>
                </a:solidFill>
              </a:rPr>
              <a:t>barcode</a:t>
            </a:r>
          </a:p>
          <a:p>
            <a:r>
              <a:rPr lang="en-US" sz="900" dirty="0" smtClean="0">
                <a:solidFill>
                  <a:srgbClr val="4F81BD">
                    <a:lumMod val="50000"/>
                  </a:srgbClr>
                </a:solidFill>
              </a:rPr>
              <a:t>PID</a:t>
            </a:r>
            <a:endParaRPr lang="en-US" sz="900" dirty="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197" name="Straight Arrow Connector 196"/>
          <p:cNvCxnSpPr/>
          <p:nvPr/>
        </p:nvCxnSpPr>
        <p:spPr>
          <a:xfrm>
            <a:off x="320702" y="1784031"/>
            <a:ext cx="0" cy="3408457"/>
          </a:xfrm>
          <a:prstGeom prst="straightConnector1">
            <a:avLst/>
          </a:prstGeom>
          <a:ln w="25400">
            <a:solidFill>
              <a:srgbClr val="04484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>
          <a:xfrm rot="16200000">
            <a:off x="4213259" y="4592555"/>
            <a:ext cx="6206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Retrieve</a:t>
            </a:r>
          </a:p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 Prior </a:t>
            </a:r>
          </a:p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Images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3815155" y="3286665"/>
            <a:ext cx="55143" cy="45719"/>
          </a:xfrm>
          <a:prstGeom prst="ellipse">
            <a:avLst/>
          </a:prstGeom>
          <a:solidFill>
            <a:srgbClr val="C0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3911898" y="3287488"/>
            <a:ext cx="55143" cy="45719"/>
          </a:xfrm>
          <a:prstGeom prst="ellipse">
            <a:avLst/>
          </a:prstGeom>
          <a:solidFill>
            <a:srgbClr val="C0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008641" y="3287488"/>
            <a:ext cx="55143" cy="45719"/>
          </a:xfrm>
          <a:prstGeom prst="ellipse">
            <a:avLst/>
          </a:prstGeom>
          <a:solidFill>
            <a:srgbClr val="C0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3598265" y="4278088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3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594661" y="3158941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8105872" y="4643186"/>
            <a:ext cx="930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Notify IIMS 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that images are available       </a:t>
            </a:r>
          </a:p>
          <a:p>
            <a:r>
              <a:rPr lang="en-US" sz="1000" dirty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     (ORU)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331" y="5649688"/>
            <a:ext cx="524500" cy="115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" name="TextBox 207"/>
          <p:cNvSpPr txBox="1"/>
          <p:nvPr/>
        </p:nvSpPr>
        <p:spPr>
          <a:xfrm>
            <a:off x="2077889" y="5690520"/>
            <a:ext cx="1590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Logical Storage Pools</a:t>
            </a:r>
            <a:endParaRPr lang="en-US" sz="1200" dirty="0"/>
          </a:p>
        </p:txBody>
      </p:sp>
      <p:sp>
        <p:nvSpPr>
          <p:cNvPr id="209" name="Right Arrow 208"/>
          <p:cNvSpPr/>
          <p:nvPr/>
        </p:nvSpPr>
        <p:spPr>
          <a:xfrm>
            <a:off x="3546481" y="5763997"/>
            <a:ext cx="289710" cy="12246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764" y="669471"/>
            <a:ext cx="4762247" cy="922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xmlns="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64461" y="624152"/>
            <a:ext cx="7989752" cy="978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Enterprise Imaging</a:t>
            </a:r>
          </a:p>
          <a:p>
            <a:endParaRPr lang="en-US" sz="600" dirty="0" smtClean="0"/>
          </a:p>
          <a:p>
            <a:r>
              <a:rPr lang="en-US" sz="2000" dirty="0" smtClean="0"/>
              <a:t>    Example: Mature VNA Implementation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69421" y="1585855"/>
            <a:ext cx="8425542" cy="1026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764" y="1567541"/>
            <a:ext cx="8253199" cy="93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33400" y="3498433"/>
            <a:ext cx="8062086" cy="533400"/>
          </a:xfrm>
          <a:prstGeom prst="rect">
            <a:avLst/>
          </a:prstGeom>
          <a:solidFill>
            <a:schemeClr val="accent1">
              <a:lumMod val="50000"/>
              <a:alpha val="5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33400" y="4031833"/>
            <a:ext cx="8062086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DICOM and Web Services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33400" y="3193633"/>
            <a:ext cx="8062086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DICOM, HL7 </a:t>
            </a:r>
            <a:r>
              <a:rPr lang="en-US" sz="1400" dirty="0">
                <a:solidFill>
                  <a:prstClr val="white"/>
                </a:solidFill>
              </a:rPr>
              <a:t>and Web Services</a:t>
            </a:r>
          </a:p>
        </p:txBody>
      </p:sp>
      <p:cxnSp>
        <p:nvCxnSpPr>
          <p:cNvPr id="114" name="Straight Connector 113"/>
          <p:cNvCxnSpPr/>
          <p:nvPr/>
        </p:nvCxnSpPr>
        <p:spPr>
          <a:xfrm>
            <a:off x="536378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 rot="16200000">
            <a:off x="-223793" y="507494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Radiology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762000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 rot="16200000">
            <a:off x="15736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Cardiology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1011143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 rot="16200000">
            <a:off x="244336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OB/Gyn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>
            <a:off x="1243053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 rot="16200000">
            <a:off x="290469" y="5244821"/>
            <a:ext cx="2124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Dental &amp; Oral Surgery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1484245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 rot="16200000">
            <a:off x="725389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Ophthalmology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1736698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 rot="16200000">
            <a:off x="953989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Orthopedics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1965298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 rot="16200000">
            <a:off x="1198491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Radiation Oncology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>
            <a:off x="2201849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 rot="16200000">
            <a:off x="1427091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Urology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2422498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 rot="16200000">
            <a:off x="1655691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Vascular Medicine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2643147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 rot="16200000">
            <a:off x="1860438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Neurology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4" name="Straight Connector 133"/>
          <p:cNvCxnSpPr/>
          <p:nvPr/>
        </p:nvCxnSpPr>
        <p:spPr>
          <a:xfrm>
            <a:off x="2879698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 rot="16200000">
            <a:off x="2109581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PMR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>
            <a:off x="3120890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 rot="16200000">
            <a:off x="2354083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Sports Medicine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>
            <a:off x="3357441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 rot="16200000">
            <a:off x="2582683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Pain Medicine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>
            <a:off x="3578090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 rot="16200000">
            <a:off x="2811283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Infusion Therapy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>
            <a:off x="3798739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 rot="16200000">
            <a:off x="2772733" y="5302341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Pulmonary/Bronchoscopy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4035290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 rot="16200000">
            <a:off x="3276766" y="5059046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Anesthesiology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6" name="Straight Connector 145"/>
          <p:cNvCxnSpPr/>
          <p:nvPr/>
        </p:nvCxnSpPr>
        <p:spPr>
          <a:xfrm>
            <a:off x="4264222" y="4336634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 rot="16200000">
            <a:off x="3246167" y="5302342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Critical Care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>
            <a:off x="4484871" y="4336634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 rot="16200000">
            <a:off x="3386094" y="5370141"/>
            <a:ext cx="2438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Hospital Internal Medicine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740302" y="4336634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 rot="16200000">
            <a:off x="3787717" y="5244823"/>
            <a:ext cx="212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Emergency Department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2" name="Straight Connector 151"/>
          <p:cNvCxnSpPr/>
          <p:nvPr/>
        </p:nvCxnSpPr>
        <p:spPr>
          <a:xfrm>
            <a:off x="4976853" y="4336634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4984804" y="4336633"/>
            <a:ext cx="1174804" cy="38100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DICOM Digital 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Capture Devices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 rot="16200000">
            <a:off x="3971390" y="5672648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Operating Rooms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>
            <a:off x="5218045" y="4717634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 rot="16200000">
            <a:off x="4459521" y="544004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GI Scopes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 rot="16200000">
            <a:off x="4671223" y="5686259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ENT Scopes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 rot="16200000">
            <a:off x="4970472" y="5625824"/>
            <a:ext cx="212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Others….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>
            <a:off x="5449955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5678555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5934318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6172200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/>
          <p:cNvSpPr/>
          <p:nvPr/>
        </p:nvSpPr>
        <p:spPr>
          <a:xfrm>
            <a:off x="6159608" y="4336633"/>
            <a:ext cx="1174804" cy="38100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DICOM Wrap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Import Services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 rot="16200000">
            <a:off x="5154145" y="5635636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Medical Photo Import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65" name="Straight Connector 164"/>
          <p:cNvCxnSpPr/>
          <p:nvPr/>
        </p:nvCxnSpPr>
        <p:spPr>
          <a:xfrm>
            <a:off x="6384898" y="4717634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 rot="16200000">
            <a:off x="5626374" y="5416194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Video Clip Import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 rot="16200000">
            <a:off x="5844918" y="5656608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Import API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 rot="16200000">
            <a:off x="5503792" y="5753780"/>
            <a:ext cx="2438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Mayo Photo App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 rot="16200000">
            <a:off x="6137325" y="5617873"/>
            <a:ext cx="212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Others….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70" name="Straight Connector 169"/>
          <p:cNvCxnSpPr/>
          <p:nvPr/>
        </p:nvCxnSpPr>
        <p:spPr>
          <a:xfrm>
            <a:off x="6616808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6845408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7101171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7331102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76816"/>
            <a:ext cx="204515" cy="38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Rectangle 174"/>
          <p:cNvSpPr/>
          <p:nvPr/>
        </p:nvSpPr>
        <p:spPr>
          <a:xfrm>
            <a:off x="7337252" y="4336633"/>
            <a:ext cx="623820" cy="68580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Outside Images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Import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Service </a:t>
            </a:r>
          </a:p>
        </p:txBody>
      </p:sp>
      <p:cxnSp>
        <p:nvCxnSpPr>
          <p:cNvPr id="176" name="Straight Connector 175"/>
          <p:cNvCxnSpPr/>
          <p:nvPr/>
        </p:nvCxnSpPr>
        <p:spPr>
          <a:xfrm>
            <a:off x="7336977" y="4717633"/>
            <a:ext cx="0" cy="1743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7642052" y="5026589"/>
            <a:ext cx="0" cy="1434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7337252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7961966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/>
          <p:nvPr/>
        </p:nvSpPr>
        <p:spPr>
          <a:xfrm>
            <a:off x="7962585" y="4336633"/>
            <a:ext cx="623820" cy="68580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Mayo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Images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Export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Service </a:t>
            </a:r>
          </a:p>
        </p:txBody>
      </p:sp>
      <p:cxnSp>
        <p:nvCxnSpPr>
          <p:cNvPr id="181" name="Straight Connector 180"/>
          <p:cNvCxnSpPr/>
          <p:nvPr/>
        </p:nvCxnSpPr>
        <p:spPr>
          <a:xfrm>
            <a:off x="8305181" y="5026590"/>
            <a:ext cx="0" cy="1434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8595486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6164249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4984804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622193" y="3514335"/>
            <a:ext cx="3530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Interface Engine Services</a:t>
            </a:r>
          </a:p>
          <a:p>
            <a:r>
              <a:rPr lang="en-US" sz="1400" dirty="0" smtClean="0">
                <a:solidFill>
                  <a:prstClr val="white"/>
                </a:solidFill>
              </a:rPr>
              <a:t>Patient Imaging Registry</a:t>
            </a:r>
          </a:p>
          <a:p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582889" y="3624003"/>
            <a:ext cx="2208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Vendor Neutral Archive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6496428" y="3503074"/>
            <a:ext cx="22665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Clinical Image Viewing</a:t>
            </a:r>
            <a:endParaRPr lang="en-US" sz="1400" dirty="0">
              <a:solidFill>
                <a:prstClr val="white"/>
              </a:solidFill>
            </a:endParaRPr>
          </a:p>
          <a:p>
            <a:r>
              <a:rPr lang="en-US" sz="1400" dirty="0" smtClean="0">
                <a:solidFill>
                  <a:prstClr val="white"/>
                </a:solidFill>
              </a:rPr>
              <a:t>Image Routing Services</a:t>
            </a:r>
            <a:endParaRPr lang="en-US" sz="14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sp>
        <p:nvSpPr>
          <p:cNvPr id="188" name="Rounded Rectangle 187"/>
          <p:cNvSpPr/>
          <p:nvPr/>
        </p:nvSpPr>
        <p:spPr>
          <a:xfrm>
            <a:off x="485694" y="1838110"/>
            <a:ext cx="8153400" cy="990600"/>
          </a:xfrm>
          <a:prstGeom prst="roundRect">
            <a:avLst/>
          </a:prstGeom>
          <a:solidFill>
            <a:srgbClr val="044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223612" y="1925978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Electronic Health Record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0" name="Rounded Rectangle 189"/>
          <p:cNvSpPr/>
          <p:nvPr/>
        </p:nvSpPr>
        <p:spPr>
          <a:xfrm>
            <a:off x="5864181" y="2378759"/>
            <a:ext cx="802883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5916254" y="2362858"/>
            <a:ext cx="75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EHR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Desktop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2" name="Rounded Rectangle 191"/>
          <p:cNvSpPr/>
          <p:nvPr/>
        </p:nvSpPr>
        <p:spPr>
          <a:xfrm>
            <a:off x="6725412" y="2375976"/>
            <a:ext cx="735659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192"/>
          <p:cNvSpPr txBox="1"/>
          <p:nvPr/>
        </p:nvSpPr>
        <p:spPr>
          <a:xfrm>
            <a:off x="6722924" y="2363560"/>
            <a:ext cx="73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EHR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Mobile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4" name="Rounded Rectangle 193"/>
          <p:cNvSpPr/>
          <p:nvPr/>
        </p:nvSpPr>
        <p:spPr>
          <a:xfrm>
            <a:off x="7513143" y="2379461"/>
            <a:ext cx="1070385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Box 194"/>
          <p:cNvSpPr txBox="1"/>
          <p:nvPr/>
        </p:nvSpPr>
        <p:spPr>
          <a:xfrm>
            <a:off x="7799285" y="2379462"/>
            <a:ext cx="71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Patient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Portal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96" name="Picture 2" descr="http://www.rochestergeneral.org/~/media/Images/Imported/gedownload/two%20women%20mycare%20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15" y="2393405"/>
            <a:ext cx="268428" cy="4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ounded Rectangle 196"/>
          <p:cNvSpPr/>
          <p:nvPr/>
        </p:nvSpPr>
        <p:spPr>
          <a:xfrm>
            <a:off x="530839" y="2372153"/>
            <a:ext cx="1103071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/>
          <p:cNvSpPr txBox="1"/>
          <p:nvPr/>
        </p:nvSpPr>
        <p:spPr>
          <a:xfrm>
            <a:off x="461932" y="2347658"/>
            <a:ext cx="121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Registration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Master Data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1697034" y="2372329"/>
            <a:ext cx="1662148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1709945" y="2355609"/>
            <a:ext cx="156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Orders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Results Management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1" name="Rounded Rectangle 200"/>
          <p:cNvSpPr/>
          <p:nvPr/>
        </p:nvSpPr>
        <p:spPr>
          <a:xfrm>
            <a:off x="4631350" y="2371510"/>
            <a:ext cx="1172533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/>
          <p:cNvSpPr txBox="1"/>
          <p:nvPr/>
        </p:nvSpPr>
        <p:spPr>
          <a:xfrm>
            <a:off x="4606456" y="2355609"/>
            <a:ext cx="118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Acquire/Store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Photos/Videos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3" name="Rounded Rectangle 202"/>
          <p:cNvSpPr/>
          <p:nvPr/>
        </p:nvSpPr>
        <p:spPr>
          <a:xfrm>
            <a:off x="3402969" y="2368024"/>
            <a:ext cx="1172533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TextBox 203"/>
          <p:cNvSpPr txBox="1"/>
          <p:nvPr/>
        </p:nvSpPr>
        <p:spPr>
          <a:xfrm>
            <a:off x="3378075" y="2352123"/>
            <a:ext cx="118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Worklist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5" name="Rounded Rectangle 204"/>
          <p:cNvSpPr/>
          <p:nvPr/>
        </p:nvSpPr>
        <p:spPr>
          <a:xfrm>
            <a:off x="3733800" y="2843677"/>
            <a:ext cx="1621382" cy="349956"/>
          </a:xfrm>
          <a:prstGeom prst="roundRect">
            <a:avLst/>
          </a:prstGeom>
          <a:solidFill>
            <a:schemeClr val="accent4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4043809" y="2840700"/>
            <a:ext cx="1165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5A8E5">
                    <a:lumMod val="50000"/>
                  </a:srgbClr>
                </a:solidFill>
              </a:rPr>
              <a:t>Integration</a:t>
            </a:r>
            <a:endParaRPr lang="en-US" sz="1400" dirty="0">
              <a:solidFill>
                <a:srgbClr val="15A8E5">
                  <a:lumMod val="50000"/>
                </a:srgbClr>
              </a:solidFill>
            </a:endParaRPr>
          </a:p>
        </p:txBody>
      </p:sp>
      <p:sp>
        <p:nvSpPr>
          <p:cNvPr id="207" name="Rounded Rectangle 206"/>
          <p:cNvSpPr/>
          <p:nvPr/>
        </p:nvSpPr>
        <p:spPr>
          <a:xfrm>
            <a:off x="522888" y="6460787"/>
            <a:ext cx="3512402" cy="254124"/>
          </a:xfrm>
          <a:prstGeom prst="round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Orders-based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8" name="Rounded Rectangle 207"/>
          <p:cNvSpPr/>
          <p:nvPr/>
        </p:nvSpPr>
        <p:spPr>
          <a:xfrm>
            <a:off x="4038599" y="6462458"/>
            <a:ext cx="3918788" cy="252454"/>
          </a:xfrm>
          <a:prstGeom prst="roundRect">
            <a:avLst/>
          </a:prstGeom>
          <a:solidFill>
            <a:schemeClr val="accent3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Encounters-based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 rot="16200000">
            <a:off x="6357381" y="6020798"/>
            <a:ext cx="228600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CD/DVD Import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 rot="16200000">
            <a:off x="6660499" y="6019497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Electronic Import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 rot="16200000">
            <a:off x="7286461" y="6052878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Burn CD/DVD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 rot="16200000">
            <a:off x="7029035" y="6036186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Electronic Export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 rot="16200000">
            <a:off x="4336939" y="5772425"/>
            <a:ext cx="2438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Stress Echo Videos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4041793" y="1838110"/>
            <a:ext cx="3915593" cy="4876802"/>
          </a:xfrm>
          <a:prstGeom prst="roundRect">
            <a:avLst/>
          </a:prstGeom>
          <a:solidFill>
            <a:srgbClr val="F78957">
              <a:alpha val="20000"/>
            </a:srgbClr>
          </a:solidFill>
          <a:ln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40901" y="2811021"/>
            <a:ext cx="3418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Surgical and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Endoscopic</a:t>
            </a:r>
            <a:endParaRPr lang="en-US" dirty="0"/>
          </a:p>
        </p:txBody>
      </p:sp>
      <p:sp>
        <p:nvSpPr>
          <p:cNvPr id="214" name="Rounded Rectangle 213"/>
          <p:cNvSpPr/>
          <p:nvPr/>
        </p:nvSpPr>
        <p:spPr>
          <a:xfrm>
            <a:off x="4969774" y="1838110"/>
            <a:ext cx="948277" cy="4876801"/>
          </a:xfrm>
          <a:prstGeom prst="roundRect">
            <a:avLst/>
          </a:prstGeom>
          <a:solidFill>
            <a:srgbClr val="F78957">
              <a:alpha val="20000"/>
            </a:srgbClr>
          </a:solidFill>
          <a:ln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8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TextBox 2047"/>
          <p:cNvSpPr txBox="1"/>
          <p:nvPr/>
        </p:nvSpPr>
        <p:spPr>
          <a:xfrm>
            <a:off x="683859" y="73476"/>
            <a:ext cx="8042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Example: Encounters-based Image Acquisition Workflow/Data flow with a VNA</a:t>
            </a:r>
          </a:p>
          <a:p>
            <a:endParaRPr lang="en-US" sz="400" dirty="0" smtClean="0"/>
          </a:p>
          <a:p>
            <a:r>
              <a:rPr lang="en-US" dirty="0" smtClean="0"/>
              <a:t>                 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Surgical and Endoscopic Images and Video Clips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345007" y="861317"/>
            <a:ext cx="8153400" cy="990600"/>
          </a:xfrm>
          <a:prstGeom prst="roundRect">
            <a:avLst/>
          </a:prstGeom>
          <a:solidFill>
            <a:srgbClr val="044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147590" y="861317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Electronic Health Record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" name="Picture 10" descr="https://encrypted-tbn3.gstatic.com/images?q=tbn:ANd9GcQhf-q-kWZcwwHpKhiizzOWBX2yR0ygCpfEnU4TXOe3lxIjfB2T8D2991m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35" y="2253794"/>
            <a:ext cx="1209612" cy="6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02"/>
          <p:cNvSpPr txBox="1"/>
          <p:nvPr/>
        </p:nvSpPr>
        <p:spPr>
          <a:xfrm>
            <a:off x="4474893" y="2937541"/>
            <a:ext cx="34054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Enterprise Clinical Image Viewer Optimized Environments</a:t>
            </a:r>
            <a:endParaRPr lang="en-US" sz="10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45007" y="5200583"/>
            <a:ext cx="8153399" cy="46133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Vendor Neutral Archive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4495978" y="1409917"/>
            <a:ext cx="1070385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4585250" y="1409918"/>
            <a:ext cx="88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EHR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Desktop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4537045" y="2974719"/>
            <a:ext cx="0" cy="2225816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8" descr="https://encrypted-tbn0.gstatic.com/images?q=tbn:ANd9GcSXPooOkWkxMr3w4CTFU_Dqhh-peTvD4uQFA7GKZyC6GnmhZXpZ7AcYknF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6" y="2280624"/>
            <a:ext cx="1023984" cy="65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ounded Rectangle 108"/>
          <p:cNvSpPr/>
          <p:nvPr/>
        </p:nvSpPr>
        <p:spPr>
          <a:xfrm>
            <a:off x="5642563" y="1410619"/>
            <a:ext cx="1070385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5731835" y="1410620"/>
            <a:ext cx="88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EHR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Mobile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5" name="Rounded Rectangle 204"/>
          <p:cNvSpPr/>
          <p:nvPr/>
        </p:nvSpPr>
        <p:spPr>
          <a:xfrm>
            <a:off x="6785563" y="1410619"/>
            <a:ext cx="1070385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/>
          <p:cNvSpPr txBox="1"/>
          <p:nvPr/>
        </p:nvSpPr>
        <p:spPr>
          <a:xfrm>
            <a:off x="7071705" y="1410620"/>
            <a:ext cx="71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Patient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Portal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40" y="2312677"/>
            <a:ext cx="1053206" cy="62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" name="Picture 2" descr="http://www.rochestergeneral.org/~/media/Images/Imported/gedownload/two%20women%20mycare%20cov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35" y="1424563"/>
            <a:ext cx="268428" cy="4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" name="Rounded Rectangle 210"/>
          <p:cNvSpPr/>
          <p:nvPr/>
        </p:nvSpPr>
        <p:spPr>
          <a:xfrm>
            <a:off x="4353200" y="2253794"/>
            <a:ext cx="3603320" cy="6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ounded Rectangle 211"/>
          <p:cNvSpPr/>
          <p:nvPr/>
        </p:nvSpPr>
        <p:spPr>
          <a:xfrm>
            <a:off x="6477178" y="3756917"/>
            <a:ext cx="2022534" cy="9117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prstClr val="white"/>
              </a:solidFill>
            </a:endParaRP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Institutional Image Management System</a:t>
            </a: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(IIMS) </a:t>
            </a:r>
          </a:p>
          <a:p>
            <a:pPr algn="ctr"/>
            <a:endParaRPr lang="en-US" sz="600" dirty="0" smtClean="0">
              <a:solidFill>
                <a:prstClr val="white"/>
              </a:solidFill>
            </a:endParaRP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(Patient Imaging Registry)</a:t>
            </a:r>
          </a:p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8129725" y="1923421"/>
            <a:ext cx="9301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Create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Order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For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Imaging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Using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Known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Accession #,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Department,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PHI,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etc.</a:t>
            </a:r>
          </a:p>
        </p:txBody>
      </p:sp>
      <p:cxnSp>
        <p:nvCxnSpPr>
          <p:cNvPr id="214" name="Straight Arrow Connector 213"/>
          <p:cNvCxnSpPr/>
          <p:nvPr/>
        </p:nvCxnSpPr>
        <p:spPr>
          <a:xfrm flipV="1">
            <a:off x="8153578" y="1867819"/>
            <a:ext cx="0" cy="1882299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Oval 214"/>
          <p:cNvSpPr/>
          <p:nvPr/>
        </p:nvSpPr>
        <p:spPr>
          <a:xfrm>
            <a:off x="8061476" y="5204717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6</a:t>
            </a:r>
          </a:p>
        </p:txBody>
      </p:sp>
      <p:cxnSp>
        <p:nvCxnSpPr>
          <p:cNvPr id="216" name="Straight Arrow Connector 215"/>
          <p:cNvCxnSpPr/>
          <p:nvPr/>
        </p:nvCxnSpPr>
        <p:spPr>
          <a:xfrm flipV="1">
            <a:off x="8153578" y="4664025"/>
            <a:ext cx="0" cy="54523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 flipH="1">
            <a:off x="5029377" y="1862507"/>
            <a:ext cx="1" cy="394263"/>
          </a:xfrm>
          <a:prstGeom prst="straightConnector1">
            <a:avLst/>
          </a:prstGeom>
          <a:ln w="25400">
            <a:solidFill>
              <a:srgbClr val="04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Oval 217"/>
          <p:cNvSpPr/>
          <p:nvPr/>
        </p:nvSpPr>
        <p:spPr>
          <a:xfrm>
            <a:off x="381000" y="5354195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509547" y="5312721"/>
            <a:ext cx="2715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Validate Images Against Patient Registration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8077378" y="3756917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221" name="Oval 220"/>
          <p:cNvSpPr/>
          <p:nvPr/>
        </p:nvSpPr>
        <p:spPr>
          <a:xfrm>
            <a:off x="4937276" y="1815472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7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cxnSp>
        <p:nvCxnSpPr>
          <p:cNvPr id="222" name="Straight Arrow Connector 221"/>
          <p:cNvCxnSpPr/>
          <p:nvPr/>
        </p:nvCxnSpPr>
        <p:spPr>
          <a:xfrm flipH="1">
            <a:off x="6201834" y="1843295"/>
            <a:ext cx="1" cy="394263"/>
          </a:xfrm>
          <a:prstGeom prst="straightConnector1">
            <a:avLst/>
          </a:prstGeom>
          <a:ln w="25400">
            <a:solidFill>
              <a:srgbClr val="04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Oval 222"/>
          <p:cNvSpPr/>
          <p:nvPr/>
        </p:nvSpPr>
        <p:spPr>
          <a:xfrm>
            <a:off x="6109733" y="1796260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7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cxnSp>
        <p:nvCxnSpPr>
          <p:cNvPr id="224" name="Straight Arrow Connector 223"/>
          <p:cNvCxnSpPr/>
          <p:nvPr/>
        </p:nvCxnSpPr>
        <p:spPr>
          <a:xfrm flipH="1">
            <a:off x="7315377" y="1851246"/>
            <a:ext cx="1" cy="394263"/>
          </a:xfrm>
          <a:prstGeom prst="straightConnector1">
            <a:avLst/>
          </a:prstGeom>
          <a:ln w="25400">
            <a:solidFill>
              <a:srgbClr val="04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Oval 224"/>
          <p:cNvSpPr/>
          <p:nvPr/>
        </p:nvSpPr>
        <p:spPr>
          <a:xfrm>
            <a:off x="7223276" y="1804211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7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cxnSp>
        <p:nvCxnSpPr>
          <p:cNvPr id="226" name="Straight Arrow Connector 225"/>
          <p:cNvCxnSpPr/>
          <p:nvPr/>
        </p:nvCxnSpPr>
        <p:spPr>
          <a:xfrm flipH="1">
            <a:off x="7772578" y="2957801"/>
            <a:ext cx="1" cy="799116"/>
          </a:xfrm>
          <a:prstGeom prst="straightConnector1">
            <a:avLst/>
          </a:prstGeom>
          <a:ln w="25400">
            <a:solidFill>
              <a:srgbClr val="04484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4989623" y="1962843"/>
            <a:ext cx="144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View Images</a:t>
            </a:r>
            <a:endParaRPr lang="en-US" sz="10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6144766" y="1944019"/>
            <a:ext cx="144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View Images</a:t>
            </a:r>
            <a:endParaRPr lang="en-US" sz="10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7255080" y="1959921"/>
            <a:ext cx="144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View Images</a:t>
            </a:r>
            <a:endParaRPr lang="en-US" sz="10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 rot="16200000">
            <a:off x="4298984" y="4604784"/>
            <a:ext cx="6206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Retrieve</a:t>
            </a:r>
          </a:p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 Prior </a:t>
            </a:r>
          </a:p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Images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231" name="Straight Arrow Connector 230"/>
          <p:cNvCxnSpPr/>
          <p:nvPr/>
        </p:nvCxnSpPr>
        <p:spPr>
          <a:xfrm>
            <a:off x="3829050" y="4518918"/>
            <a:ext cx="2633404" cy="0"/>
          </a:xfrm>
          <a:prstGeom prst="straightConnector1">
            <a:avLst/>
          </a:prstGeom>
          <a:ln w="25400">
            <a:solidFill>
              <a:srgbClr val="04484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Oval 231"/>
          <p:cNvSpPr/>
          <p:nvPr/>
        </p:nvSpPr>
        <p:spPr>
          <a:xfrm>
            <a:off x="5991225" y="4551904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3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sp>
        <p:nvSpPr>
          <p:cNvPr id="233" name="Rounded Rectangle 232"/>
          <p:cNvSpPr/>
          <p:nvPr/>
        </p:nvSpPr>
        <p:spPr>
          <a:xfrm>
            <a:off x="413260" y="1262684"/>
            <a:ext cx="2970130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TextBox 233"/>
          <p:cNvSpPr txBox="1"/>
          <p:nvPr/>
        </p:nvSpPr>
        <p:spPr>
          <a:xfrm>
            <a:off x="421211" y="1242317"/>
            <a:ext cx="290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Registration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Master Data Management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35" name="Straight Arrow Connector 234"/>
          <p:cNvCxnSpPr/>
          <p:nvPr/>
        </p:nvCxnSpPr>
        <p:spPr>
          <a:xfrm>
            <a:off x="472620" y="1703982"/>
            <a:ext cx="482" cy="3508686"/>
          </a:xfrm>
          <a:prstGeom prst="straightConnector1">
            <a:avLst/>
          </a:prstGeom>
          <a:ln w="25400">
            <a:solidFill>
              <a:srgbClr val="04484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Rounded Rectangle 236"/>
          <p:cNvSpPr/>
          <p:nvPr/>
        </p:nvSpPr>
        <p:spPr>
          <a:xfrm>
            <a:off x="844847" y="2129500"/>
            <a:ext cx="2854573" cy="3524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prstClr val="white"/>
              </a:solidFill>
            </a:endParaRP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3</a:t>
            </a:r>
            <a:r>
              <a:rPr lang="en-US" sz="1200" baseline="30000" dirty="0" smtClean="0">
                <a:solidFill>
                  <a:prstClr val="white"/>
                </a:solidFill>
              </a:rPr>
              <a:t>rd</a:t>
            </a:r>
            <a:r>
              <a:rPr lang="en-US" sz="1200" dirty="0" smtClean="0">
                <a:solidFill>
                  <a:prstClr val="white"/>
                </a:solidFill>
              </a:rPr>
              <a:t> Party Modality Worklist Server</a:t>
            </a:r>
          </a:p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501874" y="3688694"/>
            <a:ext cx="9573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DICOM Images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and video clips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with Acc #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239" name="Straight Arrow Connector 238"/>
          <p:cNvCxnSpPr/>
          <p:nvPr/>
        </p:nvCxnSpPr>
        <p:spPr>
          <a:xfrm>
            <a:off x="2225524" y="1818740"/>
            <a:ext cx="0" cy="32943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TextBox 239"/>
          <p:cNvSpPr txBox="1"/>
          <p:nvPr/>
        </p:nvSpPr>
        <p:spPr>
          <a:xfrm>
            <a:off x="906271" y="1901843"/>
            <a:ext cx="2742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Get Patient Demographic Information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2129837" y="1775717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2073124" y="2966067"/>
            <a:ext cx="739430" cy="842495"/>
          </a:xfrm>
          <a:prstGeom prst="roundRect">
            <a:avLst/>
          </a:prstGeom>
          <a:solidFill>
            <a:schemeClr val="accent6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243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21" y="3251852"/>
            <a:ext cx="494788" cy="48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" name="Picture 2" descr="Flexibles Endosko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24" y="3064630"/>
            <a:ext cx="547418" cy="41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" name="Picture 2" descr="Image result for surgical microscope zeis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09" y="3497212"/>
            <a:ext cx="377715" cy="53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" name="TextBox 245"/>
          <p:cNvSpPr txBox="1"/>
          <p:nvPr/>
        </p:nvSpPr>
        <p:spPr>
          <a:xfrm>
            <a:off x="2015974" y="2936608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prstClr val="black"/>
                </a:solidFill>
              </a:rPr>
              <a:t>Digital</a:t>
            </a:r>
          </a:p>
          <a:p>
            <a:pPr algn="ctr"/>
            <a:r>
              <a:rPr lang="en-US" sz="800" dirty="0" smtClean="0">
                <a:solidFill>
                  <a:prstClr val="black"/>
                </a:solidFill>
              </a:rPr>
              <a:t>Capture System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247" name="Straight Arrow Connector 246"/>
          <p:cNvCxnSpPr/>
          <p:nvPr/>
        </p:nvCxnSpPr>
        <p:spPr>
          <a:xfrm>
            <a:off x="2638972" y="3807058"/>
            <a:ext cx="5972" cy="454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2576625" y="3794144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     DICOM </a:t>
            </a:r>
          </a:p>
          <a:p>
            <a:r>
              <a:rPr lang="en-US" sz="1000" dirty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 Images and 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  video clips</a:t>
            </a:r>
          </a:p>
        </p:txBody>
      </p:sp>
      <p:cxnSp>
        <p:nvCxnSpPr>
          <p:cNvPr id="249" name="Straight Arrow Connector 248"/>
          <p:cNvCxnSpPr/>
          <p:nvPr/>
        </p:nvCxnSpPr>
        <p:spPr>
          <a:xfrm>
            <a:off x="2436020" y="2481955"/>
            <a:ext cx="0" cy="42913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Oval 249"/>
          <p:cNvSpPr/>
          <p:nvPr/>
        </p:nvSpPr>
        <p:spPr>
          <a:xfrm>
            <a:off x="2347083" y="2809694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1</a:t>
            </a:r>
          </a:p>
        </p:txBody>
      </p:sp>
      <p:cxnSp>
        <p:nvCxnSpPr>
          <p:cNvPr id="251" name="Straight Connector 250"/>
          <p:cNvCxnSpPr/>
          <p:nvPr/>
        </p:nvCxnSpPr>
        <p:spPr>
          <a:xfrm>
            <a:off x="1768324" y="3384279"/>
            <a:ext cx="228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1768324" y="3612879"/>
            <a:ext cx="228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Rounded Rectangle 252"/>
          <p:cNvSpPr/>
          <p:nvPr/>
        </p:nvSpPr>
        <p:spPr>
          <a:xfrm>
            <a:off x="2554647" y="4310594"/>
            <a:ext cx="1276231" cy="3524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prstClr val="white"/>
              </a:solidFill>
            </a:endParaRP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Gateway</a:t>
            </a:r>
          </a:p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cxnSp>
        <p:nvCxnSpPr>
          <p:cNvPr id="254" name="Straight Arrow Connector 253"/>
          <p:cNvCxnSpPr/>
          <p:nvPr/>
        </p:nvCxnSpPr>
        <p:spPr>
          <a:xfrm>
            <a:off x="3824487" y="4389668"/>
            <a:ext cx="563581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Oval 254"/>
          <p:cNvSpPr/>
          <p:nvPr/>
        </p:nvSpPr>
        <p:spPr>
          <a:xfrm>
            <a:off x="2554648" y="4263694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1820231" y="2436962"/>
            <a:ext cx="1524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Modality 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Worklist 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Query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257" name="Straight Arrow Connector 256"/>
          <p:cNvCxnSpPr/>
          <p:nvPr/>
        </p:nvCxnSpPr>
        <p:spPr>
          <a:xfrm flipH="1">
            <a:off x="4391025" y="2936608"/>
            <a:ext cx="5384" cy="1445109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Oval 257"/>
          <p:cNvSpPr/>
          <p:nvPr/>
        </p:nvSpPr>
        <p:spPr>
          <a:xfrm>
            <a:off x="4305300" y="3124019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4</a:t>
            </a:r>
          </a:p>
        </p:txBody>
      </p:sp>
      <p:cxnSp>
        <p:nvCxnSpPr>
          <p:cNvPr id="259" name="Straight Arrow Connector 258"/>
          <p:cNvCxnSpPr/>
          <p:nvPr/>
        </p:nvCxnSpPr>
        <p:spPr>
          <a:xfrm>
            <a:off x="3210758" y="4642742"/>
            <a:ext cx="0" cy="501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xtBox 259"/>
          <p:cNvSpPr txBox="1"/>
          <p:nvPr/>
        </p:nvSpPr>
        <p:spPr>
          <a:xfrm>
            <a:off x="3180787" y="4633883"/>
            <a:ext cx="9573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DICOM Images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and video clips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with Acc #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3124200" y="5138042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62" name="Oval 261"/>
          <p:cNvSpPr/>
          <p:nvPr/>
        </p:nvSpPr>
        <p:spPr>
          <a:xfrm>
            <a:off x="3626759" y="4442717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3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pic>
        <p:nvPicPr>
          <p:cNvPr id="26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404" y="2741762"/>
            <a:ext cx="415120" cy="54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" name="TextBox 263"/>
          <p:cNvSpPr txBox="1"/>
          <p:nvPr/>
        </p:nvSpPr>
        <p:spPr>
          <a:xfrm>
            <a:off x="2832338" y="3160178"/>
            <a:ext cx="106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4F81BD">
                    <a:lumMod val="50000"/>
                  </a:srgbClr>
                </a:solidFill>
              </a:rPr>
              <a:t>barcode</a:t>
            </a:r>
          </a:p>
          <a:p>
            <a:r>
              <a:rPr lang="en-US" sz="900" dirty="0" smtClean="0">
                <a:solidFill>
                  <a:srgbClr val="4F81BD">
                    <a:lumMod val="50000"/>
                  </a:srgbClr>
                </a:solidFill>
              </a:rPr>
              <a:t>PID</a:t>
            </a:r>
            <a:endParaRPr lang="en-US" sz="900" dirty="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265" name="Straight Arrow Connector 264"/>
          <p:cNvCxnSpPr/>
          <p:nvPr/>
        </p:nvCxnSpPr>
        <p:spPr>
          <a:xfrm>
            <a:off x="2530764" y="2894162"/>
            <a:ext cx="563581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" name="Picture 2" descr="C:\Users\krp02\AppData\Local\Microsoft\Windows\Temporary Internet Files\Content.IE5\11S0J759\MC900340122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75" y="3308079"/>
            <a:ext cx="245754" cy="22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2" descr="C:\Users\krp02\AppData\Local\Microsoft\Windows\Temporary Internet Files\Content.IE5\11S0J759\MC900340122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24" y="3582744"/>
            <a:ext cx="245754" cy="22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" name="TextBox 267"/>
          <p:cNvSpPr txBox="1"/>
          <p:nvPr/>
        </p:nvSpPr>
        <p:spPr>
          <a:xfrm>
            <a:off x="4572000" y="4110754"/>
            <a:ext cx="231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Notify Exam In Progress </a:t>
            </a:r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  <a:sym typeface="Wingdings" panose="05000000000000000000" pitchFamily="2" charset="2"/>
              </a:rPr>
              <a:t>(PHI, Dept., Modality, Study UID…)</a:t>
            </a:r>
          </a:p>
          <a:p>
            <a:endParaRPr lang="en-US" sz="600" dirty="0" smtClean="0">
              <a:solidFill>
                <a:srgbClr val="4F81BD">
                  <a:lumMod val="50000"/>
                </a:srgbClr>
              </a:solidFill>
            </a:endParaRP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  <a:sym typeface="Wingdings" panose="05000000000000000000" pitchFamily="2" charset="2"/>
              </a:rPr>
              <a:t>            </a:t>
            </a:r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Get Accession #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271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86" y="2713406"/>
            <a:ext cx="472924" cy="31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1681685" y="2988430"/>
            <a:ext cx="199077" cy="422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3" name="Picture 2" descr="C:\Users\krp02\AppData\Local\Microsoft\Windows\Temporary Internet Files\Content.IE5\11S0J759\MC900340122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30718"/>
            <a:ext cx="245754" cy="22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" name="Rounded Rectangle 273"/>
          <p:cNvSpPr/>
          <p:nvPr/>
        </p:nvSpPr>
        <p:spPr>
          <a:xfrm>
            <a:off x="762000" y="4289592"/>
            <a:ext cx="1276231" cy="3790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prstClr val="white"/>
              </a:solidFill>
            </a:endParaRP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Video Management System (editing)</a:t>
            </a:r>
          </a:p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cxnSp>
        <p:nvCxnSpPr>
          <p:cNvPr id="275" name="Straight Arrow Connector 274"/>
          <p:cNvCxnSpPr>
            <a:endCxn id="274" idx="0"/>
          </p:cNvCxnSpPr>
          <p:nvPr/>
        </p:nvCxnSpPr>
        <p:spPr>
          <a:xfrm flipH="1">
            <a:off x="1400116" y="3808978"/>
            <a:ext cx="722721" cy="480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TextBox 275"/>
          <p:cNvSpPr txBox="1"/>
          <p:nvPr/>
        </p:nvSpPr>
        <p:spPr>
          <a:xfrm>
            <a:off x="1828800" y="3913577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Video</a:t>
            </a:r>
          </a:p>
        </p:txBody>
      </p:sp>
      <p:cxnSp>
        <p:nvCxnSpPr>
          <p:cNvPr id="277" name="Straight Arrow Connector 276"/>
          <p:cNvCxnSpPr/>
          <p:nvPr/>
        </p:nvCxnSpPr>
        <p:spPr>
          <a:xfrm>
            <a:off x="1965547" y="4471292"/>
            <a:ext cx="5899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Box 277"/>
          <p:cNvSpPr txBox="1"/>
          <p:nvPr/>
        </p:nvSpPr>
        <p:spPr>
          <a:xfrm>
            <a:off x="2005346" y="4290857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4F81BD">
                    <a:lumMod val="50000"/>
                  </a:srgbClr>
                </a:solidFill>
              </a:rPr>
              <a:t>Edited</a:t>
            </a:r>
          </a:p>
          <a:p>
            <a:r>
              <a:rPr lang="en-US" sz="800" dirty="0" smtClean="0">
                <a:solidFill>
                  <a:srgbClr val="4F81BD">
                    <a:lumMod val="50000"/>
                  </a:srgbClr>
                </a:solidFill>
              </a:rPr>
              <a:t>DICOM</a:t>
            </a:r>
          </a:p>
          <a:p>
            <a:r>
              <a:rPr lang="en-US" sz="800" dirty="0" smtClean="0">
                <a:solidFill>
                  <a:srgbClr val="4F81BD">
                    <a:lumMod val="50000"/>
                  </a:srgbClr>
                </a:solidFill>
              </a:rPr>
              <a:t>Video</a:t>
            </a:r>
          </a:p>
          <a:p>
            <a:r>
              <a:rPr lang="en-US" sz="800" dirty="0" smtClean="0">
                <a:solidFill>
                  <a:srgbClr val="4F81BD">
                    <a:lumMod val="50000"/>
                  </a:srgbClr>
                </a:solidFill>
              </a:rPr>
              <a:t>Clips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8237729" y="4467246"/>
            <a:ext cx="930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Notify IIMS 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that images are available       </a:t>
            </a:r>
          </a:p>
          <a:p>
            <a:r>
              <a:rPr lang="en-US" sz="1000" dirty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     (ORU)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87" y="5661917"/>
            <a:ext cx="782381" cy="114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0" name="TextBox 279"/>
          <p:cNvSpPr txBox="1"/>
          <p:nvPr/>
        </p:nvSpPr>
        <p:spPr>
          <a:xfrm>
            <a:off x="2649369" y="5690520"/>
            <a:ext cx="1590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Logical Storage Pools</a:t>
            </a:r>
            <a:endParaRPr lang="en-US" sz="1200" dirty="0"/>
          </a:p>
        </p:txBody>
      </p:sp>
      <p:sp>
        <p:nvSpPr>
          <p:cNvPr id="281" name="Right Arrow 280"/>
          <p:cNvSpPr/>
          <p:nvPr/>
        </p:nvSpPr>
        <p:spPr>
          <a:xfrm>
            <a:off x="4117961" y="5763997"/>
            <a:ext cx="289710" cy="12246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764" y="669471"/>
            <a:ext cx="4762247" cy="922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xmlns="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64461" y="624152"/>
            <a:ext cx="7989752" cy="978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Enterprise Imaging</a:t>
            </a:r>
          </a:p>
          <a:p>
            <a:endParaRPr lang="en-US" sz="600" dirty="0" smtClean="0"/>
          </a:p>
          <a:p>
            <a:r>
              <a:rPr lang="en-US" sz="2000" dirty="0" smtClean="0"/>
              <a:t>    Example: Mature VNA Implementation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69421" y="1585855"/>
            <a:ext cx="8425542" cy="1026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764" y="1567541"/>
            <a:ext cx="8253199" cy="93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33400" y="3498433"/>
            <a:ext cx="8062086" cy="533400"/>
          </a:xfrm>
          <a:prstGeom prst="rect">
            <a:avLst/>
          </a:prstGeom>
          <a:solidFill>
            <a:schemeClr val="accent1">
              <a:lumMod val="50000"/>
              <a:alpha val="5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33400" y="4031833"/>
            <a:ext cx="8062086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DICOM and Web Services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33400" y="3193633"/>
            <a:ext cx="8062086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DICOM, HL7 </a:t>
            </a:r>
            <a:r>
              <a:rPr lang="en-US" sz="1400" dirty="0">
                <a:solidFill>
                  <a:prstClr val="white"/>
                </a:solidFill>
              </a:rPr>
              <a:t>and Web Services</a:t>
            </a:r>
          </a:p>
        </p:txBody>
      </p:sp>
      <p:cxnSp>
        <p:nvCxnSpPr>
          <p:cNvPr id="114" name="Straight Connector 113"/>
          <p:cNvCxnSpPr/>
          <p:nvPr/>
        </p:nvCxnSpPr>
        <p:spPr>
          <a:xfrm>
            <a:off x="536378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 rot="16200000">
            <a:off x="-223793" y="507494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Radiology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762000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 rot="16200000">
            <a:off x="15736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Cardiology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1011143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 rot="16200000">
            <a:off x="244336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OB/Gyn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>
            <a:off x="1243053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 rot="16200000">
            <a:off x="290469" y="5244821"/>
            <a:ext cx="2124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Dental &amp; Oral Surgery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1484245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 rot="16200000">
            <a:off x="725389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Ophthalmology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1736698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 rot="16200000">
            <a:off x="953989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Orthopedics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1965298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 rot="16200000">
            <a:off x="1198491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Radiation Oncology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>
            <a:off x="2201849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 rot="16200000">
            <a:off x="1427091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Urology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2422498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 rot="16200000">
            <a:off x="1655691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Vascular Medicine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2643147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 rot="16200000">
            <a:off x="1860438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Neurology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4" name="Straight Connector 133"/>
          <p:cNvCxnSpPr/>
          <p:nvPr/>
        </p:nvCxnSpPr>
        <p:spPr>
          <a:xfrm>
            <a:off x="2879698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 rot="16200000">
            <a:off x="2109581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PMR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>
            <a:off x="3120890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 rot="16200000">
            <a:off x="2354083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Sports Medicine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>
            <a:off x="3357441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 rot="16200000">
            <a:off x="2582683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Pain Medicine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>
            <a:off x="3578090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 rot="16200000">
            <a:off x="2811283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Infusion Therapy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>
            <a:off x="3798739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 rot="16200000">
            <a:off x="2772733" y="5302341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Pulmonary/Bronchoscopy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4035290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 rot="16200000">
            <a:off x="3276766" y="5059046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Anesthesiology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6" name="Straight Connector 145"/>
          <p:cNvCxnSpPr/>
          <p:nvPr/>
        </p:nvCxnSpPr>
        <p:spPr>
          <a:xfrm>
            <a:off x="4264222" y="4336634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 rot="16200000">
            <a:off x="3246167" y="5302342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Critical Care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>
            <a:off x="4484871" y="4336634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 rot="16200000">
            <a:off x="3386094" y="5370141"/>
            <a:ext cx="2438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Hospital Internal Medicine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740302" y="4336634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 rot="16200000">
            <a:off x="3787717" y="5244823"/>
            <a:ext cx="212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Emergency Department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2" name="Straight Connector 151"/>
          <p:cNvCxnSpPr/>
          <p:nvPr/>
        </p:nvCxnSpPr>
        <p:spPr>
          <a:xfrm>
            <a:off x="4976853" y="4336634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4984804" y="4336633"/>
            <a:ext cx="1174804" cy="38100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DICOM Digital 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Capture Devices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 rot="16200000">
            <a:off x="3971390" y="5672648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Operating Rooms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>
            <a:off x="5218045" y="4717634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 rot="16200000">
            <a:off x="4459521" y="544004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GI Scopes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 rot="16200000">
            <a:off x="4671223" y="5686259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ENT Scopes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 rot="16200000">
            <a:off x="4970472" y="5625824"/>
            <a:ext cx="212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Others….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>
            <a:off x="5449955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5678555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5934318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6172200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/>
          <p:cNvSpPr/>
          <p:nvPr/>
        </p:nvSpPr>
        <p:spPr>
          <a:xfrm>
            <a:off x="6159608" y="4336633"/>
            <a:ext cx="1174804" cy="38100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DICOM Wrap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Import Services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 rot="16200000">
            <a:off x="5154145" y="5635636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Medical Photo Import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65" name="Straight Connector 164"/>
          <p:cNvCxnSpPr/>
          <p:nvPr/>
        </p:nvCxnSpPr>
        <p:spPr>
          <a:xfrm>
            <a:off x="6384898" y="4717634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 rot="16200000">
            <a:off x="5626374" y="5416194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Video Clip Import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 rot="16200000">
            <a:off x="5844918" y="5656608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Import API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 rot="16200000">
            <a:off x="5503792" y="5753780"/>
            <a:ext cx="2438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Mayo Photo App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 rot="16200000">
            <a:off x="6137325" y="5617873"/>
            <a:ext cx="212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Others….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70" name="Straight Connector 169"/>
          <p:cNvCxnSpPr/>
          <p:nvPr/>
        </p:nvCxnSpPr>
        <p:spPr>
          <a:xfrm>
            <a:off x="6616808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6845408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7101171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7331102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76816"/>
            <a:ext cx="204515" cy="38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Rectangle 174"/>
          <p:cNvSpPr/>
          <p:nvPr/>
        </p:nvSpPr>
        <p:spPr>
          <a:xfrm>
            <a:off x="7337252" y="4336633"/>
            <a:ext cx="623820" cy="68580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Outside Images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Import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Service </a:t>
            </a:r>
          </a:p>
        </p:txBody>
      </p:sp>
      <p:cxnSp>
        <p:nvCxnSpPr>
          <p:cNvPr id="176" name="Straight Connector 175"/>
          <p:cNvCxnSpPr/>
          <p:nvPr/>
        </p:nvCxnSpPr>
        <p:spPr>
          <a:xfrm>
            <a:off x="7336977" y="4717633"/>
            <a:ext cx="0" cy="1743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7642052" y="5026589"/>
            <a:ext cx="0" cy="1434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7337252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7961966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/>
          <p:nvPr/>
        </p:nvSpPr>
        <p:spPr>
          <a:xfrm>
            <a:off x="7962585" y="4336633"/>
            <a:ext cx="623820" cy="68580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Mayo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Images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Export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Service </a:t>
            </a:r>
          </a:p>
        </p:txBody>
      </p:sp>
      <p:cxnSp>
        <p:nvCxnSpPr>
          <p:cNvPr id="181" name="Straight Connector 180"/>
          <p:cNvCxnSpPr/>
          <p:nvPr/>
        </p:nvCxnSpPr>
        <p:spPr>
          <a:xfrm>
            <a:off x="8305181" y="5026590"/>
            <a:ext cx="0" cy="1434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8595486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6164249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4984804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622193" y="3514335"/>
            <a:ext cx="3530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Interface Engine Services</a:t>
            </a:r>
          </a:p>
          <a:p>
            <a:r>
              <a:rPr lang="en-US" sz="1400" dirty="0" smtClean="0">
                <a:solidFill>
                  <a:prstClr val="white"/>
                </a:solidFill>
              </a:rPr>
              <a:t>Patient Imaging Registry</a:t>
            </a:r>
          </a:p>
          <a:p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582889" y="3624003"/>
            <a:ext cx="2208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Vendor Neutral Archive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6496428" y="3503074"/>
            <a:ext cx="22665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Clinical Image Viewing</a:t>
            </a:r>
            <a:endParaRPr lang="en-US" sz="1400" dirty="0">
              <a:solidFill>
                <a:prstClr val="white"/>
              </a:solidFill>
            </a:endParaRPr>
          </a:p>
          <a:p>
            <a:r>
              <a:rPr lang="en-US" sz="1400" dirty="0" smtClean="0">
                <a:solidFill>
                  <a:prstClr val="white"/>
                </a:solidFill>
              </a:rPr>
              <a:t>Image Routing Services</a:t>
            </a:r>
            <a:endParaRPr lang="en-US" sz="14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sp>
        <p:nvSpPr>
          <p:cNvPr id="188" name="Rounded Rectangle 187"/>
          <p:cNvSpPr/>
          <p:nvPr/>
        </p:nvSpPr>
        <p:spPr>
          <a:xfrm>
            <a:off x="485694" y="1838110"/>
            <a:ext cx="8153400" cy="990600"/>
          </a:xfrm>
          <a:prstGeom prst="roundRect">
            <a:avLst/>
          </a:prstGeom>
          <a:solidFill>
            <a:srgbClr val="044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223612" y="1925978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Electronic Health Record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0" name="Rounded Rectangle 189"/>
          <p:cNvSpPr/>
          <p:nvPr/>
        </p:nvSpPr>
        <p:spPr>
          <a:xfrm>
            <a:off x="5864181" y="2378759"/>
            <a:ext cx="802883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5916254" y="2362858"/>
            <a:ext cx="75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EHR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Desktop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2" name="Rounded Rectangle 191"/>
          <p:cNvSpPr/>
          <p:nvPr/>
        </p:nvSpPr>
        <p:spPr>
          <a:xfrm>
            <a:off x="6725412" y="2375976"/>
            <a:ext cx="735659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192"/>
          <p:cNvSpPr txBox="1"/>
          <p:nvPr/>
        </p:nvSpPr>
        <p:spPr>
          <a:xfrm>
            <a:off x="6722924" y="2363560"/>
            <a:ext cx="73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EHR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Mobile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4" name="Rounded Rectangle 193"/>
          <p:cNvSpPr/>
          <p:nvPr/>
        </p:nvSpPr>
        <p:spPr>
          <a:xfrm>
            <a:off x="7513143" y="2379461"/>
            <a:ext cx="1070385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Box 194"/>
          <p:cNvSpPr txBox="1"/>
          <p:nvPr/>
        </p:nvSpPr>
        <p:spPr>
          <a:xfrm>
            <a:off x="7799285" y="2379462"/>
            <a:ext cx="71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Patient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Portal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96" name="Picture 2" descr="http://www.rochestergeneral.org/~/media/Images/Imported/gedownload/two%20women%20mycare%20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15" y="2393405"/>
            <a:ext cx="268428" cy="4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ounded Rectangle 196"/>
          <p:cNvSpPr/>
          <p:nvPr/>
        </p:nvSpPr>
        <p:spPr>
          <a:xfrm>
            <a:off x="530839" y="2372153"/>
            <a:ext cx="1103071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/>
          <p:cNvSpPr txBox="1"/>
          <p:nvPr/>
        </p:nvSpPr>
        <p:spPr>
          <a:xfrm>
            <a:off x="461932" y="2347658"/>
            <a:ext cx="121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Registration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Master Data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1697034" y="2372329"/>
            <a:ext cx="1662148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1709945" y="2355609"/>
            <a:ext cx="156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Orders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Results Management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1" name="Rounded Rectangle 200"/>
          <p:cNvSpPr/>
          <p:nvPr/>
        </p:nvSpPr>
        <p:spPr>
          <a:xfrm>
            <a:off x="4631350" y="2371510"/>
            <a:ext cx="1172533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/>
          <p:cNvSpPr txBox="1"/>
          <p:nvPr/>
        </p:nvSpPr>
        <p:spPr>
          <a:xfrm>
            <a:off x="4606456" y="2355609"/>
            <a:ext cx="118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Acquire/Store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Photos/Videos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3" name="Rounded Rectangle 202"/>
          <p:cNvSpPr/>
          <p:nvPr/>
        </p:nvSpPr>
        <p:spPr>
          <a:xfrm>
            <a:off x="3402969" y="2368024"/>
            <a:ext cx="1172533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TextBox 203"/>
          <p:cNvSpPr txBox="1"/>
          <p:nvPr/>
        </p:nvSpPr>
        <p:spPr>
          <a:xfrm>
            <a:off x="3378075" y="2352123"/>
            <a:ext cx="118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Worklist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5" name="Rounded Rectangle 204"/>
          <p:cNvSpPr/>
          <p:nvPr/>
        </p:nvSpPr>
        <p:spPr>
          <a:xfrm>
            <a:off x="3733800" y="2843677"/>
            <a:ext cx="1621382" cy="349956"/>
          </a:xfrm>
          <a:prstGeom prst="roundRect">
            <a:avLst/>
          </a:prstGeom>
          <a:solidFill>
            <a:schemeClr val="accent4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4043809" y="2840700"/>
            <a:ext cx="1165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5A8E5">
                    <a:lumMod val="50000"/>
                  </a:srgbClr>
                </a:solidFill>
              </a:rPr>
              <a:t>Integration</a:t>
            </a:r>
            <a:endParaRPr lang="en-US" sz="1400" dirty="0">
              <a:solidFill>
                <a:srgbClr val="15A8E5">
                  <a:lumMod val="50000"/>
                </a:srgbClr>
              </a:solidFill>
            </a:endParaRPr>
          </a:p>
        </p:txBody>
      </p:sp>
      <p:sp>
        <p:nvSpPr>
          <p:cNvPr id="207" name="Rounded Rectangle 206"/>
          <p:cNvSpPr/>
          <p:nvPr/>
        </p:nvSpPr>
        <p:spPr>
          <a:xfrm>
            <a:off x="522888" y="6460787"/>
            <a:ext cx="3512402" cy="254124"/>
          </a:xfrm>
          <a:prstGeom prst="round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Orders-based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8" name="Rounded Rectangle 207"/>
          <p:cNvSpPr/>
          <p:nvPr/>
        </p:nvSpPr>
        <p:spPr>
          <a:xfrm>
            <a:off x="4038599" y="6462458"/>
            <a:ext cx="3918788" cy="252454"/>
          </a:xfrm>
          <a:prstGeom prst="roundRect">
            <a:avLst/>
          </a:prstGeom>
          <a:solidFill>
            <a:schemeClr val="accent3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Encounters-based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 rot="16200000">
            <a:off x="6357381" y="6020798"/>
            <a:ext cx="228600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CD/DVD Import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 rot="16200000">
            <a:off x="6660499" y="6019497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Electronic Import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 rot="16200000">
            <a:off x="7286461" y="6052878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Burn CD/DVD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 rot="16200000">
            <a:off x="7029035" y="6036186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Electronic Export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 rot="16200000">
            <a:off x="4336939" y="5772425"/>
            <a:ext cx="2438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Stress Echo Videos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4041793" y="1838110"/>
            <a:ext cx="3915593" cy="4876802"/>
          </a:xfrm>
          <a:prstGeom prst="roundRect">
            <a:avLst/>
          </a:prstGeom>
          <a:solidFill>
            <a:srgbClr val="F78957">
              <a:alpha val="20000"/>
            </a:srgbClr>
          </a:solidFill>
          <a:ln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9033" y="2809323"/>
            <a:ext cx="325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Photography and Video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Clips</a:t>
            </a:r>
            <a:endParaRPr lang="en-US" dirty="0"/>
          </a:p>
        </p:txBody>
      </p:sp>
      <p:sp>
        <p:nvSpPr>
          <p:cNvPr id="214" name="Rounded Rectangle 213"/>
          <p:cNvSpPr/>
          <p:nvPr/>
        </p:nvSpPr>
        <p:spPr>
          <a:xfrm>
            <a:off x="6146220" y="1851757"/>
            <a:ext cx="1184882" cy="4863154"/>
          </a:xfrm>
          <a:prstGeom prst="roundRect">
            <a:avLst/>
          </a:prstGeom>
          <a:solidFill>
            <a:srgbClr val="F78957">
              <a:alpha val="20000"/>
            </a:srgbClr>
          </a:solidFill>
          <a:ln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7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TextBox 2047"/>
          <p:cNvSpPr txBox="1"/>
          <p:nvPr/>
        </p:nvSpPr>
        <p:spPr>
          <a:xfrm>
            <a:off x="683859" y="73476"/>
            <a:ext cx="8042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Example: Encounters-based Image Acquisition Workflow/Data flow with a VNA</a:t>
            </a:r>
          </a:p>
          <a:p>
            <a:endParaRPr lang="en-US" sz="400" dirty="0" smtClean="0"/>
          </a:p>
          <a:p>
            <a:r>
              <a:rPr lang="en-US" dirty="0" smtClean="0"/>
              <a:t>      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Photography and Video Clip Acquisition and Import Services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45007" y="938876"/>
            <a:ext cx="8153400" cy="990600"/>
          </a:xfrm>
          <a:prstGeom prst="roundRect">
            <a:avLst/>
          </a:prstGeom>
          <a:solidFill>
            <a:srgbClr val="044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147590" y="938876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Electronic Health Record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9" name="Picture 10" descr="https://encrypted-tbn3.gstatic.com/images?q=tbn:ANd9GcQhf-q-kWZcwwHpKhiizzOWBX2yR0ygCpfEnU4TXOe3lxIjfB2T8D2991m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35" y="2331353"/>
            <a:ext cx="1209612" cy="6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4474893" y="3015100"/>
            <a:ext cx="34054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Enterprise Clinical Image Viewer Optimized Environments</a:t>
            </a:r>
            <a:endParaRPr lang="en-US" sz="10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345007" y="5278142"/>
            <a:ext cx="8153399" cy="46133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Vendor Neutral Archive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495978" y="1487476"/>
            <a:ext cx="1070385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4585250" y="1487477"/>
            <a:ext cx="88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EHR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Desktop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4603720" y="3052278"/>
            <a:ext cx="0" cy="2225816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8" descr="https://encrypted-tbn0.gstatic.com/images?q=tbn:ANd9GcSXPooOkWkxMr3w4CTFU_Dqhh-peTvD4uQFA7GKZyC6GnmhZXpZ7AcYknF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6" y="2358183"/>
            <a:ext cx="1023984" cy="65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Rounded Rectangle 95"/>
          <p:cNvSpPr/>
          <p:nvPr/>
        </p:nvSpPr>
        <p:spPr>
          <a:xfrm>
            <a:off x="5642563" y="1488178"/>
            <a:ext cx="1070385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5731835" y="1488179"/>
            <a:ext cx="88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EHR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Mobile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6785563" y="1488178"/>
            <a:ext cx="1070385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071705" y="1488179"/>
            <a:ext cx="71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Patient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Portal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40" y="2390236"/>
            <a:ext cx="1053206" cy="62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2" descr="http://www.rochestergeneral.org/~/media/Images/Imported/gedownload/two%20women%20mycare%20cov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35" y="1502122"/>
            <a:ext cx="268428" cy="4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Rounded Rectangle 112"/>
          <p:cNvSpPr/>
          <p:nvPr/>
        </p:nvSpPr>
        <p:spPr>
          <a:xfrm>
            <a:off x="4353200" y="2331353"/>
            <a:ext cx="3603320" cy="6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6477178" y="3834476"/>
            <a:ext cx="2022534" cy="9117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prstClr val="white"/>
              </a:solidFill>
            </a:endParaRP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Institutional Image Management System</a:t>
            </a: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(IIMS) </a:t>
            </a:r>
          </a:p>
          <a:p>
            <a:pPr algn="ctr"/>
            <a:endParaRPr lang="en-US" sz="600" dirty="0" smtClean="0">
              <a:solidFill>
                <a:prstClr val="white"/>
              </a:solidFill>
            </a:endParaRP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(Patient Imaging Registry)</a:t>
            </a:r>
          </a:p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129725" y="2000980"/>
            <a:ext cx="9301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Create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Order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For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Imaging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Using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Known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Accession #,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Department,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PHI,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etc.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 flipV="1">
            <a:off x="8153578" y="1945378"/>
            <a:ext cx="0" cy="1882299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8061476" y="5282276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6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 flipV="1">
            <a:off x="8153578" y="4741584"/>
            <a:ext cx="0" cy="54523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5029377" y="1940066"/>
            <a:ext cx="1" cy="394263"/>
          </a:xfrm>
          <a:prstGeom prst="straightConnector1">
            <a:avLst/>
          </a:prstGeom>
          <a:ln w="25400">
            <a:solidFill>
              <a:srgbClr val="04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381000" y="5431754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09547" y="5390280"/>
            <a:ext cx="2715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Validate Images Against Patient Registration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8077378" y="3834476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123" name="Oval 122"/>
          <p:cNvSpPr/>
          <p:nvPr/>
        </p:nvSpPr>
        <p:spPr>
          <a:xfrm>
            <a:off x="4937276" y="1893031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7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cxnSp>
        <p:nvCxnSpPr>
          <p:cNvPr id="124" name="Straight Arrow Connector 123"/>
          <p:cNvCxnSpPr/>
          <p:nvPr/>
        </p:nvCxnSpPr>
        <p:spPr>
          <a:xfrm flipH="1">
            <a:off x="6201834" y="1920854"/>
            <a:ext cx="1" cy="394263"/>
          </a:xfrm>
          <a:prstGeom prst="straightConnector1">
            <a:avLst/>
          </a:prstGeom>
          <a:ln w="25400">
            <a:solidFill>
              <a:srgbClr val="04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6109733" y="1873819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7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 flipH="1">
            <a:off x="7315377" y="1928805"/>
            <a:ext cx="1" cy="394263"/>
          </a:xfrm>
          <a:prstGeom prst="straightConnector1">
            <a:avLst/>
          </a:prstGeom>
          <a:ln w="25400">
            <a:solidFill>
              <a:srgbClr val="04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7223276" y="1881770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7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cxnSp>
        <p:nvCxnSpPr>
          <p:cNvPr id="128" name="Straight Arrow Connector 127"/>
          <p:cNvCxnSpPr/>
          <p:nvPr/>
        </p:nvCxnSpPr>
        <p:spPr>
          <a:xfrm flipH="1">
            <a:off x="7772578" y="3035360"/>
            <a:ext cx="1" cy="799116"/>
          </a:xfrm>
          <a:prstGeom prst="straightConnector1">
            <a:avLst/>
          </a:prstGeom>
          <a:ln w="25400">
            <a:solidFill>
              <a:srgbClr val="04484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4989623" y="2040402"/>
            <a:ext cx="144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View Images</a:t>
            </a:r>
            <a:endParaRPr lang="en-US" sz="10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144766" y="2021578"/>
            <a:ext cx="144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View Images</a:t>
            </a:r>
            <a:endParaRPr lang="en-US" sz="10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255080" y="2037480"/>
            <a:ext cx="144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View Images</a:t>
            </a:r>
            <a:endParaRPr lang="en-US" sz="10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552950" y="4199574"/>
            <a:ext cx="231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Notify Photo Exam Info. </a:t>
            </a:r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  <a:sym typeface="Wingdings" panose="05000000000000000000" pitchFamily="2" charset="2"/>
              </a:rPr>
              <a:t>(PHI, Dept., Photo Classification, …)</a:t>
            </a:r>
          </a:p>
          <a:p>
            <a:endParaRPr lang="en-US" sz="600" dirty="0" smtClean="0">
              <a:solidFill>
                <a:srgbClr val="4F81BD">
                  <a:lumMod val="50000"/>
                </a:srgbClr>
              </a:solidFill>
            </a:endParaRP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  <a:sym typeface="Wingdings" panose="05000000000000000000" pitchFamily="2" charset="2"/>
              </a:rPr>
              <a:t>            </a:t>
            </a:r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Get Accession #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 rot="16200000">
            <a:off x="4365659" y="4682343"/>
            <a:ext cx="6206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Retrieve</a:t>
            </a:r>
          </a:p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 Prior </a:t>
            </a:r>
          </a:p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Images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4114716" y="4491782"/>
            <a:ext cx="349939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4083174" y="4596477"/>
            <a:ext cx="2394004" cy="0"/>
          </a:xfrm>
          <a:prstGeom prst="straightConnector1">
            <a:avLst/>
          </a:prstGeom>
          <a:ln w="25400">
            <a:solidFill>
              <a:srgbClr val="04484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4459271" y="3038722"/>
            <a:ext cx="5384" cy="1445109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>
            <a:off x="4373035" y="3216608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38" name="Oval 137"/>
          <p:cNvSpPr/>
          <p:nvPr/>
        </p:nvSpPr>
        <p:spPr>
          <a:xfrm>
            <a:off x="6019800" y="4648513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3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990600" y="4320221"/>
            <a:ext cx="3129355" cy="352455"/>
          </a:xfrm>
          <a:prstGeom prst="roundRect">
            <a:avLst/>
          </a:prstGeom>
          <a:solidFill>
            <a:srgbClr val="04484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prstClr val="white"/>
              </a:solidFill>
            </a:endParaRP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DICOM Encapsulation and Routing</a:t>
            </a:r>
          </a:p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2458943" y="4780793"/>
            <a:ext cx="0" cy="501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2422498" y="4736229"/>
            <a:ext cx="10102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DICOM Images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and Video Clips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with Acc #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2362200" y="4672676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4</a:t>
            </a:r>
          </a:p>
        </p:txBody>
      </p:sp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15276"/>
            <a:ext cx="609600" cy="11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Rounded Rectangle 143"/>
          <p:cNvSpPr/>
          <p:nvPr/>
        </p:nvSpPr>
        <p:spPr>
          <a:xfrm>
            <a:off x="2353123" y="2767676"/>
            <a:ext cx="1609277" cy="712120"/>
          </a:xfrm>
          <a:prstGeom prst="roundRect">
            <a:avLst/>
          </a:prstGeom>
          <a:solidFill>
            <a:srgbClr val="04484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Medical</a:t>
            </a:r>
          </a:p>
          <a:p>
            <a:pPr algn="ctr"/>
            <a:r>
              <a:rPr lang="en-US" sz="1000" dirty="0" smtClean="0"/>
              <a:t> Photo/Video Import</a:t>
            </a:r>
          </a:p>
          <a:p>
            <a:pPr algn="ctr"/>
            <a:r>
              <a:rPr lang="en-US" sz="1000" dirty="0" smtClean="0"/>
              <a:t>Application</a:t>
            </a:r>
          </a:p>
        </p:txBody>
      </p:sp>
      <p:pic>
        <p:nvPicPr>
          <p:cNvPr id="14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84" y="3173462"/>
            <a:ext cx="217488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16" y="2843876"/>
            <a:ext cx="3524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7" name="Straight Connector 146"/>
          <p:cNvCxnSpPr>
            <a:stCxn id="146" idx="3"/>
          </p:cNvCxnSpPr>
          <p:nvPr/>
        </p:nvCxnSpPr>
        <p:spPr>
          <a:xfrm flipV="1">
            <a:off x="2245641" y="2972463"/>
            <a:ext cx="11655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2178172" y="3267998"/>
            <a:ext cx="184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1549076" y="1978615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Patient Lookup</a:t>
            </a:r>
          </a:p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 Web Service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150" name="Straight Arrow Connector 149"/>
          <p:cNvCxnSpPr/>
          <p:nvPr/>
        </p:nvCxnSpPr>
        <p:spPr>
          <a:xfrm flipV="1">
            <a:off x="3778196" y="1905623"/>
            <a:ext cx="0" cy="863678"/>
          </a:xfrm>
          <a:prstGeom prst="straightConnector1">
            <a:avLst/>
          </a:prstGeom>
          <a:ln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2667001" y="1989781"/>
            <a:ext cx="11721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Import EHR Photos</a:t>
            </a:r>
          </a:p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Web Service</a:t>
            </a:r>
          </a:p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(future)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152" name="Straight Arrow Connector 151"/>
          <p:cNvCxnSpPr/>
          <p:nvPr/>
        </p:nvCxnSpPr>
        <p:spPr>
          <a:xfrm flipV="1">
            <a:off x="1447800" y="1781541"/>
            <a:ext cx="0" cy="833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3116249" y="3456492"/>
            <a:ext cx="0" cy="86367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endCxn id="143" idx="2"/>
          </p:cNvCxnSpPr>
          <p:nvPr/>
        </p:nvCxnSpPr>
        <p:spPr>
          <a:xfrm flipV="1">
            <a:off x="1295400" y="3759404"/>
            <a:ext cx="0" cy="54022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1272418" y="4118733"/>
            <a:ext cx="1890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DICOM Encapsulate Web Service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545885" y="3737678"/>
            <a:ext cx="10102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DICOM Images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and Video Clips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with Acc #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25803" y="3705929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Mobile</a:t>
            </a:r>
          </a:p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Photo/Video App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413260" y="1340243"/>
            <a:ext cx="2970130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421211" y="1319876"/>
            <a:ext cx="290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Registration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Master Data Management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60" name="Straight Arrow Connector 159"/>
          <p:cNvCxnSpPr/>
          <p:nvPr/>
        </p:nvCxnSpPr>
        <p:spPr>
          <a:xfrm>
            <a:off x="472620" y="1781541"/>
            <a:ext cx="482" cy="3508686"/>
          </a:xfrm>
          <a:prstGeom prst="straightConnector1">
            <a:avLst/>
          </a:prstGeom>
          <a:ln w="25400">
            <a:solidFill>
              <a:srgbClr val="04484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flipV="1">
            <a:off x="2590800" y="1777076"/>
            <a:ext cx="0" cy="1039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H="1">
            <a:off x="1174803" y="1777076"/>
            <a:ext cx="2" cy="838200"/>
          </a:xfrm>
          <a:prstGeom prst="straightConnector1">
            <a:avLst/>
          </a:prstGeom>
          <a:ln w="25400">
            <a:solidFill>
              <a:srgbClr val="04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517498" y="1989876"/>
            <a:ext cx="7168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Launch</a:t>
            </a:r>
          </a:p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To Patient</a:t>
            </a:r>
          </a:p>
          <a:p>
            <a:pPr algn="ctr"/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Context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1085850" y="1837381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65" name="Oval 164"/>
          <p:cNvSpPr/>
          <p:nvPr/>
        </p:nvSpPr>
        <p:spPr>
          <a:xfrm>
            <a:off x="1959884" y="2342206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66" name="Oval 165"/>
          <p:cNvSpPr/>
          <p:nvPr/>
        </p:nvSpPr>
        <p:spPr>
          <a:xfrm>
            <a:off x="1219200" y="3276913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67" name="Oval 166"/>
          <p:cNvSpPr/>
          <p:nvPr/>
        </p:nvSpPr>
        <p:spPr>
          <a:xfrm>
            <a:off x="2731409" y="2866081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68" name="Oval 167"/>
          <p:cNvSpPr/>
          <p:nvPr/>
        </p:nvSpPr>
        <p:spPr>
          <a:xfrm>
            <a:off x="3693434" y="2446981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69" name="Oval 168"/>
          <p:cNvSpPr/>
          <p:nvPr/>
        </p:nvSpPr>
        <p:spPr>
          <a:xfrm>
            <a:off x="1285875" y="4410388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prstClr val="white"/>
                </a:solidFill>
              </a:rPr>
              <a:t>3</a:t>
            </a:r>
            <a:endParaRPr lang="en-US" sz="1200" kern="0" dirty="0" smtClean="0">
              <a:solidFill>
                <a:prstClr val="white"/>
              </a:solidFill>
            </a:endParaRPr>
          </a:p>
        </p:txBody>
      </p:sp>
      <p:pic>
        <p:nvPicPr>
          <p:cNvPr id="170" name="Picture 2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1517578"/>
            <a:ext cx="561349" cy="42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Oval 170"/>
          <p:cNvSpPr/>
          <p:nvPr/>
        </p:nvSpPr>
        <p:spPr>
          <a:xfrm>
            <a:off x="3686175" y="1867213"/>
            <a:ext cx="183241" cy="160668"/>
          </a:xfrm>
          <a:prstGeom prst="ellipse">
            <a:avLst/>
          </a:prstGeom>
          <a:solidFill>
            <a:srgbClr val="C18253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72" name="Oval 171"/>
          <p:cNvSpPr/>
          <p:nvPr/>
        </p:nvSpPr>
        <p:spPr>
          <a:xfrm>
            <a:off x="1209675" y="2645108"/>
            <a:ext cx="183241" cy="160668"/>
          </a:xfrm>
          <a:prstGeom prst="ellipse">
            <a:avLst/>
          </a:prstGeom>
          <a:solidFill>
            <a:srgbClr val="C0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173" name="Oval 172"/>
          <p:cNvSpPr/>
          <p:nvPr/>
        </p:nvSpPr>
        <p:spPr>
          <a:xfrm>
            <a:off x="2286000" y="3035633"/>
            <a:ext cx="183241" cy="160668"/>
          </a:xfrm>
          <a:prstGeom prst="ellipse">
            <a:avLst/>
          </a:prstGeom>
          <a:solidFill>
            <a:srgbClr val="C0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74" name="Oval 173"/>
          <p:cNvSpPr/>
          <p:nvPr/>
        </p:nvSpPr>
        <p:spPr>
          <a:xfrm>
            <a:off x="3693434" y="2177126"/>
            <a:ext cx="183241" cy="160668"/>
          </a:xfrm>
          <a:prstGeom prst="ellipse">
            <a:avLst/>
          </a:prstGeom>
          <a:solidFill>
            <a:srgbClr val="C0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8237729" y="4679084"/>
            <a:ext cx="930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Notify IIMS </a:t>
            </a:r>
          </a:p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that images are available       </a:t>
            </a:r>
          </a:p>
          <a:p>
            <a:r>
              <a:rPr lang="en-US" sz="1000" dirty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     (ORU)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2649369" y="5837472"/>
            <a:ext cx="1590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Logical Storage Pools</a:t>
            </a:r>
            <a:endParaRPr lang="en-US" sz="1200" dirty="0"/>
          </a:p>
        </p:txBody>
      </p:sp>
      <p:sp>
        <p:nvSpPr>
          <p:cNvPr id="177" name="Right Arrow 176"/>
          <p:cNvSpPr/>
          <p:nvPr/>
        </p:nvSpPr>
        <p:spPr>
          <a:xfrm>
            <a:off x="4117961" y="5910949"/>
            <a:ext cx="289710" cy="12246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4603720" y="5739476"/>
            <a:ext cx="0" cy="1028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6200000">
            <a:off x="4181503" y="6051093"/>
            <a:ext cx="1075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Medical Photos</a:t>
            </a:r>
            <a:endParaRPr lang="en-US" sz="1000" dirty="0"/>
          </a:p>
        </p:txBody>
      </p:sp>
      <p:cxnSp>
        <p:nvCxnSpPr>
          <p:cNvPr id="178" name="Straight Connector 177"/>
          <p:cNvCxnSpPr/>
          <p:nvPr/>
        </p:nvCxnSpPr>
        <p:spPr>
          <a:xfrm>
            <a:off x="4837760" y="5744924"/>
            <a:ext cx="0" cy="1028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 rot="16200000">
            <a:off x="4341139" y="6098289"/>
            <a:ext cx="12242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Restricted Photos</a:t>
            </a:r>
            <a:endParaRPr lang="en-US" sz="1000" dirty="0"/>
          </a:p>
        </p:txBody>
      </p:sp>
      <p:cxnSp>
        <p:nvCxnSpPr>
          <p:cNvPr id="180" name="Straight Connector 179"/>
          <p:cNvCxnSpPr/>
          <p:nvPr/>
        </p:nvCxnSpPr>
        <p:spPr>
          <a:xfrm>
            <a:off x="5071800" y="5742208"/>
            <a:ext cx="0" cy="1028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37412" y="5829308"/>
            <a:ext cx="3330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Three Methods: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5754307" y="6161076"/>
            <a:ext cx="183241" cy="160668"/>
          </a:xfrm>
          <a:prstGeom prst="ellipse">
            <a:avLst/>
          </a:prstGeom>
          <a:solidFill>
            <a:srgbClr val="C0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0944" y="6092563"/>
            <a:ext cx="2539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Mobile Photo/Video App</a:t>
            </a:r>
            <a:endParaRPr lang="en-US" sz="1200" dirty="0"/>
          </a:p>
        </p:txBody>
      </p:sp>
      <p:sp>
        <p:nvSpPr>
          <p:cNvPr id="182" name="Oval 181"/>
          <p:cNvSpPr/>
          <p:nvPr/>
        </p:nvSpPr>
        <p:spPr>
          <a:xfrm>
            <a:off x="5767919" y="6362460"/>
            <a:ext cx="183241" cy="160668"/>
          </a:xfrm>
          <a:prstGeom prst="ellipse">
            <a:avLst/>
          </a:prstGeom>
          <a:solidFill>
            <a:srgbClr val="C0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5924556" y="6293947"/>
            <a:ext cx="2539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Photo/Video Import  Application</a:t>
            </a:r>
            <a:endParaRPr lang="en-US" sz="1200" dirty="0"/>
          </a:p>
        </p:txBody>
      </p:sp>
      <p:sp>
        <p:nvSpPr>
          <p:cNvPr id="184" name="Oval 183"/>
          <p:cNvSpPr/>
          <p:nvPr/>
        </p:nvSpPr>
        <p:spPr>
          <a:xfrm>
            <a:off x="5773367" y="6563844"/>
            <a:ext cx="183241" cy="160668"/>
          </a:xfrm>
          <a:prstGeom prst="ellipse">
            <a:avLst/>
          </a:prstGeom>
          <a:solidFill>
            <a:srgbClr val="C0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 smtClean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5930004" y="6495331"/>
            <a:ext cx="2539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API – Import Web Service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81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2304" y="6505363"/>
            <a:ext cx="7734299" cy="360799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@</a:t>
            </a:r>
            <a:r>
              <a:rPr lang="en-US" dirty="0" err="1"/>
              <a:t>DICOMstandard</a:t>
            </a:r>
            <a:r>
              <a:rPr lang="en-US" dirty="0"/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66779" y="6468831"/>
            <a:ext cx="393700" cy="4304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6872" y="669471"/>
            <a:ext cx="4762247" cy="922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xmlns="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39969" y="624152"/>
            <a:ext cx="7989752" cy="978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VNA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155121" y="1614485"/>
            <a:ext cx="8425542" cy="1026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446872" y="1567541"/>
            <a:ext cx="8253199" cy="93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Content Placeholder 2">
            <a:extLst>
              <a:ext uri="{FF2B5EF4-FFF2-40B4-BE49-F238E27FC236}">
                <a16:creationId xmlns:a16="http://schemas.microsoft.com/office/drawing/2014/main" xmlns="" id="{9383F62F-7A45-46A6-87D3-2A77EEF3A428}"/>
              </a:ext>
            </a:extLst>
          </p:cNvPr>
          <p:cNvSpPr txBox="1">
            <a:spLocks/>
          </p:cNvSpPr>
          <p:nvPr/>
        </p:nvSpPr>
        <p:spPr>
          <a:xfrm>
            <a:off x="4434845" y="2968428"/>
            <a:ext cx="4436748" cy="192803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700" dirty="0" smtClean="0"/>
              <a:t>An Archive for Medical Images</a:t>
            </a:r>
          </a:p>
          <a:p>
            <a:pPr lvl="2"/>
            <a:r>
              <a:rPr lang="en-US" sz="1700" dirty="0" smtClean="0"/>
              <a:t>Based on Medical Imaging Standards</a:t>
            </a:r>
          </a:p>
          <a:p>
            <a:pPr lvl="2"/>
            <a:r>
              <a:rPr lang="en-US" sz="1700" dirty="0" smtClean="0"/>
              <a:t>Vendor Neutral </a:t>
            </a:r>
          </a:p>
          <a:p>
            <a:pPr lvl="3"/>
            <a:r>
              <a:rPr lang="en-US" sz="1500" dirty="0" smtClean="0"/>
              <a:t>Interoperable with “Standards-based” Systems from Other Vendors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					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16508" y="1150455"/>
            <a:ext cx="2487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is a VNA Anyway 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66" y="2237163"/>
            <a:ext cx="3646334" cy="339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7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764" y="669471"/>
            <a:ext cx="4762247" cy="922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xmlns="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64461" y="624152"/>
            <a:ext cx="7989752" cy="978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Enterprise Imaging</a:t>
            </a:r>
          </a:p>
          <a:p>
            <a:endParaRPr lang="en-US" sz="600" dirty="0" smtClean="0"/>
          </a:p>
          <a:p>
            <a:r>
              <a:rPr lang="en-US" sz="2000" dirty="0" smtClean="0"/>
              <a:t>    Example: Mature VNA Implementation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69421" y="1585855"/>
            <a:ext cx="8425542" cy="1026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764" y="1567541"/>
            <a:ext cx="8253199" cy="93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33400" y="3498433"/>
            <a:ext cx="8062086" cy="533400"/>
          </a:xfrm>
          <a:prstGeom prst="rect">
            <a:avLst/>
          </a:prstGeom>
          <a:solidFill>
            <a:schemeClr val="accent1">
              <a:lumMod val="50000"/>
              <a:alpha val="5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33400" y="4031833"/>
            <a:ext cx="8062086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DICOM and Web Services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33400" y="3193633"/>
            <a:ext cx="8062086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DICOM, HL7 </a:t>
            </a:r>
            <a:r>
              <a:rPr lang="en-US" sz="1400" dirty="0">
                <a:solidFill>
                  <a:prstClr val="white"/>
                </a:solidFill>
              </a:rPr>
              <a:t>and Web Services</a:t>
            </a:r>
          </a:p>
        </p:txBody>
      </p:sp>
      <p:cxnSp>
        <p:nvCxnSpPr>
          <p:cNvPr id="114" name="Straight Connector 113"/>
          <p:cNvCxnSpPr/>
          <p:nvPr/>
        </p:nvCxnSpPr>
        <p:spPr>
          <a:xfrm>
            <a:off x="536378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 rot="16200000">
            <a:off x="-223793" y="507494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Radiology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762000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 rot="16200000">
            <a:off x="15736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Cardiology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1011143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 rot="16200000">
            <a:off x="244336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OB/Gyn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>
            <a:off x="1243053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 rot="16200000">
            <a:off x="290469" y="5244821"/>
            <a:ext cx="2124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Dental &amp; Oral Surgery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1484245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 rot="16200000">
            <a:off x="725389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Ophthalmology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1736698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 rot="16200000">
            <a:off x="953989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Orthopedics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1965298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 rot="16200000">
            <a:off x="1198491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Radiation Oncology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>
            <a:off x="2201849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 rot="16200000">
            <a:off x="1427091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Urology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2422498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 rot="16200000">
            <a:off x="1655691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Vascular Medicine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2643147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 rot="16200000">
            <a:off x="1860438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Neurology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4" name="Straight Connector 133"/>
          <p:cNvCxnSpPr/>
          <p:nvPr/>
        </p:nvCxnSpPr>
        <p:spPr>
          <a:xfrm>
            <a:off x="2879698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 rot="16200000">
            <a:off x="2109581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PMR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>
            <a:off x="3120890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 rot="16200000">
            <a:off x="2354083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Sports Medicine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>
            <a:off x="3357441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 rot="16200000">
            <a:off x="2582683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Pain Medicine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>
            <a:off x="3578090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 rot="16200000">
            <a:off x="2811283" y="505904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Infusion Therapy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>
            <a:off x="3798739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 rot="16200000">
            <a:off x="2772733" y="5302341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Pulmonary/Bronchoscopy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4035290" y="4336633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 rot="16200000">
            <a:off x="3276766" y="5059046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Anesthesiology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6" name="Straight Connector 145"/>
          <p:cNvCxnSpPr/>
          <p:nvPr/>
        </p:nvCxnSpPr>
        <p:spPr>
          <a:xfrm>
            <a:off x="4264222" y="4336634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 rot="16200000">
            <a:off x="3246167" y="5302342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Critical Care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>
            <a:off x="4484871" y="4336634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 rot="16200000">
            <a:off x="3386094" y="5370141"/>
            <a:ext cx="2438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Hospital Internal Medicine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>
            <a:off x="4740302" y="4336634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 rot="16200000">
            <a:off x="3787717" y="5244823"/>
            <a:ext cx="212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Emergency Department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2" name="Straight Connector 151"/>
          <p:cNvCxnSpPr/>
          <p:nvPr/>
        </p:nvCxnSpPr>
        <p:spPr>
          <a:xfrm>
            <a:off x="4976853" y="4336634"/>
            <a:ext cx="0" cy="21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4984804" y="4336633"/>
            <a:ext cx="1174804" cy="38100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DICOM Digital 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Capture Devices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 rot="16200000">
            <a:off x="3971390" y="5672648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Operating Rooms 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>
            <a:off x="5218045" y="4717634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 rot="16200000">
            <a:off x="4459521" y="544004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GI Scopes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 rot="16200000">
            <a:off x="4671223" y="5686259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ENT Scopes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 rot="16200000">
            <a:off x="4970472" y="5625824"/>
            <a:ext cx="212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Others….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>
            <a:off x="5449955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5678555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5934318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6172200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/>
          <p:cNvSpPr/>
          <p:nvPr/>
        </p:nvSpPr>
        <p:spPr>
          <a:xfrm>
            <a:off x="6159608" y="4336633"/>
            <a:ext cx="1174804" cy="38100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DICOM Wrap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Import Services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 rot="16200000">
            <a:off x="5154145" y="5635636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Medical Photo Import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65" name="Straight Connector 164"/>
          <p:cNvCxnSpPr/>
          <p:nvPr/>
        </p:nvCxnSpPr>
        <p:spPr>
          <a:xfrm>
            <a:off x="6384898" y="4717634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 rot="16200000">
            <a:off x="5626374" y="5416194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Video Clip Import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 rot="16200000">
            <a:off x="5844918" y="5656608"/>
            <a:ext cx="22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Import API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 rot="16200000">
            <a:off x="5503792" y="5753780"/>
            <a:ext cx="2438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Mayo Photo App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 rot="16200000">
            <a:off x="6137325" y="5617873"/>
            <a:ext cx="212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Others….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70" name="Straight Connector 169"/>
          <p:cNvCxnSpPr/>
          <p:nvPr/>
        </p:nvCxnSpPr>
        <p:spPr>
          <a:xfrm>
            <a:off x="6616808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6845408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7101171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7331102" y="4717633"/>
            <a:ext cx="0" cy="174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76816"/>
            <a:ext cx="204515" cy="38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Rectangle 174"/>
          <p:cNvSpPr/>
          <p:nvPr/>
        </p:nvSpPr>
        <p:spPr>
          <a:xfrm>
            <a:off x="7337252" y="4336633"/>
            <a:ext cx="623820" cy="68580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Outside Images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Import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Service </a:t>
            </a:r>
          </a:p>
        </p:txBody>
      </p:sp>
      <p:cxnSp>
        <p:nvCxnSpPr>
          <p:cNvPr id="176" name="Straight Connector 175"/>
          <p:cNvCxnSpPr/>
          <p:nvPr/>
        </p:nvCxnSpPr>
        <p:spPr>
          <a:xfrm>
            <a:off x="7336977" y="4717633"/>
            <a:ext cx="0" cy="1743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7642052" y="5026589"/>
            <a:ext cx="0" cy="1434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7337252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7961966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/>
          <p:nvPr/>
        </p:nvSpPr>
        <p:spPr>
          <a:xfrm>
            <a:off x="7962585" y="4336633"/>
            <a:ext cx="623820" cy="68580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Mayo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Images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Export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Service </a:t>
            </a:r>
          </a:p>
        </p:txBody>
      </p:sp>
      <p:cxnSp>
        <p:nvCxnSpPr>
          <p:cNvPr id="181" name="Straight Connector 180"/>
          <p:cNvCxnSpPr/>
          <p:nvPr/>
        </p:nvCxnSpPr>
        <p:spPr>
          <a:xfrm>
            <a:off x="8305181" y="5026590"/>
            <a:ext cx="0" cy="1434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8595486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6164249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4984804" y="4336633"/>
            <a:ext cx="0" cy="212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622193" y="3514335"/>
            <a:ext cx="3530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Interface Engine Services</a:t>
            </a:r>
          </a:p>
          <a:p>
            <a:r>
              <a:rPr lang="en-US" sz="1400" dirty="0" smtClean="0">
                <a:solidFill>
                  <a:prstClr val="white"/>
                </a:solidFill>
              </a:rPr>
              <a:t>Patient Imaging Registry</a:t>
            </a:r>
          </a:p>
          <a:p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582889" y="3624003"/>
            <a:ext cx="2208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Vendor Neutral Archive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6496428" y="3503074"/>
            <a:ext cx="22665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Clinical Image Viewing</a:t>
            </a:r>
            <a:endParaRPr lang="en-US" sz="1400" dirty="0">
              <a:solidFill>
                <a:prstClr val="white"/>
              </a:solidFill>
            </a:endParaRPr>
          </a:p>
          <a:p>
            <a:r>
              <a:rPr lang="en-US" sz="1400" dirty="0" smtClean="0">
                <a:solidFill>
                  <a:prstClr val="white"/>
                </a:solidFill>
              </a:rPr>
              <a:t>Image Routing Services</a:t>
            </a:r>
            <a:endParaRPr lang="en-US" sz="14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sp>
        <p:nvSpPr>
          <p:cNvPr id="188" name="Rounded Rectangle 187"/>
          <p:cNvSpPr/>
          <p:nvPr/>
        </p:nvSpPr>
        <p:spPr>
          <a:xfrm>
            <a:off x="485694" y="1838110"/>
            <a:ext cx="8153400" cy="990600"/>
          </a:xfrm>
          <a:prstGeom prst="roundRect">
            <a:avLst/>
          </a:prstGeom>
          <a:solidFill>
            <a:srgbClr val="044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223612" y="1925978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Electronic Health Record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0" name="Rounded Rectangle 189"/>
          <p:cNvSpPr/>
          <p:nvPr/>
        </p:nvSpPr>
        <p:spPr>
          <a:xfrm>
            <a:off x="5864181" y="2378759"/>
            <a:ext cx="802883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5916254" y="2362858"/>
            <a:ext cx="75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EHR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Desktop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2" name="Rounded Rectangle 191"/>
          <p:cNvSpPr/>
          <p:nvPr/>
        </p:nvSpPr>
        <p:spPr>
          <a:xfrm>
            <a:off x="6725412" y="2375976"/>
            <a:ext cx="735659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192"/>
          <p:cNvSpPr txBox="1"/>
          <p:nvPr/>
        </p:nvSpPr>
        <p:spPr>
          <a:xfrm>
            <a:off x="6722924" y="2363560"/>
            <a:ext cx="73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EHR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Mobile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4" name="Rounded Rectangle 193"/>
          <p:cNvSpPr/>
          <p:nvPr/>
        </p:nvSpPr>
        <p:spPr>
          <a:xfrm>
            <a:off x="7513143" y="2379461"/>
            <a:ext cx="1070385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Box 194"/>
          <p:cNvSpPr txBox="1"/>
          <p:nvPr/>
        </p:nvSpPr>
        <p:spPr>
          <a:xfrm>
            <a:off x="7799285" y="2379462"/>
            <a:ext cx="71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Patient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Portal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96" name="Picture 2" descr="http://www.rochestergeneral.org/~/media/Images/Imported/gedownload/two%20women%20mycare%20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15" y="2393405"/>
            <a:ext cx="268428" cy="4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ounded Rectangle 196"/>
          <p:cNvSpPr/>
          <p:nvPr/>
        </p:nvSpPr>
        <p:spPr>
          <a:xfrm>
            <a:off x="530839" y="2372153"/>
            <a:ext cx="1103071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/>
          <p:cNvSpPr txBox="1"/>
          <p:nvPr/>
        </p:nvSpPr>
        <p:spPr>
          <a:xfrm>
            <a:off x="461932" y="2347658"/>
            <a:ext cx="121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Registration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Master Data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1697034" y="2372329"/>
            <a:ext cx="1662148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1709945" y="2355609"/>
            <a:ext cx="156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Orders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Results Management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1" name="Rounded Rectangle 200"/>
          <p:cNvSpPr/>
          <p:nvPr/>
        </p:nvSpPr>
        <p:spPr>
          <a:xfrm>
            <a:off x="4631350" y="2371510"/>
            <a:ext cx="1172533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/>
          <p:cNvSpPr txBox="1"/>
          <p:nvPr/>
        </p:nvSpPr>
        <p:spPr>
          <a:xfrm>
            <a:off x="4606456" y="2355609"/>
            <a:ext cx="118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Acquire/Store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Photos/Videos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3" name="Rounded Rectangle 202"/>
          <p:cNvSpPr/>
          <p:nvPr/>
        </p:nvSpPr>
        <p:spPr>
          <a:xfrm>
            <a:off x="3402969" y="2368024"/>
            <a:ext cx="1172533" cy="428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TextBox 203"/>
          <p:cNvSpPr txBox="1"/>
          <p:nvPr/>
        </p:nvSpPr>
        <p:spPr>
          <a:xfrm>
            <a:off x="3378075" y="2352123"/>
            <a:ext cx="118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Worklist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5" name="Rounded Rectangle 204"/>
          <p:cNvSpPr/>
          <p:nvPr/>
        </p:nvSpPr>
        <p:spPr>
          <a:xfrm>
            <a:off x="3733800" y="2843677"/>
            <a:ext cx="1621382" cy="349956"/>
          </a:xfrm>
          <a:prstGeom prst="roundRect">
            <a:avLst/>
          </a:prstGeom>
          <a:solidFill>
            <a:schemeClr val="accent4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4043809" y="2840700"/>
            <a:ext cx="1165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5A8E5">
                    <a:lumMod val="50000"/>
                  </a:srgbClr>
                </a:solidFill>
              </a:rPr>
              <a:t>Integration</a:t>
            </a:r>
            <a:endParaRPr lang="en-US" sz="1400" dirty="0">
              <a:solidFill>
                <a:srgbClr val="15A8E5">
                  <a:lumMod val="50000"/>
                </a:srgbClr>
              </a:solidFill>
            </a:endParaRPr>
          </a:p>
        </p:txBody>
      </p:sp>
      <p:sp>
        <p:nvSpPr>
          <p:cNvPr id="207" name="Rounded Rectangle 206"/>
          <p:cNvSpPr/>
          <p:nvPr/>
        </p:nvSpPr>
        <p:spPr>
          <a:xfrm>
            <a:off x="522888" y="6460787"/>
            <a:ext cx="3512402" cy="254124"/>
          </a:xfrm>
          <a:prstGeom prst="round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Orders-based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8" name="Rounded Rectangle 207"/>
          <p:cNvSpPr/>
          <p:nvPr/>
        </p:nvSpPr>
        <p:spPr>
          <a:xfrm>
            <a:off x="4038599" y="6462458"/>
            <a:ext cx="3918788" cy="252454"/>
          </a:xfrm>
          <a:prstGeom prst="roundRect">
            <a:avLst/>
          </a:prstGeom>
          <a:solidFill>
            <a:schemeClr val="accent3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Encounters-based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 rot="16200000">
            <a:off x="6357381" y="6020798"/>
            <a:ext cx="228600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CD/DVD Import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 rot="16200000">
            <a:off x="6660499" y="6019497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Electronic Import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 rot="16200000">
            <a:off x="7286461" y="6052878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Burn CD/DVD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 rot="16200000">
            <a:off x="7029035" y="6036186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Electronic Export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 rot="16200000">
            <a:off x="4336939" y="5772425"/>
            <a:ext cx="2438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Stress Echo Videos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737" y="2809323"/>
            <a:ext cx="354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Bi-directional Image Exchange</a:t>
            </a:r>
            <a:endParaRPr lang="en-US" dirty="0"/>
          </a:p>
        </p:txBody>
      </p:sp>
      <p:sp>
        <p:nvSpPr>
          <p:cNvPr id="214" name="Rounded Rectangle 213"/>
          <p:cNvSpPr/>
          <p:nvPr/>
        </p:nvSpPr>
        <p:spPr>
          <a:xfrm>
            <a:off x="7330000" y="1851757"/>
            <a:ext cx="1256405" cy="4863154"/>
          </a:xfrm>
          <a:prstGeom prst="roundRect">
            <a:avLst/>
          </a:prstGeom>
          <a:solidFill>
            <a:srgbClr val="F78957">
              <a:alpha val="20000"/>
            </a:srgbClr>
          </a:solidFill>
          <a:ln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2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50FDA-59F1-42E7-A4F9-5ECEA029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6811" y="6181915"/>
            <a:ext cx="7604864" cy="460211"/>
          </a:xfrm>
        </p:spPr>
        <p:txBody>
          <a:bodyPr/>
          <a:lstStyle/>
          <a:p>
            <a:r>
              <a:rPr lang="en-US" dirty="0">
                <a:solidFill>
                  <a:srgbClr val="4590B8"/>
                </a:solidFill>
              </a:rPr>
              <a:t>Copyright DICOM® 2019       www.dicomstandard.org          #DICOMConference2019        #DICOM         @</a:t>
            </a:r>
            <a:r>
              <a:rPr lang="en-US" dirty="0" err="1">
                <a:solidFill>
                  <a:srgbClr val="4590B8"/>
                </a:solidFill>
              </a:rPr>
              <a:t>DICOMstandard</a:t>
            </a:r>
            <a:r>
              <a:rPr lang="en-US" dirty="0">
                <a:solidFill>
                  <a:srgbClr val="4590B8"/>
                </a:solidFill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989" y="6186241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4590B8"/>
                </a:solidFill>
              </a:rPr>
              <a:pPr/>
              <a:t>31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539" y="1359342"/>
            <a:ext cx="920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4834" y="2620599"/>
            <a:ext cx="127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Topics: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721512" y="4387379"/>
            <a:ext cx="3430152" cy="255419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3F83BE7A-4B25-403F-A7B3-95959A3FF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0141" y="3026536"/>
            <a:ext cx="7157046" cy="2950424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VNA Anyway ?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History 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Evolution of the VNA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Considerations Before Implementing a VNA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A Mature Enterprise Imaging VNA Implementation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for A Successful Implementation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764" y="669471"/>
            <a:ext cx="4762247" cy="922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xmlns="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64461" y="738448"/>
            <a:ext cx="7989752" cy="978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VNA and Enterprise Imaging</a:t>
            </a:r>
          </a:p>
          <a:p>
            <a:endParaRPr lang="en-US" sz="600" dirty="0" smtClean="0"/>
          </a:p>
          <a:p>
            <a:endParaRPr lang="en-US" sz="600" dirty="0" smtClean="0"/>
          </a:p>
          <a:p>
            <a:r>
              <a:rPr lang="en-US" sz="600" dirty="0" smtClean="0"/>
              <a:t>      	                                              </a:t>
            </a:r>
            <a:r>
              <a:rPr lang="en-US" sz="2400" dirty="0" smtClean="0"/>
              <a:t>Foundations for Success</a:t>
            </a:r>
          </a:p>
          <a:p>
            <a:r>
              <a:rPr lang="en-US" sz="2000" dirty="0" smtClean="0"/>
              <a:t>   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69421" y="1585855"/>
            <a:ext cx="8425542" cy="1026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764" y="1567541"/>
            <a:ext cx="8253199" cy="93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Content Placeholder 3">
            <a:extLst>
              <a:ext uri="{FF2B5EF4-FFF2-40B4-BE49-F238E27FC236}">
                <a16:creationId xmlns:a16="http://schemas.microsoft.com/office/drawing/2014/main" xmlns="" id="{3F83BE7A-4B25-403F-A7B3-95959A3FF80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66879" y="2793113"/>
            <a:ext cx="8015362" cy="47026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Define an Enterprise Imaging Strategy, Including the Core Services to Provide</a:t>
            </a:r>
          </a:p>
          <a:p>
            <a:pPr lvl="1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Image Archival, Image Viewing, Image Exchange, EMR Integration, Data Maintenance</a:t>
            </a:r>
          </a:p>
          <a:p>
            <a:pPr lvl="1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Outside Image Management, Privacy and Security Management, Image Access Controls and Auditing</a:t>
            </a:r>
          </a:p>
          <a:p>
            <a:pPr lvl="1"/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Put in Place Effective Governance Responsible for the Implementation of that Strategy</a:t>
            </a:r>
          </a:p>
          <a:p>
            <a:pPr lvl="1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Policies, Prioritization, Planning, Approval, and Oversight</a:t>
            </a:r>
          </a:p>
          <a:p>
            <a:pPr lvl="1"/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an Enterprise Imaging Platform to Provide the Core Services</a:t>
            </a:r>
          </a:p>
          <a:p>
            <a:pPr lvl="1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Platform Itself, Excellent Support for Implementation, Maintenance, and Problems</a:t>
            </a:r>
          </a:p>
          <a:p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Work With Departments to Integrate their Imaging Devices and Applications</a:t>
            </a:r>
          </a:p>
          <a:p>
            <a:pPr lvl="1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Orders-Based Workflows, Encounters-Based Workflows Outside Images Medical &amp; Surgical Photos, etc.</a:t>
            </a:r>
          </a:p>
          <a:p>
            <a:pPr lvl="1"/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Recommended Reading</a:t>
            </a:r>
          </a:p>
          <a:p>
            <a:pPr lvl="1"/>
            <a:r>
              <a:rPr lang="en-US" sz="1200" dirty="0"/>
              <a:t>A Foundation for Enterprise Imaging: HIMSS-SIIM Collaborative White </a:t>
            </a:r>
            <a:r>
              <a:rPr lang="en-US" sz="1200" dirty="0" smtClean="0"/>
              <a:t>Paper,  Journal of Digital Imaging,  October 2016,  Vol29, Issue 5, pp 530-538  </a:t>
            </a:r>
            <a:r>
              <a:rPr lang="en-US" sz="1200" dirty="0">
                <a:hlinkClick r:id="rId2"/>
              </a:rPr>
              <a:t>https://link.springer.com/article/10.1007/s10278-016-9882-0</a:t>
            </a:r>
            <a:endParaRPr lang="en-US" sz="1200" dirty="0" smtClean="0"/>
          </a:p>
          <a:p>
            <a:endParaRPr lang="en-US" dirty="0"/>
          </a:p>
          <a:p>
            <a:pPr lvl="1"/>
            <a:endParaRPr lang="en-US" sz="1200" dirty="0"/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6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611085"/>
            <a:ext cx="7989752" cy="965075"/>
          </a:xfrm>
        </p:spPr>
        <p:txBody>
          <a:bodyPr/>
          <a:lstStyle/>
          <a:p>
            <a:r>
              <a:rPr lang="en-US" dirty="0"/>
              <a:t>Presenter’s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–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 are welcome to contact me if you have questions or want to discuss any of these topics further.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Kenneth Persons		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krpersons@mayo.edu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Mayo Clinic,</a:t>
            </a:r>
          </a:p>
          <a:p>
            <a:pPr lvl="1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200 First St. SW 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2-58</a:t>
            </a:r>
          </a:p>
          <a:p>
            <a:pPr lvl="1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Rochester, MN, USA   55902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3701" y="6171366"/>
            <a:ext cx="7734299" cy="360799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    @</a:t>
            </a:r>
            <a:r>
              <a:rPr lang="en-US" dirty="0" err="1"/>
              <a:t>DICOMstandard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28000" y="6224953"/>
            <a:ext cx="393700" cy="2536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2304" y="6505363"/>
            <a:ext cx="7734299" cy="360799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@</a:t>
            </a:r>
            <a:r>
              <a:rPr lang="en-US" dirty="0" err="1"/>
              <a:t>DICOMstandard</a:t>
            </a:r>
            <a:r>
              <a:rPr lang="en-US" dirty="0"/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66779" y="6468831"/>
            <a:ext cx="393700" cy="4304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6872" y="669471"/>
            <a:ext cx="4762247" cy="922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xmlns="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39969" y="624152"/>
            <a:ext cx="7989752" cy="978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VNA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90893" y="1628774"/>
            <a:ext cx="8425542" cy="1026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446872" y="1567541"/>
            <a:ext cx="8253199" cy="93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16508" y="1150455"/>
            <a:ext cx="2487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is a VNA Anyway 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3F83BE7A-4B25-403F-A7B3-95959A3FF80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4843" y="1837347"/>
            <a:ext cx="7617641" cy="45988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VNA’s are not all the Same</a:t>
            </a:r>
          </a:p>
          <a:p>
            <a:pPr lvl="1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They may include a variety of other image management functions or services</a:t>
            </a:r>
          </a:p>
          <a:p>
            <a:pPr lvl="2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Assurance, Validation,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Notification Services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Image Viewer</a:t>
            </a: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EMR Integration</a:t>
            </a: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Image Exchange Services</a:t>
            </a: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Data Privacy Management Services with Auditing and Reporting</a:t>
            </a: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for Multiple Patient ID’s per Patient with Cross-Matching Lookup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Image Life Cycle Management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for non-DICOM images (proprietary or standard)</a:t>
            </a: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Data Migration Tools</a:t>
            </a:r>
          </a:p>
          <a:p>
            <a:pPr lvl="2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Administration Tools</a:t>
            </a: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Dash Board</a:t>
            </a: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Analytics Reporting Tools</a:t>
            </a: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2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50FDA-59F1-42E7-A4F9-5ECEA029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6811" y="6181915"/>
            <a:ext cx="7604864" cy="460211"/>
          </a:xfrm>
        </p:spPr>
        <p:txBody>
          <a:bodyPr/>
          <a:lstStyle/>
          <a:p>
            <a:r>
              <a:rPr lang="en-US" dirty="0">
                <a:solidFill>
                  <a:srgbClr val="4590B8"/>
                </a:solidFill>
              </a:rPr>
              <a:t>Copyright DICOM® 2019       www.dicomstandard.org          #DICOMConference2019        #DICOM         @</a:t>
            </a:r>
            <a:r>
              <a:rPr lang="en-US" dirty="0" err="1">
                <a:solidFill>
                  <a:srgbClr val="4590B8"/>
                </a:solidFill>
              </a:rPr>
              <a:t>DICOMstandard</a:t>
            </a:r>
            <a:r>
              <a:rPr lang="en-US" dirty="0">
                <a:solidFill>
                  <a:srgbClr val="4590B8"/>
                </a:solidFill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989" y="6186241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4590B8"/>
                </a:solidFill>
              </a:rPr>
              <a:pPr/>
              <a:t>5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539" y="1359342"/>
            <a:ext cx="920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4834" y="2620599"/>
            <a:ext cx="127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Topics: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685768" y="3391869"/>
            <a:ext cx="2822378" cy="255419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3F83BE7A-4B25-403F-A7B3-95959A3FF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0141" y="3026536"/>
            <a:ext cx="7157046" cy="2950424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VNA Anyway ?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History 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Evolution of the VNA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Considerations Before Implementing a VNA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A Mature Enterprise Imaging VNA Implementation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A Successful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1904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2304" y="6505363"/>
            <a:ext cx="7734299" cy="360799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@</a:t>
            </a:r>
            <a:r>
              <a:rPr lang="en-US" dirty="0" err="1"/>
              <a:t>DICOMstandard</a:t>
            </a:r>
            <a:r>
              <a:rPr lang="en-US" dirty="0"/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66779" y="6468831"/>
            <a:ext cx="393700" cy="4304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111768" y="1524000"/>
            <a:ext cx="8425542" cy="102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634" y="3168511"/>
            <a:ext cx="6410371" cy="323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83650" y="1842470"/>
            <a:ext cx="74536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Imaging Systems were Proprietary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Interoperability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non-existent or required significant manual effort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 Data was </a:t>
            </a:r>
            <a:r>
              <a:rPr lang="en-US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department-centric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rather than </a:t>
            </a:r>
            <a:r>
              <a:rPr lang="en-US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patient-centric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Departments were responsible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archiving, maintaining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migrating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EMR was not aware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departmental images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‘or’ EMR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launches departmental image viewer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81764" y="2191996"/>
            <a:ext cx="49191" cy="4571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88852" y="2397548"/>
            <a:ext cx="49191" cy="4571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16916" y="2620828"/>
            <a:ext cx="49191" cy="4571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88868" y="2829932"/>
            <a:ext cx="49191" cy="4571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1764" y="669471"/>
            <a:ext cx="4762247" cy="922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39969" y="624152"/>
            <a:ext cx="7989752" cy="978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41764" y="1567541"/>
            <a:ext cx="8253199" cy="93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39969" y="669471"/>
            <a:ext cx="7989752" cy="978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VNA </a:t>
            </a:r>
            <a:r>
              <a:rPr lang="en-US" sz="2000" dirty="0" smtClean="0"/>
              <a:t>~ a brief history</a:t>
            </a:r>
            <a:endParaRPr lang="en-US" dirty="0" smtClean="0"/>
          </a:p>
          <a:p>
            <a:r>
              <a:rPr lang="en-US" sz="600" dirty="0" smtClean="0"/>
              <a:t/>
            </a:r>
            <a:br>
              <a:rPr lang="en-US" sz="600" dirty="0" smtClean="0"/>
            </a:br>
            <a:r>
              <a:rPr lang="en-US" sz="600" dirty="0" smtClean="0"/>
              <a:t>                                         </a:t>
            </a:r>
            <a:r>
              <a:rPr lang="en-US" sz="2000" b="1" dirty="0" smtClean="0"/>
              <a:t>Early Years of Digital Imaging</a:t>
            </a:r>
            <a:endParaRPr lang="en-US" sz="1800" b="1" dirty="0"/>
          </a:p>
        </p:txBody>
      </p:sp>
      <p:sp>
        <p:nvSpPr>
          <p:cNvPr id="26" name="Oval 25"/>
          <p:cNvSpPr/>
          <p:nvPr/>
        </p:nvSpPr>
        <p:spPr>
          <a:xfrm>
            <a:off x="985316" y="1954556"/>
            <a:ext cx="49191" cy="4571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7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66779" y="6468831"/>
            <a:ext cx="393700" cy="4304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111768" y="1524000"/>
            <a:ext cx="8425542" cy="102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1764" y="669471"/>
            <a:ext cx="4762247" cy="922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39969" y="624152"/>
            <a:ext cx="7989752" cy="978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41764" y="1567541"/>
            <a:ext cx="8253199" cy="93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39969" y="669471"/>
            <a:ext cx="7989752" cy="978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VNA </a:t>
            </a:r>
            <a:r>
              <a:rPr lang="en-US" sz="2000" dirty="0" smtClean="0"/>
              <a:t>~ a brief history</a:t>
            </a:r>
            <a:endParaRPr lang="en-US" dirty="0" smtClean="0"/>
          </a:p>
          <a:p>
            <a:r>
              <a:rPr lang="en-US" sz="600" dirty="0" smtClean="0"/>
              <a:t/>
            </a:r>
            <a:br>
              <a:rPr lang="en-US" sz="600" dirty="0" smtClean="0"/>
            </a:br>
            <a:r>
              <a:rPr lang="en-US" sz="600" dirty="0" smtClean="0"/>
              <a:t>                                         </a:t>
            </a:r>
            <a:r>
              <a:rPr lang="en-US" sz="2000" b="1" dirty="0" smtClean="0"/>
              <a:t>Early Years of Digital Imaging</a:t>
            </a:r>
            <a:endParaRPr lang="en-US" sz="18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982626" y="4681167"/>
            <a:ext cx="1066800" cy="528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74439" y="4703838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Acquisition</a:t>
            </a:r>
          </a:p>
          <a:p>
            <a:r>
              <a:rPr lang="en-US" sz="1200" dirty="0" smtClean="0"/>
              <a:t>Workstation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3210013" y="4686492"/>
            <a:ext cx="1066800" cy="528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01826" y="4709163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Acquisition</a:t>
            </a:r>
          </a:p>
          <a:p>
            <a:r>
              <a:rPr lang="en-US" sz="1200" dirty="0" smtClean="0"/>
              <a:t>Workstation</a:t>
            </a:r>
            <a:endParaRPr lang="en-U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4429213" y="4681167"/>
            <a:ext cx="1066800" cy="528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21026" y="4703838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Acquisition</a:t>
            </a:r>
          </a:p>
          <a:p>
            <a:r>
              <a:rPr lang="en-US" sz="1200" dirty="0" smtClean="0"/>
              <a:t>Workstation</a:t>
            </a:r>
            <a:endParaRPr lang="en-US" sz="1200" dirty="0"/>
          </a:p>
        </p:txBody>
      </p:sp>
      <p:pic>
        <p:nvPicPr>
          <p:cNvPr id="17" name="Picture 2" descr="Image result for early CT sc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50" y="5616400"/>
            <a:ext cx="865437" cy="77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Up Arrow 17"/>
          <p:cNvSpPr/>
          <p:nvPr/>
        </p:nvSpPr>
        <p:spPr>
          <a:xfrm>
            <a:off x="2432269" y="5252352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Image result for early ultrasound sc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469" y="5610051"/>
            <a:ext cx="915896" cy="78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Image result for lumisys film digitiz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469" y="5709552"/>
            <a:ext cx="384497" cy="57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Up Arrow 25"/>
          <p:cNvSpPr/>
          <p:nvPr/>
        </p:nvSpPr>
        <p:spPr>
          <a:xfrm>
            <a:off x="3651469" y="5275023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>
            <a:off x="4878226" y="5290137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233897" y="634182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545041" y="631915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642068" y="6239117"/>
            <a:ext cx="88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Film</a:t>
            </a:r>
          </a:p>
          <a:p>
            <a:r>
              <a:rPr lang="en-US" sz="1200" dirty="0" smtClean="0"/>
              <a:t>Digitizer</a:t>
            </a:r>
            <a:endParaRPr lang="en-US" sz="1200" dirty="0"/>
          </a:p>
        </p:txBody>
      </p:sp>
      <p:pic>
        <p:nvPicPr>
          <p:cNvPr id="33" name="Picture 14" descr="Image result for PA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47" y="2051952"/>
            <a:ext cx="1421272" cy="90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" descr="http://www.storagereview.com/images/StorageReview-LaCie-5big-Thunderbolt-RAID-Connection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26" y="3328990"/>
            <a:ext cx="1007879" cy="8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>
            <a:stCxn id="11" idx="0"/>
          </p:cNvCxnSpPr>
          <p:nvPr/>
        </p:nvCxnSpPr>
        <p:spPr>
          <a:xfrm flipV="1">
            <a:off x="2516026" y="4033152"/>
            <a:ext cx="906843" cy="648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0"/>
            <a:endCxn id="34" idx="2"/>
          </p:cNvCxnSpPr>
          <p:nvPr/>
        </p:nvCxnSpPr>
        <p:spPr>
          <a:xfrm flipH="1" flipV="1">
            <a:off x="3705766" y="4191009"/>
            <a:ext cx="37647" cy="495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5" idx="0"/>
          </p:cNvCxnSpPr>
          <p:nvPr/>
        </p:nvCxnSpPr>
        <p:spPr>
          <a:xfrm flipH="1" flipV="1">
            <a:off x="4078441" y="4033152"/>
            <a:ext cx="884172" cy="648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2" descr="https://www-03.ibm.com/ibm/history/exhibits/storage/images/PH3420A_370x30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64" y="3165141"/>
            <a:ext cx="1238250" cy="100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/>
          <p:nvPr/>
        </p:nvCxnSpPr>
        <p:spPr>
          <a:xfrm flipH="1" flipV="1">
            <a:off x="2783041" y="3759999"/>
            <a:ext cx="54095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Up Arrow 39"/>
          <p:cNvSpPr/>
          <p:nvPr/>
        </p:nvSpPr>
        <p:spPr>
          <a:xfrm>
            <a:off x="3667213" y="3019881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e 40"/>
          <p:cNvSpPr/>
          <p:nvPr/>
        </p:nvSpPr>
        <p:spPr>
          <a:xfrm>
            <a:off x="5641564" y="4191009"/>
            <a:ext cx="533400" cy="14190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159850" y="4604337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Proprietary</a:t>
            </a:r>
          </a:p>
          <a:p>
            <a:r>
              <a:rPr lang="en-US" sz="1400" dirty="0" smtClean="0"/>
              <a:t>Interface</a:t>
            </a:r>
            <a:endParaRPr lang="en-US" sz="1400" dirty="0"/>
          </a:p>
        </p:txBody>
      </p:sp>
      <p:sp>
        <p:nvSpPr>
          <p:cNvPr id="43" name="Right Brace 42"/>
          <p:cNvSpPr/>
          <p:nvPr/>
        </p:nvSpPr>
        <p:spPr>
          <a:xfrm>
            <a:off x="5641564" y="3019880"/>
            <a:ext cx="533400" cy="11369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174964" y="3271152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Images Stored in Proprietary</a:t>
            </a:r>
          </a:p>
          <a:p>
            <a:r>
              <a:rPr lang="en-US" sz="1400" dirty="0" smtClean="0"/>
              <a:t>Data Format</a:t>
            </a:r>
            <a:endParaRPr lang="en-US" sz="1400" dirty="0"/>
          </a:p>
        </p:txBody>
      </p:sp>
      <p:sp>
        <p:nvSpPr>
          <p:cNvPr id="45" name="Right Brace 44"/>
          <p:cNvSpPr/>
          <p:nvPr/>
        </p:nvSpPr>
        <p:spPr>
          <a:xfrm>
            <a:off x="5641564" y="1905639"/>
            <a:ext cx="533400" cy="11369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174964" y="227757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Diagnostic Viewer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2076931" y="4079925"/>
            <a:ext cx="973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Archive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4041364" y="3423547"/>
            <a:ext cx="1246906" cy="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Database &amp;</a:t>
            </a:r>
          </a:p>
          <a:p>
            <a:r>
              <a:rPr lang="en-US" sz="1400" dirty="0" smtClean="0"/>
              <a:t>Short Term Store</a:t>
            </a:r>
            <a:endParaRPr lang="en-US" sz="1400" dirty="0"/>
          </a:p>
        </p:txBody>
      </p:sp>
      <p:sp>
        <p:nvSpPr>
          <p:cNvPr id="49" name="Right Brace 48"/>
          <p:cNvSpPr/>
          <p:nvPr/>
        </p:nvSpPr>
        <p:spPr>
          <a:xfrm>
            <a:off x="5641564" y="5616400"/>
            <a:ext cx="533400" cy="11311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228493" y="6006165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Modalities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71450" y="1905639"/>
            <a:ext cx="265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First Generation</a:t>
            </a:r>
          </a:p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Proprietary PACS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66779" y="6468831"/>
            <a:ext cx="393700" cy="4304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111768" y="1524000"/>
            <a:ext cx="8425542" cy="102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1764" y="669471"/>
            <a:ext cx="4762247" cy="922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39969" y="624152"/>
            <a:ext cx="7989752" cy="978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41764" y="1567541"/>
            <a:ext cx="8253199" cy="93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39969" y="669471"/>
            <a:ext cx="7989752" cy="978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VNA </a:t>
            </a:r>
            <a:r>
              <a:rPr lang="en-US" sz="2000" dirty="0" smtClean="0"/>
              <a:t>~ a brief history</a:t>
            </a:r>
            <a:endParaRPr lang="en-US" dirty="0" smtClean="0"/>
          </a:p>
          <a:p>
            <a:r>
              <a:rPr lang="en-US" sz="600" dirty="0" smtClean="0"/>
              <a:t/>
            </a:r>
            <a:br>
              <a:rPr lang="en-US" sz="600" dirty="0" smtClean="0"/>
            </a:br>
            <a:r>
              <a:rPr lang="en-US" sz="600" dirty="0" smtClean="0"/>
              <a:t>                                         </a:t>
            </a:r>
            <a:r>
              <a:rPr lang="en-US" sz="2000" b="1" dirty="0" smtClean="0"/>
              <a:t>Early Years of Digital Imaging</a:t>
            </a:r>
            <a:endParaRPr lang="en-US" sz="1800" b="1" dirty="0"/>
          </a:p>
        </p:txBody>
      </p:sp>
      <p:pic>
        <p:nvPicPr>
          <p:cNvPr id="20" name="Picture 2" descr="https://dl.dropboxusercontent.com/s/ufuwn1tuymoscws/Radiologist4%20SCID%20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91" y="1753013"/>
            <a:ext cx="6147000" cy="461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31273" y="6374251"/>
            <a:ext cx="81636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1997 - First PACS installed at Mayo – Proprietary Hardware, Software, Compression, Image Data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77520" y="6411284"/>
            <a:ext cx="7874678" cy="265636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66779" y="6182783"/>
            <a:ext cx="393700" cy="4304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111768" y="1600309"/>
            <a:ext cx="8425542" cy="1026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28206" y="2264306"/>
            <a:ext cx="67986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Advances in Technology</a:t>
            </a:r>
          </a:p>
          <a:p>
            <a:endParaRPr 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DICOM medical imaging standard mature and well established</a:t>
            </a:r>
          </a:p>
          <a:p>
            <a:endParaRPr lang="en-US" sz="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 support for DICOM by imaging vendors has enabled interoperability</a:t>
            </a:r>
          </a:p>
          <a:p>
            <a:endParaRPr lang="en-US" sz="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defined IHE medical image workflows (Integration Profiles) based on standards</a:t>
            </a:r>
          </a:p>
          <a:p>
            <a:endParaRPr lang="en-US" sz="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Enterprise Imaging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VNA’s, Enterprise Clinical Viewers, Encounters-based Imaging, all “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ologies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29856" y="2390552"/>
            <a:ext cx="49191" cy="4571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26320" y="2698888"/>
            <a:ext cx="49191" cy="4571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33408" y="3003672"/>
            <a:ext cx="49191" cy="4571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152972" y="2557870"/>
            <a:ext cx="1310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Standards</a:t>
            </a:r>
          </a:p>
          <a:p>
            <a:pPr algn="ctr"/>
            <a:r>
              <a:rPr lang="en-US" dirty="0" smtClean="0"/>
              <a:t> and</a:t>
            </a:r>
          </a:p>
          <a:p>
            <a:pPr algn="ctr"/>
            <a:r>
              <a:rPr lang="en-US" dirty="0" smtClean="0"/>
              <a:t> Industry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34417" y="5093518"/>
            <a:ext cx="134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Medical</a:t>
            </a:r>
          </a:p>
          <a:p>
            <a:pPr algn="ctr"/>
            <a:r>
              <a:rPr lang="en-US" dirty="0" smtClean="0"/>
              <a:t> Institutions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70822" y="4556854"/>
            <a:ext cx="67986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 for patient centric management of all institutional imaging data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Archival, Access Management, Viewing, Auditing, Exchange, Security</a:t>
            </a:r>
          </a:p>
          <a:p>
            <a:endParaRPr lang="en-US" sz="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with the Electronic Medical Record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Orders-based, Encounters-based workflows with imaging results in the EMR</a:t>
            </a:r>
          </a:p>
          <a:p>
            <a:endParaRPr lang="en-US" sz="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 for Imaging interoperability with other medical institutions and patients</a:t>
            </a:r>
          </a:p>
          <a:p>
            <a:endParaRPr lang="en-US" sz="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 of imaging data for AI, Deep Learning, and Research initiatives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877580" y="4693316"/>
            <a:ext cx="49191" cy="4571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74044" y="5218252"/>
            <a:ext cx="49191" cy="4571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881132" y="5735676"/>
            <a:ext cx="49191" cy="4571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36960" y="3319096"/>
            <a:ext cx="49191" cy="4571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884684" y="6036924"/>
            <a:ext cx="49191" cy="4571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1318760" y="2293193"/>
            <a:ext cx="321029" cy="16249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>
            <a:off x="1480661" y="4585741"/>
            <a:ext cx="276014" cy="16268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1764" y="669471"/>
            <a:ext cx="4762247" cy="922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39969" y="624152"/>
            <a:ext cx="7989752" cy="978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41764" y="1567541"/>
            <a:ext cx="8253199" cy="93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39969" y="669471"/>
            <a:ext cx="7989752" cy="978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800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48862" y="669471"/>
            <a:ext cx="7989752" cy="978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VNA </a:t>
            </a:r>
            <a:r>
              <a:rPr lang="en-US" sz="2000" dirty="0" smtClean="0"/>
              <a:t>~ a brief history</a:t>
            </a:r>
            <a:endParaRPr lang="en-US" dirty="0" smtClean="0"/>
          </a:p>
          <a:p>
            <a:r>
              <a:rPr lang="en-US" sz="600" dirty="0" smtClean="0"/>
              <a:t/>
            </a:r>
            <a:br>
              <a:rPr lang="en-US" sz="600" dirty="0" smtClean="0"/>
            </a:br>
            <a:r>
              <a:rPr lang="en-US" sz="600" dirty="0" smtClean="0"/>
              <a:t>     </a:t>
            </a:r>
            <a:r>
              <a:rPr lang="en-US" sz="1800" dirty="0" smtClean="0"/>
              <a:t>                   </a:t>
            </a:r>
            <a:r>
              <a:rPr lang="en-US" sz="2000" b="1" dirty="0" smtClean="0"/>
              <a:t>What Has Changed</a:t>
            </a:r>
            <a:endParaRPr lang="en-US" sz="1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46724" y="2116505"/>
            <a:ext cx="8598568" cy="2019012"/>
          </a:xfrm>
          <a:prstGeom prst="roundRect">
            <a:avLst/>
          </a:prstGeom>
          <a:solidFill>
            <a:srgbClr val="7E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76868" y="4430775"/>
            <a:ext cx="8598568" cy="1920735"/>
          </a:xfrm>
          <a:prstGeom prst="round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736120" y="3614520"/>
            <a:ext cx="49191" cy="4571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11657</TotalTime>
  <Words>3291</Words>
  <Application>Microsoft Office PowerPoint</Application>
  <PresentationFormat>On-screen Show (4:3)</PresentationFormat>
  <Paragraphs>1336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Dividend</vt:lpstr>
      <vt:lpstr>DICOM Educational Conference Bangkok, Thailand</vt:lpstr>
      <vt:lpstr>   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Presenter’s 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DICOM Educational Conference Brisbane, Australia</dc:title>
  <dc:creator>Lynn Lear</dc:creator>
  <cp:lastModifiedBy>Persons, Kenneth R.</cp:lastModifiedBy>
  <cp:revision>245</cp:revision>
  <dcterms:created xsi:type="dcterms:W3CDTF">2018-06-26T03:42:10Z</dcterms:created>
  <dcterms:modified xsi:type="dcterms:W3CDTF">2019-10-02T07:45:32Z</dcterms:modified>
</cp:coreProperties>
</file>