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4"/>
  </p:sldMasterIdLst>
  <p:notesMasterIdLst>
    <p:notesMasterId r:id="rId34"/>
  </p:notesMasterIdLst>
  <p:sldIdLst>
    <p:sldId id="256" r:id="rId5"/>
    <p:sldId id="257" r:id="rId6"/>
    <p:sldId id="263" r:id="rId7"/>
    <p:sldId id="283" r:id="rId8"/>
    <p:sldId id="277" r:id="rId9"/>
    <p:sldId id="278" r:id="rId10"/>
    <p:sldId id="279" r:id="rId11"/>
    <p:sldId id="280" r:id="rId12"/>
    <p:sldId id="281" r:id="rId13"/>
    <p:sldId id="282" r:id="rId14"/>
    <p:sldId id="276" r:id="rId15"/>
    <p:sldId id="275" r:id="rId16"/>
    <p:sldId id="274" r:id="rId17"/>
    <p:sldId id="265" r:id="rId18"/>
    <p:sldId id="266" r:id="rId19"/>
    <p:sldId id="270" r:id="rId20"/>
    <p:sldId id="271" r:id="rId21"/>
    <p:sldId id="259" r:id="rId22"/>
    <p:sldId id="272" r:id="rId23"/>
    <p:sldId id="267" r:id="rId24"/>
    <p:sldId id="268" r:id="rId25"/>
    <p:sldId id="269" r:id="rId26"/>
    <p:sldId id="273" r:id="rId27"/>
    <p:sldId id="286" r:id="rId28"/>
    <p:sldId id="287" r:id="rId29"/>
    <p:sldId id="264" r:id="rId30"/>
    <p:sldId id="284" r:id="rId31"/>
    <p:sldId id="285" r:id="rId32"/>
    <p:sldId id="26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528DF-70F0-42EF-AEDC-3AB0D6F844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EBBBE-6D4C-49FE-9817-69D967A0CA64}">
      <dgm:prSet phldrT="[Text]"/>
      <dgm:spPr/>
      <dgm:t>
        <a:bodyPr/>
        <a:lstStyle/>
        <a:p>
          <a:r>
            <a:rPr lang="en-US" dirty="0"/>
            <a:t>What Happens When?</a:t>
          </a:r>
        </a:p>
      </dgm:t>
    </dgm:pt>
    <dgm:pt modelId="{A6D78534-E1E5-4455-84F0-5FCABF692FBE}" type="parTrans" cxnId="{2D2F25EF-39BB-4BFC-9AC1-AAB5F3FB15A8}">
      <dgm:prSet/>
      <dgm:spPr/>
      <dgm:t>
        <a:bodyPr/>
        <a:lstStyle/>
        <a:p>
          <a:endParaRPr lang="en-US"/>
        </a:p>
      </dgm:t>
    </dgm:pt>
    <dgm:pt modelId="{8EFDB8BD-AF5E-4C26-A567-D5B8B8B4A68C}" type="sibTrans" cxnId="{2D2F25EF-39BB-4BFC-9AC1-AAB5F3FB15A8}">
      <dgm:prSet/>
      <dgm:spPr/>
      <dgm:t>
        <a:bodyPr/>
        <a:lstStyle/>
        <a:p>
          <a:endParaRPr lang="en-US"/>
        </a:p>
      </dgm:t>
    </dgm:pt>
    <dgm:pt modelId="{DDF6BCA9-997C-4931-A208-7A5D9B0FEB83}">
      <dgm:prSet phldrT="[Text]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n-US" dirty="0"/>
            <a:t>The clinical care team wants to review a 3D model?</a:t>
          </a:r>
        </a:p>
      </dgm:t>
    </dgm:pt>
    <dgm:pt modelId="{4CC65C56-5A1E-4A9C-AB7A-4E2FED17B995}" type="parTrans" cxnId="{2EA01B05-7D0D-46CD-9B60-93B8790AA887}">
      <dgm:prSet/>
      <dgm:spPr/>
      <dgm:t>
        <a:bodyPr/>
        <a:lstStyle/>
        <a:p>
          <a:endParaRPr lang="en-US"/>
        </a:p>
      </dgm:t>
    </dgm:pt>
    <dgm:pt modelId="{DD44DD33-4313-4240-AB06-BAA1C7F64F69}" type="sibTrans" cxnId="{2EA01B05-7D0D-46CD-9B60-93B8790AA887}">
      <dgm:prSet/>
      <dgm:spPr/>
      <dgm:t>
        <a:bodyPr/>
        <a:lstStyle/>
        <a:p>
          <a:endParaRPr lang="en-US"/>
        </a:p>
      </dgm:t>
    </dgm:pt>
    <dgm:pt modelId="{360F8AD9-5D23-4FD8-BB4C-AA0DFF9AFA86}">
      <dgm:prSet phldrT="[Text]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n-US" dirty="0"/>
            <a:t>A user wants to review a model without “modeler” software?</a:t>
          </a:r>
        </a:p>
      </dgm:t>
    </dgm:pt>
    <dgm:pt modelId="{A2C6F086-1983-4DFE-9B39-C3D1A280F8D5}" type="parTrans" cxnId="{8E3D5ED4-6CDF-4239-9BAD-98B01170747A}">
      <dgm:prSet/>
      <dgm:spPr/>
      <dgm:t>
        <a:bodyPr/>
        <a:lstStyle/>
        <a:p>
          <a:endParaRPr lang="en-US"/>
        </a:p>
      </dgm:t>
    </dgm:pt>
    <dgm:pt modelId="{02FDB76A-80E9-463C-998C-D905908F7F4A}" type="sibTrans" cxnId="{8E3D5ED4-6CDF-4239-9BAD-98B01170747A}">
      <dgm:prSet/>
      <dgm:spPr/>
      <dgm:t>
        <a:bodyPr/>
        <a:lstStyle/>
        <a:p>
          <a:endParaRPr lang="en-US"/>
        </a:p>
      </dgm:t>
    </dgm:pt>
    <dgm:pt modelId="{2472929E-F82A-4A20-ABDB-5BAF285CDE2B}">
      <dgm:prSet phldrT="[Text]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n-US" dirty="0"/>
            <a:t>A user doesn’t have the patient identifier?</a:t>
          </a:r>
        </a:p>
      </dgm:t>
    </dgm:pt>
    <dgm:pt modelId="{9530152B-BB89-472A-A4A1-D81ED5EF628B}" type="parTrans" cxnId="{AAEF29B8-967E-4CED-8A46-516DD8D95CC3}">
      <dgm:prSet/>
      <dgm:spPr/>
      <dgm:t>
        <a:bodyPr/>
        <a:lstStyle/>
        <a:p>
          <a:endParaRPr lang="en-US"/>
        </a:p>
      </dgm:t>
    </dgm:pt>
    <dgm:pt modelId="{8714C768-35E1-4737-A9ED-093BE169B5E2}" type="sibTrans" cxnId="{AAEF29B8-967E-4CED-8A46-516DD8D95CC3}">
      <dgm:prSet/>
      <dgm:spPr/>
      <dgm:t>
        <a:bodyPr/>
        <a:lstStyle/>
        <a:p>
          <a:endParaRPr lang="en-US"/>
        </a:p>
      </dgm:t>
    </dgm:pt>
    <dgm:pt modelId="{0213792B-4127-4A4A-8997-BE2EB8B39C4D}">
      <dgm:prSet phldrT="[Text]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n-US" dirty="0"/>
            <a:t>A user doesn’t have access to the networked drive?</a:t>
          </a:r>
        </a:p>
      </dgm:t>
    </dgm:pt>
    <dgm:pt modelId="{C160A63F-1ACA-460C-B686-E7D2E844F622}" type="parTrans" cxnId="{FF17D34E-451C-4FB6-A7FC-410F5F6135D8}">
      <dgm:prSet/>
      <dgm:spPr/>
      <dgm:t>
        <a:bodyPr/>
        <a:lstStyle/>
        <a:p>
          <a:endParaRPr lang="en-US"/>
        </a:p>
      </dgm:t>
    </dgm:pt>
    <dgm:pt modelId="{C030BE9B-3465-4C7B-A9FE-F65CE9D8A82A}" type="sibTrans" cxnId="{FF17D34E-451C-4FB6-A7FC-410F5F6135D8}">
      <dgm:prSet/>
      <dgm:spPr/>
      <dgm:t>
        <a:bodyPr/>
        <a:lstStyle/>
        <a:p>
          <a:endParaRPr lang="en-US"/>
        </a:p>
      </dgm:t>
    </dgm:pt>
    <dgm:pt modelId="{56DE0985-C7CA-4E0D-BFAC-EF5B3D52116F}" type="pres">
      <dgm:prSet presAssocID="{3AE528DF-70F0-42EF-AEDC-3AB0D6F844F3}" presName="linear" presStyleCnt="0">
        <dgm:presLayoutVars>
          <dgm:dir/>
          <dgm:animLvl val="lvl"/>
          <dgm:resizeHandles val="exact"/>
        </dgm:presLayoutVars>
      </dgm:prSet>
      <dgm:spPr/>
    </dgm:pt>
    <dgm:pt modelId="{171F7E1E-B9EB-4184-A94B-B56CEF601A0D}" type="pres">
      <dgm:prSet presAssocID="{622EBBBE-6D4C-49FE-9817-69D967A0CA64}" presName="parentLin" presStyleCnt="0"/>
      <dgm:spPr/>
    </dgm:pt>
    <dgm:pt modelId="{4472CD0D-487E-4A6E-92CD-377F06434B03}" type="pres">
      <dgm:prSet presAssocID="{622EBBBE-6D4C-49FE-9817-69D967A0CA64}" presName="parentLeftMargin" presStyleLbl="node1" presStyleIdx="0" presStyleCnt="1"/>
      <dgm:spPr/>
    </dgm:pt>
    <dgm:pt modelId="{896EB950-62CC-49DB-8BD7-83FCBDB2ACDB}" type="pres">
      <dgm:prSet presAssocID="{622EBBBE-6D4C-49FE-9817-69D967A0CA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B64F75C-8B35-43AD-92CA-ABF4796CFC4D}" type="pres">
      <dgm:prSet presAssocID="{622EBBBE-6D4C-49FE-9817-69D967A0CA64}" presName="negativeSpace" presStyleCnt="0"/>
      <dgm:spPr/>
    </dgm:pt>
    <dgm:pt modelId="{8A45A999-5A7A-4396-B18C-F2E4D3DE71C5}" type="pres">
      <dgm:prSet presAssocID="{622EBBBE-6D4C-49FE-9817-69D967A0CA6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EA01B05-7D0D-46CD-9B60-93B8790AA887}" srcId="{622EBBBE-6D4C-49FE-9817-69D967A0CA64}" destId="{DDF6BCA9-997C-4931-A208-7A5D9B0FEB83}" srcOrd="0" destOrd="0" parTransId="{4CC65C56-5A1E-4A9C-AB7A-4E2FED17B995}" sibTransId="{DD44DD33-4313-4240-AB06-BAA1C7F64F69}"/>
    <dgm:cxn modelId="{F903FF0C-F50B-4F36-846E-688347155055}" type="presOf" srcId="{2472929E-F82A-4A20-ABDB-5BAF285CDE2B}" destId="{8A45A999-5A7A-4396-B18C-F2E4D3DE71C5}" srcOrd="0" destOrd="2" presId="urn:microsoft.com/office/officeart/2005/8/layout/list1"/>
    <dgm:cxn modelId="{89B02C66-3B87-4424-AD47-5C543AA029C9}" type="presOf" srcId="{622EBBBE-6D4C-49FE-9817-69D967A0CA64}" destId="{4472CD0D-487E-4A6E-92CD-377F06434B03}" srcOrd="0" destOrd="0" presId="urn:microsoft.com/office/officeart/2005/8/layout/list1"/>
    <dgm:cxn modelId="{FF17D34E-451C-4FB6-A7FC-410F5F6135D8}" srcId="{622EBBBE-6D4C-49FE-9817-69D967A0CA64}" destId="{0213792B-4127-4A4A-8997-BE2EB8B39C4D}" srcOrd="3" destOrd="0" parTransId="{C160A63F-1ACA-460C-B686-E7D2E844F622}" sibTransId="{C030BE9B-3465-4C7B-A9FE-F65CE9D8A82A}"/>
    <dgm:cxn modelId="{7D057593-847F-42C9-B47F-30AD281405A3}" type="presOf" srcId="{3AE528DF-70F0-42EF-AEDC-3AB0D6F844F3}" destId="{56DE0985-C7CA-4E0D-BFAC-EF5B3D52116F}" srcOrd="0" destOrd="0" presId="urn:microsoft.com/office/officeart/2005/8/layout/list1"/>
    <dgm:cxn modelId="{D4A94AA9-692C-4FEE-97C1-5B933CB21320}" type="presOf" srcId="{360F8AD9-5D23-4FD8-BB4C-AA0DFF9AFA86}" destId="{8A45A999-5A7A-4396-B18C-F2E4D3DE71C5}" srcOrd="0" destOrd="1" presId="urn:microsoft.com/office/officeart/2005/8/layout/list1"/>
    <dgm:cxn modelId="{C621FEAF-00A9-4DFE-A14E-5AB38171D80A}" type="presOf" srcId="{DDF6BCA9-997C-4931-A208-7A5D9B0FEB83}" destId="{8A45A999-5A7A-4396-B18C-F2E4D3DE71C5}" srcOrd="0" destOrd="0" presId="urn:microsoft.com/office/officeart/2005/8/layout/list1"/>
    <dgm:cxn modelId="{AAEF29B8-967E-4CED-8A46-516DD8D95CC3}" srcId="{622EBBBE-6D4C-49FE-9817-69D967A0CA64}" destId="{2472929E-F82A-4A20-ABDB-5BAF285CDE2B}" srcOrd="2" destOrd="0" parTransId="{9530152B-BB89-472A-A4A1-D81ED5EF628B}" sibTransId="{8714C768-35E1-4737-A9ED-093BE169B5E2}"/>
    <dgm:cxn modelId="{6E20A9BB-B294-401A-B236-4B4AB0409290}" type="presOf" srcId="{622EBBBE-6D4C-49FE-9817-69D967A0CA64}" destId="{896EB950-62CC-49DB-8BD7-83FCBDB2ACDB}" srcOrd="1" destOrd="0" presId="urn:microsoft.com/office/officeart/2005/8/layout/list1"/>
    <dgm:cxn modelId="{8E3D5ED4-6CDF-4239-9BAD-98B01170747A}" srcId="{622EBBBE-6D4C-49FE-9817-69D967A0CA64}" destId="{360F8AD9-5D23-4FD8-BB4C-AA0DFF9AFA86}" srcOrd="1" destOrd="0" parTransId="{A2C6F086-1983-4DFE-9B39-C3D1A280F8D5}" sibTransId="{02FDB76A-80E9-463C-998C-D905908F7F4A}"/>
    <dgm:cxn modelId="{FBE6AFD4-DBC0-4FC9-BB49-1117769B2076}" type="presOf" srcId="{0213792B-4127-4A4A-8997-BE2EB8B39C4D}" destId="{8A45A999-5A7A-4396-B18C-F2E4D3DE71C5}" srcOrd="0" destOrd="3" presId="urn:microsoft.com/office/officeart/2005/8/layout/list1"/>
    <dgm:cxn modelId="{2D2F25EF-39BB-4BFC-9AC1-AAB5F3FB15A8}" srcId="{3AE528DF-70F0-42EF-AEDC-3AB0D6F844F3}" destId="{622EBBBE-6D4C-49FE-9817-69D967A0CA64}" srcOrd="0" destOrd="0" parTransId="{A6D78534-E1E5-4455-84F0-5FCABF692FBE}" sibTransId="{8EFDB8BD-AF5E-4C26-A567-D5B8B8B4A68C}"/>
    <dgm:cxn modelId="{A0BA6931-D785-4249-BE41-CC32266E4CEA}" type="presParOf" srcId="{56DE0985-C7CA-4E0D-BFAC-EF5B3D52116F}" destId="{171F7E1E-B9EB-4184-A94B-B56CEF601A0D}" srcOrd="0" destOrd="0" presId="urn:microsoft.com/office/officeart/2005/8/layout/list1"/>
    <dgm:cxn modelId="{F09BA227-9099-4577-AE16-9485D4D29E52}" type="presParOf" srcId="{171F7E1E-B9EB-4184-A94B-B56CEF601A0D}" destId="{4472CD0D-487E-4A6E-92CD-377F06434B03}" srcOrd="0" destOrd="0" presId="urn:microsoft.com/office/officeart/2005/8/layout/list1"/>
    <dgm:cxn modelId="{611A0C49-90EE-4DE4-8985-4E32A8BA6C57}" type="presParOf" srcId="{171F7E1E-B9EB-4184-A94B-B56CEF601A0D}" destId="{896EB950-62CC-49DB-8BD7-83FCBDB2ACDB}" srcOrd="1" destOrd="0" presId="urn:microsoft.com/office/officeart/2005/8/layout/list1"/>
    <dgm:cxn modelId="{591D97B9-C505-4AFF-83E5-626F8D8FD968}" type="presParOf" srcId="{56DE0985-C7CA-4E0D-BFAC-EF5B3D52116F}" destId="{8B64F75C-8B35-43AD-92CA-ABF4796CFC4D}" srcOrd="1" destOrd="0" presId="urn:microsoft.com/office/officeart/2005/8/layout/list1"/>
    <dgm:cxn modelId="{7C6B715C-5E40-4CE4-872B-0AEAD1798918}" type="presParOf" srcId="{56DE0985-C7CA-4E0D-BFAC-EF5B3D52116F}" destId="{8A45A999-5A7A-4396-B18C-F2E4D3DE71C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5A999-5A7A-4396-B18C-F2E4D3DE71C5}">
      <dsp:nvSpPr>
        <dsp:cNvPr id="0" name=""/>
        <dsp:cNvSpPr/>
      </dsp:nvSpPr>
      <dsp:spPr>
        <a:xfrm>
          <a:off x="0" y="444624"/>
          <a:ext cx="6096000" cy="3543750"/>
        </a:xfrm>
        <a:prstGeom prst="rect">
          <a:avLst/>
        </a:prstGeom>
        <a:solidFill>
          <a:schemeClr val="lt1">
            <a:hueOff val="0"/>
            <a:satOff val="0"/>
            <a:lumOff val="0"/>
            <a:alpha val="9500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520700" rIns="47311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The clinical care team wants to review a 3D model?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 user wants to review a model without “modeler” software?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 user doesn’t have the patient identifier?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 user doesn’t have access to the networked drive?</a:t>
          </a:r>
        </a:p>
      </dsp:txBody>
      <dsp:txXfrm>
        <a:off x="0" y="444624"/>
        <a:ext cx="6096000" cy="3543750"/>
      </dsp:txXfrm>
    </dsp:sp>
    <dsp:sp modelId="{896EB950-62CC-49DB-8BD7-83FCBDB2ACDB}">
      <dsp:nvSpPr>
        <dsp:cNvPr id="0" name=""/>
        <dsp:cNvSpPr/>
      </dsp:nvSpPr>
      <dsp:spPr>
        <a:xfrm>
          <a:off x="304800" y="75624"/>
          <a:ext cx="426720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Happens When?</a:t>
          </a:r>
        </a:p>
      </dsp:txBody>
      <dsp:txXfrm>
        <a:off x="340826" y="111650"/>
        <a:ext cx="419514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210" y="3085765"/>
            <a:ext cx="8134844" cy="3648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t" anchorCtr="0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97364"/>
            <a:ext cx="7343799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DICOM® 2019       www.dicomstandard.org          #DICOMConference2019         #DICOM           @</a:t>
            </a:r>
            <a:r>
              <a:rPr lang="en-US" dirty="0" err="1"/>
              <a:t>DICOMToday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5997364"/>
            <a:ext cx="56039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93701" y="1612504"/>
            <a:ext cx="8044142" cy="924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2629749"/>
            <a:ext cx="8073609" cy="3326387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896" y="6049131"/>
            <a:ext cx="7734299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  #DICOMConference2019        #DICOM                    @</a:t>
            </a:r>
            <a:r>
              <a:rPr lang="en-US" dirty="0" err="1"/>
              <a:t>DICOMtoday</a:t>
            </a:r>
            <a:r>
              <a:rPr lang="en-US" dirty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5956136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420979"/>
          </a:xfrm>
        </p:spPr>
        <p:txBody>
          <a:bodyPr anchor="t" anchorCtr="0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455426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 err="1"/>
              <a:t>DICOMtoday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1" y="1569523"/>
            <a:ext cx="8122853" cy="934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90" y="1536701"/>
            <a:ext cx="8122853" cy="1000364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92" y="2743200"/>
            <a:ext cx="4032628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743200"/>
            <a:ext cx="3907662" cy="324222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018246"/>
            <a:ext cx="7219284" cy="4553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@</a:t>
            </a:r>
            <a:r>
              <a:rPr lang="en-US" dirty="0" err="1"/>
              <a:t>DICOMtoday</a:t>
            </a:r>
            <a:r>
              <a:rPr lang="en-US" dirty="0"/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5174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52647" y="1312649"/>
            <a:ext cx="8212382" cy="939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46" y="1298789"/>
            <a:ext cx="8114231" cy="92921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960" y="2228003"/>
            <a:ext cx="408903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61" y="2926051"/>
            <a:ext cx="408903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379" y="2228003"/>
            <a:ext cx="393797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3691" y="2992364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604864" cy="4602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      @</a:t>
            </a:r>
            <a:r>
              <a:rPr lang="en-US" dirty="0" err="1"/>
              <a:t>DICOMtoday</a:t>
            </a:r>
            <a:r>
              <a:rPr lang="en-US" dirty="0"/>
              <a:t>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86056" y="5956136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63332" y="1244600"/>
            <a:ext cx="8238707" cy="944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1" y="1188098"/>
            <a:ext cx="7989752" cy="944880"/>
          </a:xfrm>
        </p:spPr>
        <p:txBody>
          <a:bodyPr anchor="t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6" y="6138698"/>
            <a:ext cx="746785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  @</a:t>
            </a:r>
            <a:r>
              <a:rPr lang="en-US" dirty="0" err="1"/>
              <a:t>DICOMtoday</a:t>
            </a:r>
            <a:r>
              <a:rPr lang="en-US" dirty="0"/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0914" y="6114948"/>
            <a:ext cx="4936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81791"/>
            <a:ext cx="7517778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@</a:t>
            </a:r>
            <a:r>
              <a:rPr lang="en-US" dirty="0" err="1"/>
              <a:t>DICOMtoday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8970" y="5956136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 cap="none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1716027"/>
            <a:ext cx="8240400" cy="308997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57583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Copyright DICOM® 2019       www.dicomstandard.org        #DICOMConference2019       #DICOM             @</a:t>
            </a:r>
            <a:r>
              <a:rPr lang="en-US" dirty="0" err="1"/>
              <a:t>DICOMtoday</a:t>
            </a:r>
            <a:r>
              <a:rPr lang="en-US" dirty="0"/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46053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93" y="4693389"/>
            <a:ext cx="8084751" cy="566738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193" y="1727200"/>
            <a:ext cx="8238706" cy="28688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193" y="5260126"/>
            <a:ext cx="80847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6193" y="5951810"/>
            <a:ext cx="7525693" cy="5943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 @</a:t>
            </a:r>
            <a:r>
              <a:rPr lang="en-US" dirty="0" err="1"/>
              <a:t>DICOMtoday</a:t>
            </a:r>
            <a:r>
              <a:rPr lang="en-US" dirty="0"/>
              <a:t>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59434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91" y="1705189"/>
            <a:ext cx="7989752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91" y="2685203"/>
            <a:ext cx="7989752" cy="299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2457" y="5956136"/>
            <a:ext cx="770469" cy="360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E92C5D-939B-4900-BCE5-3A86A7002CA7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6341265" cy="360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2019                   www.dicomstandard.org    #DICOM       @</a:t>
            </a:r>
            <a:r>
              <a:rPr lang="en-US" dirty="0" err="1"/>
              <a:t>DICOMToday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596" y="714426"/>
            <a:ext cx="2788504" cy="7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017/4/11/15256008/3d-printed-titanium-parts-boeing-dreamliner-787" TargetMode="External"/><Relationship Id="rId2" Type="http://schemas.openxmlformats.org/officeDocument/2006/relationships/hyperlink" Target="https://www.fastcompany.com/90235902/the-first-common-3d-printed-buildings-might-be-army-barrack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nn.com/2018/08/31/opinions/3d-printing-trade-wars-opinion-daveni/index.html" TargetMode="External"/><Relationship Id="rId4" Type="http://schemas.openxmlformats.org/officeDocument/2006/relationships/hyperlink" Target="https://money.cnn.com/2018/09/11/technology/volkswagen-3d-printing-parts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cs typeface="Arial" panose="020B0604020202020204" pitchFamily="34" charset="0"/>
              </a:rPr>
              <a:t>DICOM Educational Conference</a:t>
            </a:r>
            <a:br>
              <a:rPr lang="en-US" sz="2800" cap="none" dirty="0">
                <a:cs typeface="Arial" panose="020B0604020202020204" pitchFamily="34" charset="0"/>
              </a:rPr>
            </a:br>
            <a:r>
              <a:rPr lang="en-US" sz="2800" dirty="0">
                <a:cs typeface="Arial" panose="020B0604020202020204" pitchFamily="34" charset="0"/>
              </a:rPr>
              <a:t>Bangkok, Thailand</a:t>
            </a:r>
            <a:endParaRPr lang="en-US" sz="2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3-4 October 2019</a:t>
            </a:r>
            <a:endParaRPr lang="en-US" sz="1400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581192" y="3715808"/>
            <a:ext cx="7891296" cy="2002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DICOM 3D Printing</a:t>
            </a:r>
          </a:p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Children’s Hospital-San Diego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           Justin Ryan, PhD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A8B8A-F706-46B6-B1B6-F150036B2773}"/>
              </a:ext>
            </a:extLst>
          </p:cNvPr>
          <p:cNvSpPr/>
          <p:nvPr/>
        </p:nvSpPr>
        <p:spPr>
          <a:xfrm>
            <a:off x="515568" y="6348673"/>
            <a:ext cx="8112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DICOM® 2019       www.dicomstandard.org          #DICOMConference2019        #DICOM           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DICOMstandard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44E1-0209-49F5-9C1C-7934B45F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E303-A72C-4BE7-960C-ABE53302D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Surgery practice</a:t>
            </a:r>
          </a:p>
          <a:p>
            <a:pPr lvl="1"/>
            <a:r>
              <a:rPr lang="en-US" dirty="0"/>
              <a:t>E.g., Insertion of stent in a tortuous vessel</a:t>
            </a:r>
          </a:p>
          <a:p>
            <a:r>
              <a:rPr lang="en-US" dirty="0"/>
              <a:t>“Dry run” of complicated cases</a:t>
            </a:r>
          </a:p>
          <a:p>
            <a:endParaRPr lang="en-US" dirty="0"/>
          </a:p>
        </p:txBody>
      </p:sp>
      <p:pic>
        <p:nvPicPr>
          <p:cNvPr id="5" name="Picture 4" descr="IMG_7609.JPG">
            <a:extLst>
              <a:ext uri="{FF2B5EF4-FFF2-40B4-BE49-F238E27FC236}">
                <a16:creationId xmlns:a16="http://schemas.microsoft.com/office/drawing/2014/main" id="{47C1A63E-3F44-4B20-A480-AF13FFBBE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874" y="4311401"/>
            <a:ext cx="1866580" cy="171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IMG_7632.JPG">
            <a:extLst>
              <a:ext uri="{FF2B5EF4-FFF2-40B4-BE49-F238E27FC236}">
                <a16:creationId xmlns:a16="http://schemas.microsoft.com/office/drawing/2014/main" id="{E7DD5B2B-B5F6-42BF-A8D5-499A358F0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706" y="2622024"/>
            <a:ext cx="3558101" cy="3240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EEEA49-125C-4545-8554-49D2F5E00DCC}"/>
              </a:ext>
            </a:extLst>
          </p:cNvPr>
          <p:cNvSpPr txBox="1"/>
          <p:nvPr/>
        </p:nvSpPr>
        <p:spPr>
          <a:xfrm>
            <a:off x="4671417" y="5958389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Change Healthcare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8"/>
            <a:ext cx="7989752" cy="823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Implants/Prosthetics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29BC8AF-F76B-439A-89A6-5878CBBF3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21" b="17345"/>
          <a:stretch/>
        </p:blipFill>
        <p:spPr bwMode="auto">
          <a:xfrm>
            <a:off x="577125" y="5037447"/>
            <a:ext cx="7656544" cy="103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DDD0F-50EF-4212-8848-1946E56EB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7" t="-48" r="6227" b="2964"/>
          <a:stretch/>
        </p:blipFill>
        <p:spPr>
          <a:xfrm>
            <a:off x="5673433" y="2416629"/>
            <a:ext cx="2893444" cy="257895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D323B-51B9-4861-ABAB-8EB68F7797C7}"/>
              </a:ext>
            </a:extLst>
          </p:cNvPr>
          <p:cNvSpPr txBox="1"/>
          <p:nvPr/>
        </p:nvSpPr>
        <p:spPr>
          <a:xfrm>
            <a:off x="577125" y="4727168"/>
            <a:ext cx="4200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credits: J. Morris (right), A. Alexander (below), Mayo Clinic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2416629"/>
            <a:ext cx="3946914" cy="214720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Needle, e.g., biopsy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Drilling</a:t>
            </a:r>
          </a:p>
        </p:txBody>
      </p:sp>
    </p:spTree>
    <p:extLst>
      <p:ext uri="{BB962C8B-B14F-4D97-AF65-F5344CB8AC3E}">
        <p14:creationId xmlns:p14="http://schemas.microsoft.com/office/powerpoint/2010/main" val="35908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8"/>
            <a:ext cx="7989752" cy="823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Implants/Prosthetics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ECBC9E-B139-470D-A3C8-5E31DE4B0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6" t="11343" r="1736" b="6483"/>
          <a:stretch/>
        </p:blipFill>
        <p:spPr>
          <a:xfrm rot="16200000">
            <a:off x="5049139" y="2130529"/>
            <a:ext cx="3209030" cy="38995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E13442-36FB-4850-AD95-C4311961413C}"/>
              </a:ext>
            </a:extLst>
          </p:cNvPr>
          <p:cNvSpPr txBox="1"/>
          <p:nvPr/>
        </p:nvSpPr>
        <p:spPr>
          <a:xfrm>
            <a:off x="4667350" y="5940396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J. Morris, Mayo Clinic</a:t>
            </a:r>
          </a:p>
        </p:txBody>
      </p:sp>
      <p:pic>
        <p:nvPicPr>
          <p:cNvPr id="19" name="Picture 2" descr="http://www.prototypetoday.com/media/k2/galleries/4730/EOS_Medical_Alphaform_Instrumentaria_ModelWithImplantAndBone_Download.jpg">
            <a:extLst>
              <a:ext uri="{FF2B5EF4-FFF2-40B4-BE49-F238E27FC236}">
                <a16:creationId xmlns:a16="http://schemas.microsoft.com/office/drawing/2014/main" id="{4DF39187-8EAC-4A34-8317-1C1780E6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5" b="94699" l="6025" r="90865">
                        <a14:foregroundMark x1="88824" y1="86279" x2="88824" y2="86279"/>
                        <a14:foregroundMark x1="91059" y1="94906" x2="91059" y2="94906"/>
                        <a14:foregroundMark x1="6122" y1="18503" x2="6122" y2="18503"/>
                        <a14:foregroundMark x1="77843" y1="6445" x2="77843" y2="6445"/>
                        <a14:foregroundMark x1="82993" y1="8836" x2="82993" y2="8836"/>
                        <a14:foregroundMark x1="84354" y1="8836" x2="84354" y2="8836"/>
                        <a14:foregroundMark x1="59184" y1="50104" x2="59184" y2="50104"/>
                        <a14:foregroundMark x1="49368" y1="52079" x2="49368" y2="52079"/>
                        <a14:foregroundMark x1="50729" y1="51871" x2="50729" y2="51871"/>
                        <a14:foregroundMark x1="55491" y1="51455" x2="55491" y2="51455"/>
                        <a14:foregroundMark x1="37512" y1="51871" x2="38095" y2="52495"/>
                        <a14:foregroundMark x1="40816" y1="51559" x2="45384" y2="52183"/>
                        <a14:foregroundMark x1="52478" y1="50728" x2="45578" y2="51040"/>
                        <a14:foregroundMark x1="35860" y1="49792" x2="35860" y2="49792"/>
                        <a14:foregroundMark x1="33333" y1="47609" x2="33333" y2="47609"/>
                        <a14:foregroundMark x1="40039" y1="50936" x2="40039" y2="50936"/>
                        <a14:foregroundMark x1="39650" y1="50728" x2="39650" y2="50728"/>
                        <a14:foregroundMark x1="43537" y1="50936" x2="43537" y2="50936"/>
                        <a14:foregroundMark x1="42760" y1="51040" x2="42760" y2="51040"/>
                        <a14:foregroundMark x1="56948" y1="49064" x2="56948" y2="49064"/>
                        <a14:foregroundMark x1="54227" y1="49792" x2="54227" y2="4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52" y="2389457"/>
            <a:ext cx="4170166" cy="38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400359-A133-4857-B05B-C179D4CDBF61}"/>
              </a:ext>
            </a:extLst>
          </p:cNvPr>
          <p:cNvSpPr txBox="1"/>
          <p:nvPr/>
        </p:nvSpPr>
        <p:spPr>
          <a:xfrm>
            <a:off x="581191" y="5891698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credit: </a:t>
            </a:r>
            <a:r>
              <a:rPr lang="en-US" sz="1100" dirty="0" err="1"/>
              <a:t>Alphaform</a:t>
            </a:r>
            <a:r>
              <a:rPr lang="en-US" sz="1100" dirty="0"/>
              <a:t> </a:t>
            </a:r>
            <a:r>
              <a:rPr lang="en-US" sz="1100" dirty="0" err="1"/>
              <a:t>Instrumentaria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6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8"/>
            <a:ext cx="7989752" cy="823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Implants/Prosthetics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E13442-36FB-4850-AD95-C4311961413C}"/>
              </a:ext>
            </a:extLst>
          </p:cNvPr>
          <p:cNvSpPr txBox="1"/>
          <p:nvPr/>
        </p:nvSpPr>
        <p:spPr>
          <a:xfrm>
            <a:off x="4667350" y="5940396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Yong Dawson</a:t>
            </a:r>
          </a:p>
        </p:txBody>
      </p:sp>
      <p:pic>
        <p:nvPicPr>
          <p:cNvPr id="14" name="Picture 2" descr="http://editorial.3dprint.com/wp-content/uploads/2017/07/Hailey-Dawson-featured.png">
            <a:extLst>
              <a:ext uri="{FF2B5EF4-FFF2-40B4-BE49-F238E27FC236}">
                <a16:creationId xmlns:a16="http://schemas.microsoft.com/office/drawing/2014/main" id="{405833BA-845F-41F5-8450-FCB96ADAEA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3660" y="2501485"/>
            <a:ext cx="3909148" cy="30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editorial.3dprint.com/wp-content/uploads/2018/04/calcified-aorta-header.jpg">
            <a:extLst>
              <a:ext uri="{FF2B5EF4-FFF2-40B4-BE49-F238E27FC236}">
                <a16:creationId xmlns:a16="http://schemas.microsoft.com/office/drawing/2014/main" id="{E28AE30F-3310-43E8-8969-C1FE8838E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124" y="2501485"/>
            <a:ext cx="3899526" cy="30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BC5658-B961-4B95-AA00-1B80C2DE0BB2}"/>
              </a:ext>
            </a:extLst>
          </p:cNvPr>
          <p:cNvSpPr txBox="1"/>
          <p:nvPr/>
        </p:nvSpPr>
        <p:spPr>
          <a:xfrm>
            <a:off x="672473" y="5940396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Yael Maxwell</a:t>
            </a:r>
          </a:p>
        </p:txBody>
      </p:sp>
    </p:spTree>
    <p:extLst>
      <p:ext uri="{BB962C8B-B14F-4D97-AF65-F5344CB8AC3E}">
        <p14:creationId xmlns:p14="http://schemas.microsoft.com/office/powerpoint/2010/main" val="383472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3026536"/>
            <a:ext cx="4173387" cy="295042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Many are familiar with home 3D printing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fields are seeing benefits of 3D printed components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 volume components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Mass customization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Tooling &amp; Prototyping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3D Printing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592F78-2197-4A40-B039-53743FB5A206}"/>
              </a:ext>
            </a:extLst>
          </p:cNvPr>
          <p:cNvSpPr txBox="1"/>
          <p:nvPr/>
        </p:nvSpPr>
        <p:spPr>
          <a:xfrm>
            <a:off x="5033330" y="2358364"/>
            <a:ext cx="3525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3D-printed titanium parts could save Boeing up to $3 million per plane</a:t>
            </a:r>
          </a:p>
          <a:p>
            <a:pPr algn="r"/>
            <a:r>
              <a:rPr lang="en-US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–</a:t>
            </a:r>
            <a:r>
              <a:rPr lang="en-US" sz="1400" dirty="0"/>
              <a:t> The Verge, 11 April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C3CD4-DB1E-495C-8CEC-1E38F37BCF15}"/>
              </a:ext>
            </a:extLst>
          </p:cNvPr>
          <p:cNvSpPr txBox="1"/>
          <p:nvPr/>
        </p:nvSpPr>
        <p:spPr>
          <a:xfrm>
            <a:off x="5041462" y="5795377"/>
            <a:ext cx="3525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https://www.fastcompany.com/90235902/the-first-common-3d-printed-buildings-might-be-army-barracks</a:t>
            </a:r>
            <a:r>
              <a:rPr lang="en-US" sz="11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ECAE0-7E07-4E8B-AFD9-589BB7BE57FE}"/>
              </a:ext>
            </a:extLst>
          </p:cNvPr>
          <p:cNvSpPr txBox="1"/>
          <p:nvPr/>
        </p:nvSpPr>
        <p:spPr>
          <a:xfrm>
            <a:off x="5019398" y="3220138"/>
            <a:ext cx="35474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first common 3D-printed buildings might be army barracks</a:t>
            </a:r>
          </a:p>
          <a:p>
            <a:pPr algn="r"/>
            <a:r>
              <a:rPr lang="en-US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–</a:t>
            </a:r>
            <a:r>
              <a:rPr lang="en-US" sz="1400" dirty="0"/>
              <a:t> Fast Company, 14 September 2018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95E0A1-79E2-45FB-AE56-C6464815D730}"/>
              </a:ext>
            </a:extLst>
          </p:cNvPr>
          <p:cNvSpPr txBox="1"/>
          <p:nvPr/>
        </p:nvSpPr>
        <p:spPr>
          <a:xfrm>
            <a:off x="5041461" y="5795377"/>
            <a:ext cx="3525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https://www.theverge.com/2017/4/11/15256008/3d-printed-titanium-parts-boeing-dreamliner-787</a:t>
            </a:r>
            <a:r>
              <a:rPr lang="en-US" sz="11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6FDE09-E83A-4383-86F4-1F9F4D5FB85F}"/>
              </a:ext>
            </a:extLst>
          </p:cNvPr>
          <p:cNvSpPr txBox="1"/>
          <p:nvPr/>
        </p:nvSpPr>
        <p:spPr>
          <a:xfrm>
            <a:off x="5019398" y="4060158"/>
            <a:ext cx="35474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Volkswagen will use 3D printers to mass produce parts</a:t>
            </a:r>
          </a:p>
          <a:p>
            <a:pPr algn="r"/>
            <a:r>
              <a:rPr lang="en-US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–</a:t>
            </a:r>
            <a:r>
              <a:rPr lang="en-US" sz="1400" dirty="0"/>
              <a:t> CNN, 11 September 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200A4-35B8-4C4F-8B93-C1BF294FEB0C}"/>
              </a:ext>
            </a:extLst>
          </p:cNvPr>
          <p:cNvSpPr txBox="1"/>
          <p:nvPr/>
        </p:nvSpPr>
        <p:spPr>
          <a:xfrm>
            <a:off x="5041462" y="5795377"/>
            <a:ext cx="3525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/>
              </a:rPr>
              <a:t>https://money.cnn.com/2018/09/11/technology/volkswagen-3d-printing-parts/index.html</a:t>
            </a:r>
            <a:r>
              <a:rPr lang="en-US" sz="11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C8013-1CF2-4CDC-BC7A-34BC7BF662C5}"/>
              </a:ext>
            </a:extLst>
          </p:cNvPr>
          <p:cNvSpPr txBox="1"/>
          <p:nvPr/>
        </p:nvSpPr>
        <p:spPr>
          <a:xfrm>
            <a:off x="5041462" y="5795377"/>
            <a:ext cx="3525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https://www.cnn.com/2018/08/31/opinions/3d-printing-trade-wars-opinion-daveni/index.html</a:t>
            </a:r>
            <a:r>
              <a:rPr lang="en-US" sz="11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56E506-C4AE-4CA2-BC00-B45FF7A76387}"/>
              </a:ext>
            </a:extLst>
          </p:cNvPr>
          <p:cNvSpPr txBox="1"/>
          <p:nvPr/>
        </p:nvSpPr>
        <p:spPr>
          <a:xfrm>
            <a:off x="5034108" y="4931742"/>
            <a:ext cx="3532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How 3D printing could help save us from trade wars</a:t>
            </a:r>
          </a:p>
          <a:p>
            <a:pPr algn="r"/>
            <a:r>
              <a:rPr lang="en-US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–</a:t>
            </a:r>
            <a:r>
              <a:rPr lang="en-US" sz="1400" dirty="0"/>
              <a:t> CNN, 13 August 2018</a:t>
            </a:r>
          </a:p>
        </p:txBody>
      </p:sp>
    </p:spTree>
    <p:extLst>
      <p:ext uri="{BB962C8B-B14F-4D97-AF65-F5344CB8AC3E}">
        <p14:creationId xmlns:p14="http://schemas.microsoft.com/office/powerpoint/2010/main" val="14753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30" y="3026536"/>
            <a:ext cx="3906092" cy="295042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“Off-the-shelf” low-volume items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 lab equipment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Patient-matched devices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Medical imaging used in design of custom devices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Patient-matched anatomical replicas from medical images (“anatomical models”)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3D Printing in Medicine</a:t>
            </a:r>
          </a:p>
        </p:txBody>
      </p:sp>
      <p:pic>
        <p:nvPicPr>
          <p:cNvPr id="13" name="Content Placeholder 5" descr="IMG_7620.JPG">
            <a:extLst>
              <a:ext uri="{FF2B5EF4-FFF2-40B4-BE49-F238E27FC236}">
                <a16:creationId xmlns:a16="http://schemas.microsoft.com/office/drawing/2014/main" id="{40FD21FF-715D-45F4-9277-7E8EF276F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075" y="2522614"/>
            <a:ext cx="3906838" cy="304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05E074-F218-4B31-947E-53AEC78D4749}"/>
              </a:ext>
            </a:extLst>
          </p:cNvPr>
          <p:cNvSpPr txBox="1"/>
          <p:nvPr/>
        </p:nvSpPr>
        <p:spPr>
          <a:xfrm>
            <a:off x="4671417" y="5958389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Change Healthcare</a:t>
            </a:r>
          </a:p>
        </p:txBody>
      </p:sp>
    </p:spTree>
    <p:extLst>
      <p:ext uri="{BB962C8B-B14F-4D97-AF65-F5344CB8AC3E}">
        <p14:creationId xmlns:p14="http://schemas.microsoft.com/office/powerpoint/2010/main" val="28735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3D Printing</a:t>
            </a: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55C78A59-C71A-4638-BE37-EB596D3DD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14523"/>
              </p:ext>
            </p:extLst>
          </p:nvPr>
        </p:nvGraphicFramePr>
        <p:xfrm>
          <a:off x="576989" y="2501832"/>
          <a:ext cx="7989888" cy="36779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34039">
                  <a:extLst>
                    <a:ext uri="{9D8B030D-6E8A-4147-A177-3AD203B41FA5}">
                      <a16:colId xmlns:a16="http://schemas.microsoft.com/office/drawing/2014/main" val="406219587"/>
                    </a:ext>
                  </a:extLst>
                </a:gridCol>
                <a:gridCol w="6655849">
                  <a:extLst>
                    <a:ext uri="{9D8B030D-6E8A-4147-A177-3AD203B41FA5}">
                      <a16:colId xmlns:a16="http://schemas.microsoft.com/office/drawing/2014/main" val="3087598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Practitioner, e.g. surgeon, determines need for a 3D printed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0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Relevant, suitable, imaging located or acquired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34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Technician* discusses model requirements and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2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Segment and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model from imaging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of functional features (separations, sockets)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 of orientation markings and patient identifiers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04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and Refine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model sent for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improved based on feedback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printing supports, determine manufacturing orientation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8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materials and colors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4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Clean-up and 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printing supports, add magnets, etc.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Sterilization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27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2726871"/>
            <a:ext cx="7599246" cy="3250089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Patient safety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Wrong Patient, Wrong Imaging, Laterality errors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 version issues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Scale errors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Complicated workflow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File handling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 file naming conventions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 file storage requirements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Management of source images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Protection of patient information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Challenges with traditional 3D print workflow</a:t>
            </a:r>
          </a:p>
        </p:txBody>
      </p:sp>
    </p:spTree>
    <p:extLst>
      <p:ext uri="{BB962C8B-B14F-4D97-AF65-F5344CB8AC3E}">
        <p14:creationId xmlns:p14="http://schemas.microsoft.com/office/powerpoint/2010/main" val="299440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6210553" y="2241109"/>
            <a:ext cx="1951264" cy="1566397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7" y="6136535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8970" y="6136535"/>
            <a:ext cx="471973" cy="36079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28672" y="986723"/>
            <a:ext cx="6413485" cy="635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D5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Now*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925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PACS*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30" y="2746120"/>
            <a:ext cx="1227771" cy="1003904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153" y="2457486"/>
            <a:ext cx="1012459" cy="1256621"/>
          </a:xfrm>
          <a:prstGeom prst="rect">
            <a:avLst/>
          </a:prstGeom>
          <a:ln w="28575">
            <a:noFill/>
          </a:ln>
        </p:spPr>
      </p:pic>
      <p:sp>
        <p:nvSpPr>
          <p:cNvPr id="13" name="Down Arrow 12"/>
          <p:cNvSpPr/>
          <p:nvPr/>
        </p:nvSpPr>
        <p:spPr>
          <a:xfrm rot="16200000">
            <a:off x="3383030" y="2905226"/>
            <a:ext cx="768100" cy="34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922E7FF-2045-4A80-A67B-D1D7F878A235}"/>
              </a:ext>
            </a:extLst>
          </p:cNvPr>
          <p:cNvSpPr/>
          <p:nvPr/>
        </p:nvSpPr>
        <p:spPr>
          <a:xfrm rot="16200000">
            <a:off x="5533710" y="2890023"/>
            <a:ext cx="768100" cy="34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9DFA0A-95C8-4699-B199-4A037E223326}"/>
              </a:ext>
            </a:extLst>
          </p:cNvPr>
          <p:cNvSpPr/>
          <p:nvPr/>
        </p:nvSpPr>
        <p:spPr>
          <a:xfrm>
            <a:off x="182925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Images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641709-4502-41E3-96C9-4172C29033DA}"/>
              </a:ext>
            </a:extLst>
          </p:cNvPr>
          <p:cNvSpPr/>
          <p:nvPr/>
        </p:nvSpPr>
        <p:spPr>
          <a:xfrm>
            <a:off x="182925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0E0496-1A62-4B52-AA16-3EBE94FCBA83}"/>
              </a:ext>
            </a:extLst>
          </p:cNvPr>
          <p:cNvCxnSpPr>
            <a:cxnSpLocks/>
          </p:cNvCxnSpPr>
          <p:nvPr/>
        </p:nvCxnSpPr>
        <p:spPr>
          <a:xfrm>
            <a:off x="753910" y="4452029"/>
            <a:ext cx="7450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CDD39C-283C-4EAD-9206-3CD16530DCEC}"/>
              </a:ext>
            </a:extLst>
          </p:cNvPr>
          <p:cNvCxnSpPr>
            <a:cxnSpLocks/>
          </p:cNvCxnSpPr>
          <p:nvPr/>
        </p:nvCxnSpPr>
        <p:spPr>
          <a:xfrm>
            <a:off x="753910" y="4964733"/>
            <a:ext cx="7335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6CFA831-BBD2-4CFD-8A54-FF3DB4374DEA}"/>
              </a:ext>
            </a:extLst>
          </p:cNvPr>
          <p:cNvSpPr/>
          <p:nvPr/>
        </p:nvSpPr>
        <p:spPr>
          <a:xfrm>
            <a:off x="397993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5D8E733-9639-4E89-AA3E-31E4D902D151}"/>
              </a:ext>
            </a:extLst>
          </p:cNvPr>
          <p:cNvSpPr/>
          <p:nvPr/>
        </p:nvSpPr>
        <p:spPr>
          <a:xfrm>
            <a:off x="397993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Model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A30B7A-397A-4DD8-9279-5A2F113C1BB6}"/>
              </a:ext>
            </a:extLst>
          </p:cNvPr>
          <p:cNvSpPr/>
          <p:nvPr/>
        </p:nvSpPr>
        <p:spPr>
          <a:xfrm>
            <a:off x="397993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DICOM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F34A5E-A903-49CB-B32B-06F8295B3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783" y="2637621"/>
            <a:ext cx="707088" cy="877608"/>
          </a:xfrm>
          <a:prstGeom prst="rect">
            <a:avLst/>
          </a:prstGeom>
          <a:ln w="28575">
            <a:noFill/>
          </a:ln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86A5B11-BB90-43FE-B174-5CD3284EABCE}"/>
              </a:ext>
            </a:extLst>
          </p:cNvPr>
          <p:cNvSpPr/>
          <p:nvPr/>
        </p:nvSpPr>
        <p:spPr>
          <a:xfrm>
            <a:off x="613061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Database (Networked)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593D2D-BA51-41D5-A088-42A0F81D3AB5}"/>
              </a:ext>
            </a:extLst>
          </p:cNvPr>
          <p:cNvSpPr/>
          <p:nvPr/>
        </p:nvSpPr>
        <p:spPr>
          <a:xfrm>
            <a:off x="613061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Model, 3DPDF, Other Files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A63EBD-5BF6-4A74-864D-595AB8A43C35}"/>
              </a:ext>
            </a:extLst>
          </p:cNvPr>
          <p:cNvSpPr/>
          <p:nvPr/>
        </p:nvSpPr>
        <p:spPr>
          <a:xfrm>
            <a:off x="613061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DICOM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61D071A-6AB7-4974-AF3C-A64FBBCB2FB9}"/>
              </a:ext>
            </a:extLst>
          </p:cNvPr>
          <p:cNvSpPr/>
          <p:nvPr/>
        </p:nvSpPr>
        <p:spPr>
          <a:xfrm>
            <a:off x="638696" y="4016169"/>
            <a:ext cx="115364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B2622B7-8020-40C2-BD21-18447D369461}"/>
              </a:ext>
            </a:extLst>
          </p:cNvPr>
          <p:cNvSpPr/>
          <p:nvPr/>
        </p:nvSpPr>
        <p:spPr>
          <a:xfrm>
            <a:off x="638695" y="4528856"/>
            <a:ext cx="1153646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E7CF09B-1560-4062-992D-CEDA59C8743E}"/>
              </a:ext>
            </a:extLst>
          </p:cNvPr>
          <p:cNvSpPr/>
          <p:nvPr/>
        </p:nvSpPr>
        <p:spPr>
          <a:xfrm>
            <a:off x="665371" y="5043348"/>
            <a:ext cx="110029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30" name="TextBox 43">
            <a:extLst>
              <a:ext uri="{FF2B5EF4-FFF2-40B4-BE49-F238E27FC236}">
                <a16:creationId xmlns:a16="http://schemas.microsoft.com/office/drawing/2014/main" id="{12332968-F576-4FC5-9DE2-40C2CB789F98}"/>
              </a:ext>
            </a:extLst>
          </p:cNvPr>
          <p:cNvSpPr txBox="1"/>
          <p:nvPr/>
        </p:nvSpPr>
        <p:spPr>
          <a:xfrm>
            <a:off x="2077829" y="2445921"/>
            <a:ext cx="1227771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Patient Metadata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1E1176-5399-4CFA-AAF6-E89B88B6438A}"/>
              </a:ext>
            </a:extLst>
          </p:cNvPr>
          <p:cNvSpPr/>
          <p:nvPr/>
        </p:nvSpPr>
        <p:spPr>
          <a:xfrm>
            <a:off x="1982870" y="2363852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13E0B7-13BF-4E00-930D-18F8BF1D7A89}"/>
              </a:ext>
            </a:extLst>
          </p:cNvPr>
          <p:cNvSpPr/>
          <p:nvPr/>
        </p:nvSpPr>
        <p:spPr>
          <a:xfrm>
            <a:off x="4133550" y="2363852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435989" y="4842271"/>
            <a:ext cx="820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Gcode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STL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PLY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VRML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AMF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3MF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1" name="TextBox 43">
            <a:extLst>
              <a:ext uri="{FF2B5EF4-FFF2-40B4-BE49-F238E27FC236}">
                <a16:creationId xmlns:a16="http://schemas.microsoft.com/office/drawing/2014/main" id="{12332968-F576-4FC5-9DE2-40C2CB789F98}"/>
              </a:ext>
            </a:extLst>
          </p:cNvPr>
          <p:cNvSpPr txBox="1"/>
          <p:nvPr/>
        </p:nvSpPr>
        <p:spPr>
          <a:xfrm>
            <a:off x="6228271" y="1896637"/>
            <a:ext cx="1933546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Patient Link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91E1176-5399-4CFA-AAF6-E89B88B6438A}"/>
              </a:ext>
            </a:extLst>
          </p:cNvPr>
          <p:cNvSpPr/>
          <p:nvPr/>
        </p:nvSpPr>
        <p:spPr>
          <a:xfrm>
            <a:off x="6136988" y="1831123"/>
            <a:ext cx="2067492" cy="2111570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125855532"/>
              </p:ext>
            </p:extLst>
          </p:nvPr>
        </p:nvGraphicFramePr>
        <p:xfrm>
          <a:off x="1792341" y="18311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5" name="Content Placeholder 2"/>
          <p:cNvSpPr txBox="1">
            <a:spLocks/>
          </p:cNvSpPr>
          <p:nvPr/>
        </p:nvSpPr>
        <p:spPr>
          <a:xfrm>
            <a:off x="584508" y="5950577"/>
            <a:ext cx="4214412" cy="35374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200" i="1" dirty="0"/>
              <a:t>* Or VNA, DICOM image exchange, etc.</a:t>
            </a:r>
          </a:p>
        </p:txBody>
      </p:sp>
    </p:spTree>
    <p:extLst>
      <p:ext uri="{BB962C8B-B14F-4D97-AF65-F5344CB8AC3E}">
        <p14:creationId xmlns:p14="http://schemas.microsoft.com/office/powerpoint/2010/main" val="32255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DICOM Encapsulated STL SOP Class (2018)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2726871"/>
            <a:ext cx="3285607" cy="3250089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STL is a common 3D model file format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Modeling software can store models in PACS alongside patient imaging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Reduces wrong patient, wrong imaging errors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Simplifies workflow by eliminating manual movement of images and models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Eliminates need for model file naming, file storage conventions, separate storage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6068" y="2726871"/>
            <a:ext cx="3285607" cy="3250089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Source images; frame of reference</a:t>
            </a:r>
          </a:p>
          <a:p>
            <a:r>
              <a:rPr lang="en-US" sz="1600" dirty="0"/>
              <a:t>Relationship to patient anatomy (e.g. mirrored, modified)</a:t>
            </a:r>
          </a:p>
          <a:p>
            <a:r>
              <a:rPr lang="en-US" sz="1600" dirty="0"/>
              <a:t>Scale</a:t>
            </a:r>
          </a:p>
          <a:p>
            <a:r>
              <a:rPr lang="en-US" sz="1600" dirty="0"/>
              <a:t>Intended use (education, implant, etc.)</a:t>
            </a:r>
          </a:p>
          <a:p>
            <a:r>
              <a:rPr lang="en-US" sz="1600" dirty="0"/>
              <a:t>Previous model, and reason for refinement</a:t>
            </a:r>
          </a:p>
          <a:p>
            <a:r>
              <a:rPr lang="en-US" sz="1600" dirty="0"/>
              <a:t>Thumbnail image for quick view</a:t>
            </a:r>
          </a:p>
          <a:p>
            <a:r>
              <a:rPr lang="en-US" sz="1600" dirty="0"/>
              <a:t>Burned In Annotation (0028,0301) now covers embossed/engraved PHI</a:t>
            </a:r>
          </a:p>
          <a:p>
            <a:r>
              <a:rPr lang="en-US" sz="1600" dirty="0"/>
              <a:t>Recognizable Visual Features (0028,0302) now covers identifying person from model</a:t>
            </a:r>
          </a:p>
        </p:txBody>
      </p:sp>
    </p:spTree>
    <p:extLst>
      <p:ext uri="{BB962C8B-B14F-4D97-AF65-F5344CB8AC3E}">
        <p14:creationId xmlns:p14="http://schemas.microsoft.com/office/powerpoint/2010/main" val="30431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582056"/>
            <a:ext cx="7989752" cy="978031"/>
          </a:xfrm>
        </p:spPr>
        <p:txBody>
          <a:bodyPr>
            <a:normAutofit/>
          </a:bodyPr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F62F-7A45-46A6-87D3-2A77EEF3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Justin Ryan, PhD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Research Scientist and Director of the 3D Innovations Lab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 years in medical anatomical modeling (3D printing)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Co-chair (User), DICOM WG-17 – 3D Printing (and Extended Reality)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 and MSE Biomedical Engineering, Arizona State University; BA Digital Art Arizona State University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Allan Noordvyk (in absentia)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Executive Director of Research, Enterprise Imaging Solutions, Change Healthcare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Co-chair (Technical), DICOM WG-17 – 3D Printing (and Extended Reality)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091" y="6290275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11379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5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7" y="6136535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8970" y="6136535"/>
            <a:ext cx="471973" cy="36079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28672" y="986723"/>
            <a:ext cx="6413485" cy="635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D5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in DICOM 2018b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925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PACS*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30" y="2746120"/>
            <a:ext cx="1227771" cy="1003904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153" y="2457486"/>
            <a:ext cx="1012459" cy="1256621"/>
          </a:xfrm>
          <a:prstGeom prst="rect">
            <a:avLst/>
          </a:prstGeom>
          <a:ln w="28575">
            <a:noFill/>
          </a:ln>
        </p:spPr>
      </p:pic>
      <p:sp>
        <p:nvSpPr>
          <p:cNvPr id="13" name="Down Arrow 12"/>
          <p:cNvSpPr/>
          <p:nvPr/>
        </p:nvSpPr>
        <p:spPr>
          <a:xfrm rot="16200000">
            <a:off x="3383030" y="2905226"/>
            <a:ext cx="768100" cy="34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922E7FF-2045-4A80-A67B-D1D7F878A235}"/>
              </a:ext>
            </a:extLst>
          </p:cNvPr>
          <p:cNvSpPr/>
          <p:nvPr/>
        </p:nvSpPr>
        <p:spPr>
          <a:xfrm rot="16200000">
            <a:off x="5533710" y="2890023"/>
            <a:ext cx="768100" cy="34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9DFA0A-95C8-4699-B199-4A037E223326}"/>
              </a:ext>
            </a:extLst>
          </p:cNvPr>
          <p:cNvSpPr/>
          <p:nvPr/>
        </p:nvSpPr>
        <p:spPr>
          <a:xfrm>
            <a:off x="182925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Images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641709-4502-41E3-96C9-4172C29033DA}"/>
              </a:ext>
            </a:extLst>
          </p:cNvPr>
          <p:cNvSpPr/>
          <p:nvPr/>
        </p:nvSpPr>
        <p:spPr>
          <a:xfrm>
            <a:off x="182925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0E0496-1A62-4B52-AA16-3EBE94FCBA83}"/>
              </a:ext>
            </a:extLst>
          </p:cNvPr>
          <p:cNvCxnSpPr>
            <a:cxnSpLocks/>
          </p:cNvCxnSpPr>
          <p:nvPr/>
        </p:nvCxnSpPr>
        <p:spPr>
          <a:xfrm>
            <a:off x="753910" y="4452029"/>
            <a:ext cx="7450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CDD39C-283C-4EAD-9206-3CD16530DCEC}"/>
              </a:ext>
            </a:extLst>
          </p:cNvPr>
          <p:cNvCxnSpPr>
            <a:cxnSpLocks/>
          </p:cNvCxnSpPr>
          <p:nvPr/>
        </p:nvCxnSpPr>
        <p:spPr>
          <a:xfrm>
            <a:off x="753910" y="4964733"/>
            <a:ext cx="7335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6CFA831-BBD2-4CFD-8A54-FF3DB4374DEA}"/>
              </a:ext>
            </a:extLst>
          </p:cNvPr>
          <p:cNvSpPr/>
          <p:nvPr/>
        </p:nvSpPr>
        <p:spPr>
          <a:xfrm>
            <a:off x="397993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5D8E733-9639-4E89-AA3E-31E4D902D151}"/>
              </a:ext>
            </a:extLst>
          </p:cNvPr>
          <p:cNvSpPr/>
          <p:nvPr/>
        </p:nvSpPr>
        <p:spPr>
          <a:xfrm>
            <a:off x="397993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Model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A30B7A-397A-4DD8-9279-5A2F113C1BB6}"/>
              </a:ext>
            </a:extLst>
          </p:cNvPr>
          <p:cNvSpPr/>
          <p:nvPr/>
        </p:nvSpPr>
        <p:spPr>
          <a:xfrm>
            <a:off x="397993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STL in DICOM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86A5B11-BB90-43FE-B174-5CD3284EABCE}"/>
              </a:ext>
            </a:extLst>
          </p:cNvPr>
          <p:cNvSpPr/>
          <p:nvPr/>
        </p:nvSpPr>
        <p:spPr>
          <a:xfrm>
            <a:off x="613061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PACS*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593D2D-BA51-41D5-A088-42A0F81D3AB5}"/>
              </a:ext>
            </a:extLst>
          </p:cNvPr>
          <p:cNvSpPr/>
          <p:nvPr/>
        </p:nvSpPr>
        <p:spPr>
          <a:xfrm>
            <a:off x="613061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Model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A63EBD-5BF6-4A74-864D-595AB8A43C35}"/>
              </a:ext>
            </a:extLst>
          </p:cNvPr>
          <p:cNvSpPr/>
          <p:nvPr/>
        </p:nvSpPr>
        <p:spPr>
          <a:xfrm>
            <a:off x="613061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61D071A-6AB7-4974-AF3C-A64FBBCB2FB9}"/>
              </a:ext>
            </a:extLst>
          </p:cNvPr>
          <p:cNvSpPr/>
          <p:nvPr/>
        </p:nvSpPr>
        <p:spPr>
          <a:xfrm>
            <a:off x="638696" y="4016169"/>
            <a:ext cx="115364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B2622B7-8020-40C2-BD21-18447D369461}"/>
              </a:ext>
            </a:extLst>
          </p:cNvPr>
          <p:cNvSpPr/>
          <p:nvPr/>
        </p:nvSpPr>
        <p:spPr>
          <a:xfrm>
            <a:off x="638695" y="4528856"/>
            <a:ext cx="1153646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E7CF09B-1560-4062-992D-CEDA59C8743E}"/>
              </a:ext>
            </a:extLst>
          </p:cNvPr>
          <p:cNvSpPr/>
          <p:nvPr/>
        </p:nvSpPr>
        <p:spPr>
          <a:xfrm>
            <a:off x="665371" y="5043348"/>
            <a:ext cx="110029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30" name="TextBox 43">
            <a:extLst>
              <a:ext uri="{FF2B5EF4-FFF2-40B4-BE49-F238E27FC236}">
                <a16:creationId xmlns:a16="http://schemas.microsoft.com/office/drawing/2014/main" id="{12332968-F576-4FC5-9DE2-40C2CB789F98}"/>
              </a:ext>
            </a:extLst>
          </p:cNvPr>
          <p:cNvSpPr txBox="1"/>
          <p:nvPr/>
        </p:nvSpPr>
        <p:spPr>
          <a:xfrm>
            <a:off x="2077829" y="2445921"/>
            <a:ext cx="1227771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Patient Metadata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1E1176-5399-4CFA-AAF6-E89B88B6438A}"/>
              </a:ext>
            </a:extLst>
          </p:cNvPr>
          <p:cNvSpPr/>
          <p:nvPr/>
        </p:nvSpPr>
        <p:spPr>
          <a:xfrm>
            <a:off x="1982870" y="2363852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13E0B7-13BF-4E00-930D-18F8BF1D7A89}"/>
              </a:ext>
            </a:extLst>
          </p:cNvPr>
          <p:cNvSpPr/>
          <p:nvPr/>
        </p:nvSpPr>
        <p:spPr>
          <a:xfrm>
            <a:off x="4133550" y="2363852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34A5E-A903-49CB-B32B-06F8295B3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574" y="3051944"/>
            <a:ext cx="536545" cy="665937"/>
          </a:xfrm>
          <a:prstGeom prst="rect">
            <a:avLst/>
          </a:prstGeom>
          <a:ln w="28575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EF8119-5C82-4C7C-BF5F-1032628BC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807" y="1582726"/>
            <a:ext cx="420142" cy="3435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DF46220-3F8D-4C38-9F34-A0AE70013D92}"/>
              </a:ext>
            </a:extLst>
          </p:cNvPr>
          <p:cNvSpPr/>
          <p:nvPr/>
        </p:nvSpPr>
        <p:spPr>
          <a:xfrm>
            <a:off x="6339279" y="2329221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63C248-C729-48A2-852E-2A562ADFE653}"/>
              </a:ext>
            </a:extLst>
          </p:cNvPr>
          <p:cNvSpPr txBox="1"/>
          <p:nvPr/>
        </p:nvSpPr>
        <p:spPr>
          <a:xfrm>
            <a:off x="6430993" y="2402388"/>
            <a:ext cx="1227771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Patient Metadata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22E889-8013-40E6-A889-E3167F3C2C42}"/>
              </a:ext>
            </a:extLst>
          </p:cNvPr>
          <p:cNvCxnSpPr>
            <a:stCxn id="35" idx="0"/>
            <a:endCxn id="34" idx="2"/>
          </p:cNvCxnSpPr>
          <p:nvPr/>
        </p:nvCxnSpPr>
        <p:spPr>
          <a:xfrm flipV="1">
            <a:off x="7037427" y="1926261"/>
            <a:ext cx="7451" cy="40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B7844EA-0D47-46EB-B53F-8E8BF47E7603}"/>
              </a:ext>
            </a:extLst>
          </p:cNvPr>
          <p:cNvSpPr/>
          <p:nvPr/>
        </p:nvSpPr>
        <p:spPr>
          <a:xfrm>
            <a:off x="7009708" y="1929912"/>
            <a:ext cx="654377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X,Y,Z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B58820-7CCB-4014-9471-31BF31920339}"/>
              </a:ext>
            </a:extLst>
          </p:cNvPr>
          <p:cNvSpPr txBox="1"/>
          <p:nvPr/>
        </p:nvSpPr>
        <p:spPr>
          <a:xfrm>
            <a:off x="6429804" y="2711418"/>
            <a:ext cx="1227771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Preview Image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6E0422-C342-4EF8-8902-CBD625525F72}"/>
              </a:ext>
            </a:extLst>
          </p:cNvPr>
          <p:cNvSpPr/>
          <p:nvPr/>
        </p:nvSpPr>
        <p:spPr>
          <a:xfrm>
            <a:off x="6439851" y="3005236"/>
            <a:ext cx="1217723" cy="782578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84508" y="5950577"/>
            <a:ext cx="4214412" cy="35374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200" i="1" dirty="0"/>
              <a:t>* Or VNA, DICOM image exchange, etc.</a:t>
            </a:r>
          </a:p>
        </p:txBody>
      </p:sp>
    </p:spTree>
    <p:extLst>
      <p:ext uri="{BB962C8B-B14F-4D97-AF65-F5344CB8AC3E}">
        <p14:creationId xmlns:p14="http://schemas.microsoft.com/office/powerpoint/2010/main" val="342998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2413262"/>
            <a:ext cx="7856335" cy="356369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 &amp; promoting use of DICOM Encapsulated STL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Exhibit at SIIM 2019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Investigating encapsulation of additional model file types (E.G. OBJ, X3D, 3MF)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benefits over STL like identifying materials, vertex color information,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Grouping of models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Default color of object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Overlap between 3D Printing and Augmented Reality/Virtual reality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Other DICOM 3D Manufacturing activity</a:t>
            </a:r>
          </a:p>
        </p:txBody>
      </p:sp>
    </p:spTree>
    <p:extLst>
      <p:ext uri="{BB962C8B-B14F-4D97-AF65-F5344CB8AC3E}">
        <p14:creationId xmlns:p14="http://schemas.microsoft.com/office/powerpoint/2010/main" val="188534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3057" y="6136535"/>
            <a:ext cx="7517778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98970" y="6136535"/>
            <a:ext cx="471973" cy="36079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28672" y="986723"/>
            <a:ext cx="6413485" cy="635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29D5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 Supplement 208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925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PACS*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30" y="2746120"/>
            <a:ext cx="1227771" cy="1003904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153" y="2457486"/>
            <a:ext cx="1012459" cy="1256621"/>
          </a:xfrm>
          <a:prstGeom prst="rect">
            <a:avLst/>
          </a:prstGeom>
          <a:ln w="28575">
            <a:noFill/>
          </a:ln>
        </p:spPr>
      </p:pic>
      <p:sp>
        <p:nvSpPr>
          <p:cNvPr id="13" name="Down Arrow 12"/>
          <p:cNvSpPr/>
          <p:nvPr/>
        </p:nvSpPr>
        <p:spPr>
          <a:xfrm rot="16200000">
            <a:off x="3383030" y="2905226"/>
            <a:ext cx="768100" cy="34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922E7FF-2045-4A80-A67B-D1D7F878A235}"/>
              </a:ext>
            </a:extLst>
          </p:cNvPr>
          <p:cNvSpPr/>
          <p:nvPr/>
        </p:nvSpPr>
        <p:spPr>
          <a:xfrm rot="16200000">
            <a:off x="5533710" y="2890023"/>
            <a:ext cx="768100" cy="34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9DFA0A-95C8-4699-B199-4A037E223326}"/>
              </a:ext>
            </a:extLst>
          </p:cNvPr>
          <p:cNvSpPr/>
          <p:nvPr/>
        </p:nvSpPr>
        <p:spPr>
          <a:xfrm>
            <a:off x="182925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Images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641709-4502-41E3-96C9-4172C29033DA}"/>
              </a:ext>
            </a:extLst>
          </p:cNvPr>
          <p:cNvSpPr/>
          <p:nvPr/>
        </p:nvSpPr>
        <p:spPr>
          <a:xfrm>
            <a:off x="182925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0E0496-1A62-4B52-AA16-3EBE94FCBA83}"/>
              </a:ext>
            </a:extLst>
          </p:cNvPr>
          <p:cNvCxnSpPr>
            <a:cxnSpLocks/>
          </p:cNvCxnSpPr>
          <p:nvPr/>
        </p:nvCxnSpPr>
        <p:spPr>
          <a:xfrm>
            <a:off x="753910" y="4452029"/>
            <a:ext cx="7450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CDD39C-283C-4EAD-9206-3CD16530DCEC}"/>
              </a:ext>
            </a:extLst>
          </p:cNvPr>
          <p:cNvCxnSpPr>
            <a:cxnSpLocks/>
          </p:cNvCxnSpPr>
          <p:nvPr/>
        </p:nvCxnSpPr>
        <p:spPr>
          <a:xfrm>
            <a:off x="753910" y="4964733"/>
            <a:ext cx="7335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6CFA831-BBD2-4CFD-8A54-FF3DB4374DEA}"/>
              </a:ext>
            </a:extLst>
          </p:cNvPr>
          <p:cNvSpPr/>
          <p:nvPr/>
        </p:nvSpPr>
        <p:spPr>
          <a:xfrm>
            <a:off x="397993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5D8E733-9639-4E89-AA3E-31E4D902D151}"/>
              </a:ext>
            </a:extLst>
          </p:cNvPr>
          <p:cNvSpPr/>
          <p:nvPr/>
        </p:nvSpPr>
        <p:spPr>
          <a:xfrm>
            <a:off x="397993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Model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6A30B7A-397A-4DD8-9279-5A2F113C1BB6}"/>
              </a:ext>
            </a:extLst>
          </p:cNvPr>
          <p:cNvSpPr/>
          <p:nvPr/>
        </p:nvSpPr>
        <p:spPr>
          <a:xfrm>
            <a:off x="397993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 in DICOM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86A5B11-BB90-43FE-B174-5CD3284EABCE}"/>
              </a:ext>
            </a:extLst>
          </p:cNvPr>
          <p:cNvSpPr/>
          <p:nvPr/>
        </p:nvSpPr>
        <p:spPr>
          <a:xfrm>
            <a:off x="6130611" y="4019780"/>
            <a:ext cx="1770064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PACS*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593D2D-BA51-41D5-A088-42A0F81D3AB5}"/>
              </a:ext>
            </a:extLst>
          </p:cNvPr>
          <p:cNvSpPr/>
          <p:nvPr/>
        </p:nvSpPr>
        <p:spPr>
          <a:xfrm>
            <a:off x="6130610" y="4507484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Model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A63EBD-5BF6-4A74-864D-595AB8A43C35}"/>
              </a:ext>
            </a:extLst>
          </p:cNvPr>
          <p:cNvSpPr/>
          <p:nvPr/>
        </p:nvSpPr>
        <p:spPr>
          <a:xfrm>
            <a:off x="6130610" y="5043348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61D071A-6AB7-4974-AF3C-A64FBBCB2FB9}"/>
              </a:ext>
            </a:extLst>
          </p:cNvPr>
          <p:cNvSpPr/>
          <p:nvPr/>
        </p:nvSpPr>
        <p:spPr>
          <a:xfrm>
            <a:off x="638696" y="4016169"/>
            <a:ext cx="115364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B2622B7-8020-40C2-BD21-18447D369461}"/>
              </a:ext>
            </a:extLst>
          </p:cNvPr>
          <p:cNvSpPr/>
          <p:nvPr/>
        </p:nvSpPr>
        <p:spPr>
          <a:xfrm>
            <a:off x="638695" y="4528856"/>
            <a:ext cx="1153646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E7CF09B-1560-4062-992D-CEDA59C8743E}"/>
              </a:ext>
            </a:extLst>
          </p:cNvPr>
          <p:cNvSpPr/>
          <p:nvPr/>
        </p:nvSpPr>
        <p:spPr>
          <a:xfrm>
            <a:off x="665371" y="5043348"/>
            <a:ext cx="110029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30" name="TextBox 43">
            <a:extLst>
              <a:ext uri="{FF2B5EF4-FFF2-40B4-BE49-F238E27FC236}">
                <a16:creationId xmlns:a16="http://schemas.microsoft.com/office/drawing/2014/main" id="{12332968-F576-4FC5-9DE2-40C2CB789F98}"/>
              </a:ext>
            </a:extLst>
          </p:cNvPr>
          <p:cNvSpPr txBox="1"/>
          <p:nvPr/>
        </p:nvSpPr>
        <p:spPr>
          <a:xfrm>
            <a:off x="2077829" y="2445921"/>
            <a:ext cx="1227771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Patient Metadata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1E1176-5399-4CFA-AAF6-E89B88B6438A}"/>
              </a:ext>
            </a:extLst>
          </p:cNvPr>
          <p:cNvSpPr/>
          <p:nvPr/>
        </p:nvSpPr>
        <p:spPr>
          <a:xfrm>
            <a:off x="1982870" y="2363852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13E0B7-13BF-4E00-930D-18F8BF1D7A89}"/>
              </a:ext>
            </a:extLst>
          </p:cNvPr>
          <p:cNvSpPr/>
          <p:nvPr/>
        </p:nvSpPr>
        <p:spPr>
          <a:xfrm>
            <a:off x="4133550" y="2363852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34A5E-A903-49CB-B32B-06F8295B3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574" y="3051944"/>
            <a:ext cx="536545" cy="665937"/>
          </a:xfrm>
          <a:prstGeom prst="rect">
            <a:avLst/>
          </a:prstGeom>
          <a:ln w="28575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EF8119-5C82-4C7C-BF5F-1032628BC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807" y="1582726"/>
            <a:ext cx="420142" cy="3435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DF46220-3F8D-4C38-9F34-A0AE70013D92}"/>
              </a:ext>
            </a:extLst>
          </p:cNvPr>
          <p:cNvSpPr/>
          <p:nvPr/>
        </p:nvSpPr>
        <p:spPr>
          <a:xfrm>
            <a:off x="6339279" y="2329221"/>
            <a:ext cx="1396295" cy="1534382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63C248-C729-48A2-852E-2A562ADFE653}"/>
              </a:ext>
            </a:extLst>
          </p:cNvPr>
          <p:cNvSpPr txBox="1"/>
          <p:nvPr/>
        </p:nvSpPr>
        <p:spPr>
          <a:xfrm>
            <a:off x="6430993" y="2402388"/>
            <a:ext cx="1227771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Patient Metadata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22E889-8013-40E6-A889-E3167F3C2C42}"/>
              </a:ext>
            </a:extLst>
          </p:cNvPr>
          <p:cNvCxnSpPr>
            <a:stCxn id="35" idx="0"/>
            <a:endCxn id="34" idx="2"/>
          </p:cNvCxnSpPr>
          <p:nvPr/>
        </p:nvCxnSpPr>
        <p:spPr>
          <a:xfrm flipV="1">
            <a:off x="7037427" y="1926261"/>
            <a:ext cx="7451" cy="40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B7844EA-0D47-46EB-B53F-8E8BF47E7603}"/>
              </a:ext>
            </a:extLst>
          </p:cNvPr>
          <p:cNvSpPr/>
          <p:nvPr/>
        </p:nvSpPr>
        <p:spPr>
          <a:xfrm>
            <a:off x="7009708" y="1929912"/>
            <a:ext cx="654377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X,Y,Z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B58820-7CCB-4014-9471-31BF31920339}"/>
              </a:ext>
            </a:extLst>
          </p:cNvPr>
          <p:cNvSpPr txBox="1"/>
          <p:nvPr/>
        </p:nvSpPr>
        <p:spPr>
          <a:xfrm>
            <a:off x="6429804" y="2711418"/>
            <a:ext cx="1227771" cy="238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Preview Image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6E0422-C342-4EF8-8902-CBD625525F72}"/>
              </a:ext>
            </a:extLst>
          </p:cNvPr>
          <p:cNvSpPr/>
          <p:nvPr/>
        </p:nvSpPr>
        <p:spPr>
          <a:xfrm>
            <a:off x="6439851" y="3005236"/>
            <a:ext cx="1217723" cy="782578"/>
          </a:xfrm>
          <a:prstGeom prst="rect">
            <a:avLst/>
          </a:prstGeom>
          <a:noFill/>
          <a:ln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84508" y="5950577"/>
            <a:ext cx="4214412" cy="35374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200" i="1" dirty="0"/>
              <a:t>* Or VNA, DICOM image exchange, etc.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6A30B7A-397A-4DD8-9279-5A2F113C1BB6}"/>
              </a:ext>
            </a:extLst>
          </p:cNvPr>
          <p:cNvSpPr/>
          <p:nvPr/>
        </p:nvSpPr>
        <p:spPr>
          <a:xfrm>
            <a:off x="3971349" y="5377292"/>
            <a:ext cx="1770065" cy="410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Textures/Material Files</a:t>
            </a:r>
          </a:p>
        </p:txBody>
      </p:sp>
    </p:spTree>
    <p:extLst>
      <p:ext uri="{BB962C8B-B14F-4D97-AF65-F5344CB8AC3E}">
        <p14:creationId xmlns:p14="http://schemas.microsoft.com/office/powerpoint/2010/main" val="373974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8"/>
            <a:ext cx="7989752" cy="8578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DICOM Encapsulated OBJ SOP Class </a:t>
            </a:r>
          </a:p>
          <a:p>
            <a:r>
              <a:rPr lang="en-US" dirty="0"/>
              <a:t>+ other STL &amp; OBJ improvements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8" y="2361559"/>
            <a:ext cx="3748311" cy="368680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 is a common 3D model file format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Both for printing and XR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DICOM Encapsulated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Same benefits as Encapsulated STL, but also supports: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Vertex colors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Texture maps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261" y="2361557"/>
            <a:ext cx="3645504" cy="382035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Adding to both DICOM STL &amp; OBJ</a:t>
            </a:r>
          </a:p>
          <a:p>
            <a:pPr lvl="1"/>
            <a:r>
              <a:rPr lang="en-US" sz="1800" dirty="0"/>
              <a:t>Model </a:t>
            </a:r>
            <a:r>
              <a:rPr lang="en-US" sz="1800" b="1" dirty="0"/>
              <a:t>Group</a:t>
            </a:r>
          </a:p>
          <a:p>
            <a:pPr lvl="2"/>
            <a:r>
              <a:rPr lang="en-US" sz="1600" dirty="0"/>
              <a:t>Group 3D objects that meant to be assembled together</a:t>
            </a:r>
          </a:p>
          <a:p>
            <a:pPr lvl="1"/>
            <a:r>
              <a:rPr lang="en-US" sz="1800" dirty="0"/>
              <a:t>Recommended Display </a:t>
            </a:r>
            <a:r>
              <a:rPr lang="en-US" sz="1800" b="1" dirty="0"/>
              <a:t>CIELab</a:t>
            </a:r>
            <a:r>
              <a:rPr lang="en-US" sz="1800" dirty="0"/>
              <a:t> Value</a:t>
            </a:r>
          </a:p>
          <a:p>
            <a:pPr lvl="2"/>
            <a:r>
              <a:rPr lang="en-US" sz="1600" dirty="0"/>
              <a:t>Assign color to whole 3D objects, to differentiate</a:t>
            </a:r>
          </a:p>
          <a:p>
            <a:pPr lvl="1"/>
            <a:r>
              <a:rPr lang="en-US" sz="1800" dirty="0"/>
              <a:t>Recommended Presentation </a:t>
            </a:r>
            <a:r>
              <a:rPr lang="en-US" sz="1800" b="1" dirty="0"/>
              <a:t>Opacity</a:t>
            </a:r>
          </a:p>
          <a:p>
            <a:pPr lvl="2"/>
            <a:r>
              <a:rPr lang="en-US" sz="1600" dirty="0"/>
              <a:t>Make whole objects transparent or semi-transparent</a:t>
            </a:r>
          </a:p>
        </p:txBody>
      </p:sp>
    </p:spTree>
    <p:extLst>
      <p:ext uri="{BB962C8B-B14F-4D97-AF65-F5344CB8AC3E}">
        <p14:creationId xmlns:p14="http://schemas.microsoft.com/office/powerpoint/2010/main" val="1332404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A picture containing sitting&#10;&#10;Description automatically generated">
            <a:extLst>
              <a:ext uri="{FF2B5EF4-FFF2-40B4-BE49-F238E27FC236}">
                <a16:creationId xmlns:a16="http://schemas.microsoft.com/office/drawing/2014/main" id="{2F3F817D-781C-4FFE-83F9-32E9715A78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07" y="1611632"/>
            <a:ext cx="5852238" cy="4344504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EFC88C-CA39-4852-B65C-306CD00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  www.dicomstandard.org        #DICOMConference2019       #DICOM                  @</a:t>
            </a:r>
            <a:r>
              <a:rPr lang="en-US" dirty="0" err="1"/>
              <a:t>DICOMtoday</a:t>
            </a:r>
            <a:r>
              <a:rPr lang="en-US" dirty="0"/>
              <a:t>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4BA3A2-4A1F-4D57-95B9-1311061B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3" name="Title 8">
            <a:extLst>
              <a:ext uri="{FF2B5EF4-FFF2-40B4-BE49-F238E27FC236}">
                <a16:creationId xmlns:a16="http://schemas.microsoft.com/office/drawing/2014/main" id="{DE6ADEB4-F18B-4C09-92F7-E09F9D4BF78A}"/>
              </a:ext>
            </a:extLst>
          </p:cNvPr>
          <p:cNvSpPr txBox="1">
            <a:spLocks/>
          </p:cNvSpPr>
          <p:nvPr/>
        </p:nvSpPr>
        <p:spPr>
          <a:xfrm>
            <a:off x="416588" y="704654"/>
            <a:ext cx="4862422" cy="492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Example use of new capabilities: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Title 8">
            <a:extLst>
              <a:ext uri="{FF2B5EF4-FFF2-40B4-BE49-F238E27FC236}">
                <a16:creationId xmlns:a16="http://schemas.microsoft.com/office/drawing/2014/main" id="{34028F1C-805E-4CF0-BB6F-4853D5D019FC}"/>
              </a:ext>
            </a:extLst>
          </p:cNvPr>
          <p:cNvSpPr txBox="1">
            <a:spLocks/>
          </p:cNvSpPr>
          <p:nvPr/>
        </p:nvSpPr>
        <p:spPr>
          <a:xfrm>
            <a:off x="416588" y="1120085"/>
            <a:ext cx="2773458" cy="4925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Texture Map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01A9B6-61E5-4066-B5BA-50805DC82BF2}"/>
              </a:ext>
            </a:extLst>
          </p:cNvPr>
          <p:cNvSpPr txBox="1"/>
          <p:nvPr/>
        </p:nvSpPr>
        <p:spPr>
          <a:xfrm>
            <a:off x="6627043" y="5550894"/>
            <a:ext cx="2128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Change Healthcare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B3EAB5-42CC-4877-82CA-747840227A2A}"/>
              </a:ext>
            </a:extLst>
          </p:cNvPr>
          <p:cNvSpPr txBox="1"/>
          <p:nvPr/>
        </p:nvSpPr>
        <p:spPr>
          <a:xfrm>
            <a:off x="6627043" y="5290305"/>
            <a:ext cx="2128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Model credit: Mayo Clinic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9ED27D-9612-4F40-AE4A-BA798C731066}"/>
              </a:ext>
            </a:extLst>
          </p:cNvPr>
          <p:cNvSpPr txBox="1"/>
          <p:nvPr/>
        </p:nvSpPr>
        <p:spPr>
          <a:xfrm>
            <a:off x="5599521" y="1781666"/>
            <a:ext cx="3157980" cy="1021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3D printed model of tumor, identical in appearance at time of surgical removal</a:t>
            </a:r>
          </a:p>
        </p:txBody>
      </p:sp>
    </p:spTree>
    <p:extLst>
      <p:ext uri="{BB962C8B-B14F-4D97-AF65-F5344CB8AC3E}">
        <p14:creationId xmlns:p14="http://schemas.microsoft.com/office/powerpoint/2010/main" val="30202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Food on a table&#10;&#10;Description automatically generated">
            <a:extLst>
              <a:ext uri="{FF2B5EF4-FFF2-40B4-BE49-F238E27FC236}">
                <a16:creationId xmlns:a16="http://schemas.microsoft.com/office/drawing/2014/main" id="{112F7207-838D-48D9-9CE2-3C190B5FAC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46" y="737557"/>
            <a:ext cx="3978289" cy="5218579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EFC88C-CA39-4852-B65C-306CD00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2019       www.dicomstandard.org        #DICOMConference2019       #DICOM                  @DICOMtoday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4BA3A2-4A1F-4D57-95B9-1311061B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40FDBB0-AFA9-4100-B2F3-1017EAFB7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34025" y="1732175"/>
            <a:ext cx="3300931" cy="841343"/>
          </a:xfrm>
        </p:spPr>
        <p:txBody>
          <a:bodyPr anchor="t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Examples use of new capabilities:</a:t>
            </a:r>
            <a:br>
              <a:rPr lang="en-US" sz="2400" b="1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C0B9A675-6FEB-4C89-ABFB-620EEEA09F42}"/>
              </a:ext>
            </a:extLst>
          </p:cNvPr>
          <p:cNvSpPr txBox="1">
            <a:spLocks/>
          </p:cNvSpPr>
          <p:nvPr/>
        </p:nvSpPr>
        <p:spPr>
          <a:xfrm>
            <a:off x="5270012" y="2599173"/>
            <a:ext cx="3300931" cy="12231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Object 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Transparency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Grouping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4AF9C8-695A-4AE8-B628-CA521CC7FCC3}"/>
              </a:ext>
            </a:extLst>
          </p:cNvPr>
          <p:cNvSpPr txBox="1"/>
          <p:nvPr/>
        </p:nvSpPr>
        <p:spPr>
          <a:xfrm>
            <a:off x="6627043" y="5739434"/>
            <a:ext cx="2128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Change Healthcare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CAD10-2344-4AEF-A7D3-38E764F6A1EE}"/>
              </a:ext>
            </a:extLst>
          </p:cNvPr>
          <p:cNvSpPr txBox="1"/>
          <p:nvPr/>
        </p:nvSpPr>
        <p:spPr>
          <a:xfrm>
            <a:off x="5034025" y="5478845"/>
            <a:ext cx="3721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Model credit: NYU Langone Medical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4CA5A-2828-4C56-BF17-99241F83C9F3}"/>
              </a:ext>
            </a:extLst>
          </p:cNvPr>
          <p:cNvSpPr txBox="1"/>
          <p:nvPr/>
        </p:nvSpPr>
        <p:spPr>
          <a:xfrm>
            <a:off x="5131118" y="3976929"/>
            <a:ext cx="3578717" cy="13280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Multiple 3D printed models: </a:t>
            </a:r>
          </a:p>
          <a:p>
            <a:r>
              <a:rPr lang="en-US" dirty="0"/>
              <a:t>kidney tumor, color-coded vessels, and transparent surrounding kidney tissue</a:t>
            </a:r>
          </a:p>
        </p:txBody>
      </p:sp>
    </p:spTree>
    <p:extLst>
      <p:ext uri="{BB962C8B-B14F-4D97-AF65-F5344CB8AC3E}">
        <p14:creationId xmlns:p14="http://schemas.microsoft.com/office/powerpoint/2010/main" val="3680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2560186"/>
            <a:ext cx="3775464" cy="341677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Extended Reality (XR) (inclusive of Virtual Reality, Augmented Reality, and Mixed Reality) has increased use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WG17 updated Mandate to address XR needs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Existing strong overlap with Encapsulated STL/OBJ and other work items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AC92E-3CC6-4655-BE78-F2B856A8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942" y="2560186"/>
            <a:ext cx="4192419" cy="32895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Extended Mandate</a:t>
            </a:r>
          </a:p>
        </p:txBody>
      </p:sp>
    </p:spTree>
    <p:extLst>
      <p:ext uri="{BB962C8B-B14F-4D97-AF65-F5344CB8AC3E}">
        <p14:creationId xmlns:p14="http://schemas.microsoft.com/office/powerpoint/2010/main" val="507294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2694214"/>
            <a:ext cx="7974448" cy="328274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Hassle your software vendors about supporting DICOM Encapsulated STL (and OBJ)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Why? They only add features for which they hear lots of requests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Modeling Software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 able to create and store the objects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PACS / VNA / Image Exchange Software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 able to receive, store and return the objects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How Can You Help?</a:t>
            </a:r>
          </a:p>
        </p:txBody>
      </p:sp>
    </p:spTree>
    <p:extLst>
      <p:ext uri="{BB962C8B-B14F-4D97-AF65-F5344CB8AC3E}">
        <p14:creationId xmlns:p14="http://schemas.microsoft.com/office/powerpoint/2010/main" val="789682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0FDA-59F1-42E7-A4F9-5ECEA029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29" y="2488676"/>
            <a:ext cx="7974448" cy="348828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extend the DICOM standard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 208 is current in public comment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Candidate for inclusion in 2020 edition of DICOM standard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https://www.dicomstandard.org/participate/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 you are interested in joining WG17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an eye on 3MF or AMF adoption (future 3D printing file formats)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for new use cases from medical Virtual Reality (VR) and Augmented Reality (AR) community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 txBox="1">
            <a:spLocks/>
          </p:cNvSpPr>
          <p:nvPr/>
        </p:nvSpPr>
        <p:spPr>
          <a:xfrm>
            <a:off x="459013" y="1298789"/>
            <a:ext cx="7989752" cy="542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48841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611085"/>
            <a:ext cx="7989752" cy="96507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Justin Ryan (User Co-Chair)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jryan2@rchsd.org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Rady Children’s Hospital-San Diego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Allan Noordvyk (Technical Co-Chair)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allan.noordvyk@changehealthcare.com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Change Healthcare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Significant slide assistance by Elliot Silver, Change Healthcare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01" y="6171366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24953"/>
            <a:ext cx="393700" cy="2536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2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582056"/>
            <a:ext cx="7989752" cy="978031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F62F-7A45-46A6-87D3-2A77EEF3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3D Printing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“Anatomical Modeling”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 Workflow and Formats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2018b DICOM Update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Proposed Supplement 208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Updated Mandate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091" y="6290275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11379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9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E7E3-7300-470B-8561-CBB611B8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1" y="1582056"/>
            <a:ext cx="7989752" cy="978031"/>
          </a:xfrm>
        </p:spPr>
        <p:txBody>
          <a:bodyPr>
            <a:normAutofit/>
          </a:bodyPr>
          <a:lstStyle/>
          <a:p>
            <a:r>
              <a:rPr lang="en-US" dirty="0"/>
              <a:t>3D Printing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091" y="6290275"/>
            <a:ext cx="7734299" cy="360799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@</a:t>
            </a:r>
            <a:r>
              <a:rPr lang="en-US" dirty="0" err="1"/>
              <a:t>DICOMstandard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28000" y="6211379"/>
            <a:ext cx="393700" cy="4304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F83BE7A-4B25-403F-A7B3-95959A3FF80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805" y="3026536"/>
            <a:ext cx="8087932" cy="29504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Many are familiar with home 3D printing</a:t>
            </a:r>
          </a:p>
        </p:txBody>
      </p:sp>
      <p:pic>
        <p:nvPicPr>
          <p:cNvPr id="8" name="Picture 2" descr="https://cdn.thingiverse.com/assets/c4/61/29/70/ca/OctoCat.jpg">
            <a:extLst>
              <a:ext uri="{FF2B5EF4-FFF2-40B4-BE49-F238E27FC236}">
                <a16:creationId xmlns:a16="http://schemas.microsoft.com/office/drawing/2014/main" id="{564AA3CB-167C-451C-B33F-698F3B99B71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489" y="2642693"/>
            <a:ext cx="3219764" cy="30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A7C34F-A6A5-4224-9F6B-F0203C48D62A}"/>
              </a:ext>
            </a:extLst>
          </p:cNvPr>
          <p:cNvSpPr txBox="1"/>
          <p:nvPr/>
        </p:nvSpPr>
        <p:spPr>
          <a:xfrm>
            <a:off x="4635192" y="5861049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/>
              <a:t>Octocat</a:t>
            </a:r>
            <a:r>
              <a:rPr lang="en-US" sz="1100" dirty="0"/>
              <a:t>, Image credit: Allan Noordvyk</a:t>
            </a:r>
          </a:p>
        </p:txBody>
      </p:sp>
    </p:spTree>
    <p:extLst>
      <p:ext uri="{BB962C8B-B14F-4D97-AF65-F5344CB8AC3E}">
        <p14:creationId xmlns:p14="http://schemas.microsoft.com/office/powerpoint/2010/main" val="22818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44E1-0209-49F5-9C1C-7934B45F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E303-A72C-4BE7-960C-ABE53302D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</a:t>
            </a:r>
          </a:p>
          <a:p>
            <a:pPr lvl="1"/>
            <a:r>
              <a:rPr lang="en-US" dirty="0"/>
              <a:t>Illustrate condition, diagnosis, or procedure</a:t>
            </a:r>
          </a:p>
          <a:p>
            <a:pPr lvl="1"/>
            <a:r>
              <a:rPr lang="en-US" dirty="0"/>
              <a:t>Often as part of obtaining informed consent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DCCBF-2ABD-438D-8992-65F3F11D2D03}"/>
              </a:ext>
            </a:extLst>
          </p:cNvPr>
          <p:cNvSpPr txBox="1"/>
          <p:nvPr/>
        </p:nvSpPr>
        <p:spPr>
          <a:xfrm>
            <a:off x="4667730" y="5957648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J. Morris, Mayo Clinic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F516277-A9E9-41F1-A716-D02D2CD835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78"/>
          <a:stretch/>
        </p:blipFill>
        <p:spPr>
          <a:xfrm>
            <a:off x="4664075" y="2381470"/>
            <a:ext cx="3906838" cy="3325372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44E1-0209-49F5-9C1C-7934B45F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E303-A72C-4BE7-960C-ABE53302D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</a:t>
            </a:r>
          </a:p>
          <a:p>
            <a:pPr lvl="1"/>
            <a:r>
              <a:rPr lang="en-US" dirty="0"/>
              <a:t>Illustrate condition, diagnosis, or procedure</a:t>
            </a:r>
          </a:p>
          <a:p>
            <a:pPr lvl="1"/>
            <a:r>
              <a:rPr lang="en-US" dirty="0"/>
              <a:t>Often as part of obtaining informed consent</a:t>
            </a:r>
          </a:p>
          <a:p>
            <a:r>
              <a:rPr lang="en-US" dirty="0"/>
              <a:t>Practitioner</a:t>
            </a:r>
          </a:p>
          <a:p>
            <a:pPr lvl="1"/>
            <a:r>
              <a:rPr lang="en-US" dirty="0"/>
              <a:t>Notable/Teaching cases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(General education better handled through other means)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319295-9EE6-4701-B390-4AE646F42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281" y="2447639"/>
            <a:ext cx="3899527" cy="333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02AC5-82F2-481F-8690-40DF630CD0FC}"/>
              </a:ext>
            </a:extLst>
          </p:cNvPr>
          <p:cNvSpPr txBox="1"/>
          <p:nvPr/>
        </p:nvSpPr>
        <p:spPr>
          <a:xfrm>
            <a:off x="4667350" y="5958385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A. Alexander, Mayo Clinic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44E1-0209-49F5-9C1C-7934B45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5" y="1552807"/>
            <a:ext cx="7989752" cy="831875"/>
          </a:xfrm>
        </p:spPr>
        <p:txBody>
          <a:bodyPr>
            <a:normAutofit fontScale="90000"/>
          </a:bodyPr>
          <a:lstStyle/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Diagnosis &amp;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E303-A72C-4BE7-960C-ABE53302D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28DF4-201A-42F8-B475-9B0DB6B94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24" y="2988129"/>
            <a:ext cx="2203442" cy="2872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4211C-2AE3-4336-A318-0022E8179458}"/>
              </a:ext>
            </a:extLst>
          </p:cNvPr>
          <p:cNvSpPr txBox="1"/>
          <p:nvPr/>
        </p:nvSpPr>
        <p:spPr>
          <a:xfrm>
            <a:off x="4667350" y="5940396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J. Morris, Mayo Clinic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44E1-0209-49F5-9C1C-7934B45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5" y="1631943"/>
            <a:ext cx="7989752" cy="831875"/>
          </a:xfrm>
        </p:spPr>
        <p:txBody>
          <a:bodyPr>
            <a:normAutofit fontScale="90000"/>
          </a:bodyPr>
          <a:lstStyle/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Diagnosis &amp;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E303-A72C-4BE7-960C-ABE53302D4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</a:t>
            </a:r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Surgical approach</a:t>
            </a:r>
          </a:p>
          <a:p>
            <a:pPr lvl="1"/>
            <a:r>
              <a:rPr lang="en-US" dirty="0"/>
              <a:t>Implant sizing and insertion</a:t>
            </a:r>
          </a:p>
          <a:p>
            <a:pPr lvl="1"/>
            <a:r>
              <a:rPr lang="en-US" dirty="0"/>
              <a:t>Surgical tool selection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4211C-2AE3-4336-A318-0022E8179458}"/>
              </a:ext>
            </a:extLst>
          </p:cNvPr>
          <p:cNvSpPr txBox="1"/>
          <p:nvPr/>
        </p:nvSpPr>
        <p:spPr>
          <a:xfrm>
            <a:off x="4667350" y="5940396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Stars and Stripes</a:t>
            </a:r>
          </a:p>
        </p:txBody>
      </p:sp>
      <p:pic>
        <p:nvPicPr>
          <p:cNvPr id="1028" name="Picture 4" descr="3D-printed model.">
            <a:extLst>
              <a:ext uri="{FF2B5EF4-FFF2-40B4-BE49-F238E27FC236}">
                <a16:creationId xmlns:a16="http://schemas.microsoft.com/office/drawing/2014/main" id="{0C19E595-E115-4B24-AE1D-B02C938F1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84"/>
          <a:stretch/>
        </p:blipFill>
        <p:spPr bwMode="auto">
          <a:xfrm>
            <a:off x="4663282" y="2774888"/>
            <a:ext cx="3907662" cy="26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44E1-0209-49F5-9C1C-7934B45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5" y="1622586"/>
            <a:ext cx="7989752" cy="831875"/>
          </a:xfrm>
        </p:spPr>
        <p:txBody>
          <a:bodyPr>
            <a:normAutofit fontScale="90000"/>
          </a:bodyPr>
          <a:lstStyle/>
          <a:p>
            <a:r>
              <a:rPr lang="en-US" dirty="0"/>
              <a:t>Uses of 3D Printing and Medical Imaging</a:t>
            </a:r>
            <a:br>
              <a:rPr lang="en-US" dirty="0"/>
            </a:br>
            <a:r>
              <a:rPr lang="en-US" dirty="0"/>
              <a:t>- Diagnosis &amp;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E303-A72C-4BE7-960C-ABE53302D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92" y="2743200"/>
            <a:ext cx="4417822" cy="3242224"/>
          </a:xfrm>
        </p:spPr>
        <p:txBody>
          <a:bodyPr>
            <a:normAutofit/>
          </a:bodyPr>
          <a:lstStyle/>
          <a:p>
            <a:r>
              <a:rPr lang="en-US" dirty="0"/>
              <a:t>Diagnosis</a:t>
            </a:r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Surgical approach</a:t>
            </a:r>
          </a:p>
          <a:p>
            <a:pPr lvl="1"/>
            <a:r>
              <a:rPr lang="en-US" dirty="0"/>
              <a:t>Implant sizing and insertion</a:t>
            </a:r>
          </a:p>
          <a:p>
            <a:pPr lvl="1"/>
            <a:r>
              <a:rPr lang="en-US" dirty="0"/>
              <a:t>Surgical tool selection</a:t>
            </a:r>
          </a:p>
          <a:p>
            <a:r>
              <a:rPr lang="en-US" dirty="0"/>
              <a:t>Fitting</a:t>
            </a:r>
          </a:p>
          <a:p>
            <a:pPr lvl="1"/>
            <a:r>
              <a:rPr lang="en-US" dirty="0"/>
              <a:t>E.g., pre-bending plates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4211C-2AE3-4336-A318-0022E8179458}"/>
              </a:ext>
            </a:extLst>
          </p:cNvPr>
          <p:cNvSpPr txBox="1"/>
          <p:nvPr/>
        </p:nvSpPr>
        <p:spPr>
          <a:xfrm>
            <a:off x="4667350" y="5940396"/>
            <a:ext cx="3899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J. Morris, Mayo Clinic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79ADB-398D-4883-BF09-6664B3496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06"/>
          <a:stretch/>
        </p:blipFill>
        <p:spPr>
          <a:xfrm>
            <a:off x="5355771" y="2872561"/>
            <a:ext cx="3207036" cy="2988487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811" y="6181915"/>
            <a:ext cx="7604864" cy="460211"/>
          </a:xfrm>
        </p:spPr>
        <p:txBody>
          <a:bodyPr/>
          <a:lstStyle/>
          <a:p>
            <a:r>
              <a:rPr lang="en-US" dirty="0"/>
              <a:t>Copyright DICOM® 2019       www.dicomstandard.org          #DICOMConference2019        #DICOM         @</a:t>
            </a:r>
            <a:r>
              <a:rPr lang="en-US" dirty="0" err="1"/>
              <a:t>DICOMstandard</a:t>
            </a:r>
            <a:r>
              <a:rPr lang="en-US" dirty="0"/>
              <a:t> 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81989" y="6186241"/>
            <a:ext cx="384888" cy="45588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8898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C73911165D8469930B1606E04AE41" ma:contentTypeVersion="10" ma:contentTypeDescription="Create a new document." ma:contentTypeScope="" ma:versionID="be63ede9e964212389a191e2f530420a">
  <xsd:schema xmlns:xsd="http://www.w3.org/2001/XMLSchema" xmlns:xs="http://www.w3.org/2001/XMLSchema" xmlns:p="http://schemas.microsoft.com/office/2006/metadata/properties" xmlns:ns3="e13e9d81-b4b2-483e-b915-f09d65f1d033" targetNamespace="http://schemas.microsoft.com/office/2006/metadata/properties" ma:root="true" ma:fieldsID="18ffc1b06bb642188080e77760fbb38e" ns3:_="">
    <xsd:import namespace="e13e9d81-b4b2-483e-b915-f09d65f1d0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e9d81-b4b2-483e-b915-f09d65f1d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3C127-4F57-41F3-B925-F1F12F911511}">
  <ds:schemaRefs>
    <ds:schemaRef ds:uri="http://purl.org/dc/terms/"/>
    <ds:schemaRef ds:uri="e13e9d81-b4b2-483e-b915-f09d65f1d03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83B4F5-5D7D-4FC8-802D-644A2856F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CA3878-5C9C-4BE9-A557-A43E3F083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e9d81-b4b2-483e-b915-f09d65f1d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287</TotalTime>
  <Words>1925</Words>
  <Application>Microsoft Office PowerPoint</Application>
  <PresentationFormat>On-screen Show (4:3)</PresentationFormat>
  <Paragraphs>353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Gill Sans MT</vt:lpstr>
      <vt:lpstr>Segoe UI Emoji</vt:lpstr>
      <vt:lpstr>Wingdings 2</vt:lpstr>
      <vt:lpstr>Dividend</vt:lpstr>
      <vt:lpstr>DICOM Educational Conference Bangkok, Thailand</vt:lpstr>
      <vt:lpstr>About Us</vt:lpstr>
      <vt:lpstr>Overview</vt:lpstr>
      <vt:lpstr>3D Printing</vt:lpstr>
      <vt:lpstr>Uses of 3D Printing and Medical Imaging - Education</vt:lpstr>
      <vt:lpstr>Uses of 3D Printing and Medical Imaging - Education</vt:lpstr>
      <vt:lpstr>Uses of 3D Printing and Medical Imaging - Diagnosis &amp; Planning</vt:lpstr>
      <vt:lpstr>Uses of 3D Printing and Medical Imaging - Diagnosis &amp; Planning</vt:lpstr>
      <vt:lpstr>Uses of 3D Printing and Medical Imaging - Diagnosis &amp; Planning</vt:lpstr>
      <vt:lpstr>Uses of 3D Printing and Medical Imaging - Simulation</vt:lpstr>
      <vt:lpstr>   </vt:lpstr>
      <vt:lpstr>   </vt:lpstr>
      <vt:lpstr>   </vt:lpstr>
      <vt:lpstr>   </vt:lpstr>
      <vt:lpstr>   </vt:lpstr>
      <vt:lpstr>   </vt:lpstr>
      <vt:lpstr>   </vt:lpstr>
      <vt:lpstr>PowerPoint Presentation</vt:lpstr>
      <vt:lpstr>   </vt:lpstr>
      <vt:lpstr>PowerPoint Presentation</vt:lpstr>
      <vt:lpstr>   </vt:lpstr>
      <vt:lpstr>PowerPoint Presentation</vt:lpstr>
      <vt:lpstr>   </vt:lpstr>
      <vt:lpstr>PowerPoint Presentation</vt:lpstr>
      <vt:lpstr>Examples use of new capabilities: </vt:lpstr>
      <vt:lpstr>   </vt:lpstr>
      <vt:lpstr>   </vt:lpstr>
      <vt:lpstr>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Noordvyk, Allan</cp:lastModifiedBy>
  <cp:revision>59</cp:revision>
  <dcterms:created xsi:type="dcterms:W3CDTF">2018-06-26T03:42:10Z</dcterms:created>
  <dcterms:modified xsi:type="dcterms:W3CDTF">2019-09-10T16:57:39Z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0x010100F70C73911165D8469930B1606E04AE41</vt:lpwstr>
  </property>
</Properties>
</file>