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70" r:id="rId1"/>
  </p:sldMasterIdLst>
  <p:notesMasterIdLst>
    <p:notesMasterId r:id="rId32"/>
  </p:notesMasterIdLst>
  <p:sldIdLst>
    <p:sldId id="256" r:id="rId2"/>
    <p:sldId id="263" r:id="rId3"/>
    <p:sldId id="264" r:id="rId4"/>
    <p:sldId id="265" r:id="rId5"/>
    <p:sldId id="266" r:id="rId6"/>
    <p:sldId id="267" r:id="rId7"/>
    <p:sldId id="269" r:id="rId8"/>
    <p:sldId id="268" r:id="rId9"/>
    <p:sldId id="270" r:id="rId10"/>
    <p:sldId id="271" r:id="rId11"/>
    <p:sldId id="272" r:id="rId12"/>
    <p:sldId id="273" r:id="rId13"/>
    <p:sldId id="285" r:id="rId14"/>
    <p:sldId id="286" r:id="rId15"/>
    <p:sldId id="288" r:id="rId16"/>
    <p:sldId id="287" r:id="rId17"/>
    <p:sldId id="289" r:id="rId18"/>
    <p:sldId id="290" r:id="rId19"/>
    <p:sldId id="277" r:id="rId20"/>
    <p:sldId id="281" r:id="rId21"/>
    <p:sldId id="282" r:id="rId22"/>
    <p:sldId id="280" r:id="rId23"/>
    <p:sldId id="279" r:id="rId24"/>
    <p:sldId id="283" r:id="rId25"/>
    <p:sldId id="278" r:id="rId26"/>
    <p:sldId id="284" r:id="rId27"/>
    <p:sldId id="274" r:id="rId28"/>
    <p:sldId id="275" r:id="rId29"/>
    <p:sldId id="276" r:id="rId30"/>
    <p:sldId id="262" r:id="rId31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man, Lisa" initials="SL" lastIdx="1" clrIdx="0">
    <p:extLst>
      <p:ext uri="{19B8F6BF-5375-455C-9EA6-DF929625EA0E}">
        <p15:presenceInfo xmlns:p15="http://schemas.microsoft.com/office/powerpoint/2012/main" userId="S::lspellman@dicomstandard.org::f400bef3-aa38-4a99-be18-8bcddfe4516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E27CC3-2D4E-48C1-91E7-D41780FF944A}" v="67" dt="2019-09-16T20:56:30.7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0077" autoAdjust="0"/>
  </p:normalViewPr>
  <p:slideViewPr>
    <p:cSldViewPr snapToGrid="0">
      <p:cViewPr>
        <p:scale>
          <a:sx n="89" d="100"/>
          <a:sy n="89" d="100"/>
        </p:scale>
        <p:origin x="29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1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DE547E28-C941-4276-9EAF-0853162F5EE1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08FF5BA8-4C89-4EFA-A315-B6DF96215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2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s://twitter.com/The_DICOM_STD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1020431"/>
            <a:ext cx="8753728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DICOM® 2019       www.dicomstandard.org          #DICOMConference2019         #DICOM           @</a:t>
            </a:r>
            <a:r>
              <a:rPr lang="en-US">
                <a:hlinkClick r:id="rId2"/>
              </a:rPr>
              <a:t>@</a:t>
            </a:r>
            <a:r>
              <a:rPr lang="en-US" u="sng">
                <a:hlinkClick r:id="rId2"/>
              </a:rPr>
              <a:t>The_DICOM_STD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87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8834343" cy="99835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8582905" cy="805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1788608"/>
            <a:ext cx="11029616" cy="4551902"/>
          </a:xfrm>
        </p:spPr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72289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691041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597456" y="766021"/>
            <a:ext cx="8737463" cy="60295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56" y="1562519"/>
            <a:ext cx="10997091" cy="4846993"/>
          </a:xfrm>
        </p:spPr>
        <p:txBody>
          <a:bodyPr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E0F1CF1-F7EA-433C-9AC4-A61BA3825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745" y="795876"/>
            <a:ext cx="8459594" cy="564386"/>
          </a:xfrm>
        </p:spPr>
        <p:txBody>
          <a:bodyPr anchor="t" anchorCtr="0"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91494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946" y="1554838"/>
            <a:ext cx="5452052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950" y="2349791"/>
            <a:ext cx="5452049" cy="420173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7840" y="1554838"/>
            <a:ext cx="5250631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8255" y="2349791"/>
            <a:ext cx="5210216" cy="4201733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4261A4-924D-4D95-8EBA-434C081A5F88}"/>
              </a:ext>
            </a:extLst>
          </p:cNvPr>
          <p:cNvSpPr>
            <a:spLocks noChangeAspect="1"/>
          </p:cNvSpPr>
          <p:nvPr userDrawn="1"/>
        </p:nvSpPr>
        <p:spPr>
          <a:xfrm>
            <a:off x="643947" y="733194"/>
            <a:ext cx="8717365" cy="60295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69B00B6-EBB6-4752-9072-08E2F0367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235" y="745631"/>
            <a:ext cx="8313447" cy="564386"/>
          </a:xfrm>
        </p:spPr>
        <p:txBody>
          <a:bodyPr anchor="t" anchorCtr="0"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690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8869512" cy="9581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8562808" cy="71968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713244"/>
            <a:ext cx="11029615" cy="46080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72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25479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5"/>
            <a:ext cx="8863816" cy="8353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8673339" cy="62184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1602712"/>
            <a:ext cx="5422390" cy="472421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1602712"/>
            <a:ext cx="5422392" cy="472421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F7D0-5F4B-4592-9942-4C02C38E9A33}" type="datetime1">
              <a:rPr lang="en-US" smtClean="0">
                <a:solidFill>
                  <a:srgbClr val="4590B8"/>
                </a:solidFill>
              </a:rPr>
              <a:pPr/>
              <a:t>10/1/2019</a:t>
            </a:fld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4590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>
                <a:solidFill>
                  <a:srgbClr val="4590B8"/>
                </a:solidFill>
              </a:rPr>
              <a:t> DICOM® 2018 </a:t>
            </a:r>
            <a:endParaRPr lang="en-US" dirty="0">
              <a:solidFill>
                <a:srgbClr val="4590B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4590B8"/>
                </a:solidFill>
              </a:rPr>
              <a:pPr/>
              <a:t>‹#›</a:t>
            </a:fld>
            <a:endParaRPr lang="en-US" dirty="0">
              <a:solidFill>
                <a:srgbClr val="4590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24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8863816" cy="93586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8577880" cy="7374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1688196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369975"/>
            <a:ext cx="5393100" cy="397555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1688196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369976"/>
            <a:ext cx="5393100" cy="397555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39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8914332" cy="113181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8663565" cy="787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C6AD73-0A2D-4B5E-8309-256F61401550}"/>
              </a:ext>
            </a:extLst>
          </p:cNvPr>
          <p:cNvSpPr>
            <a:spLocks noChangeAspect="1"/>
          </p:cNvSpPr>
          <p:nvPr userDrawn="1"/>
        </p:nvSpPr>
        <p:spPr>
          <a:xfrm>
            <a:off x="597456" y="1071153"/>
            <a:ext cx="8642003" cy="60295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8102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66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412996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982933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8723582" cy="10834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1941534"/>
            <a:ext cx="11029616" cy="4398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7864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74318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7864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Picture 4">
            <a:extLst>
              <a:ext uri="{FF2B5EF4-FFF2-40B4-BE49-F238E27FC236}">
                <a16:creationId xmlns:a16="http://schemas.microsoft.com/office/drawing/2014/main" id="{E1CE7025-F28E-4194-9037-D7207AAB08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0143" y="705124"/>
            <a:ext cx="2283569" cy="655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875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62" r:id="rId12"/>
    <p:sldLayoutId id="2147483665" r:id="rId13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src.nist.gov/publications/sp" TargetMode="External"/><Relationship Id="rId2" Type="http://schemas.openxmlformats.org/officeDocument/2006/relationships/hyperlink" Target="https://www.nist.gov/cyberframewor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rc.nist.gov/publications/detail/sp/800-53/rev-4/final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LTarbox@uams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sa.gov/what-we-do/cybersecurity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3A248-A6ED-40FF-8B5D-11F02EC424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cs typeface="Arial" panose="020B0604020202020204" pitchFamily="34" charset="0"/>
              </a:rPr>
              <a:t>DICOM Educational Conference</a:t>
            </a:r>
            <a:br>
              <a:rPr lang="en-US" sz="2800" dirty="0">
                <a:cs typeface="Arial" panose="020B0604020202020204" pitchFamily="34" charset="0"/>
              </a:rPr>
            </a:br>
            <a:r>
              <a:rPr lang="en-US" sz="2800" dirty="0">
                <a:cs typeface="Arial" panose="020B0604020202020204" pitchFamily="34" charset="0"/>
              </a:rPr>
              <a:t>Bangkok, Thailand</a:t>
            </a: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3105D7-0FA0-4E79-9DEA-B986CE0387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6"/>
            <a:ext cx="10993546" cy="531090"/>
          </a:xfrm>
        </p:spPr>
        <p:txBody>
          <a:bodyPr>
            <a:norm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3-4 October 2019</a:t>
            </a:r>
            <a:endParaRPr lang="en-US" sz="1400" b="1" dirty="0"/>
          </a:p>
        </p:txBody>
      </p:sp>
      <p:sp>
        <p:nvSpPr>
          <p:cNvPr id="5" name="Subtitle 7">
            <a:extLst>
              <a:ext uri="{FF2B5EF4-FFF2-40B4-BE49-F238E27FC236}">
                <a16:creationId xmlns:a16="http://schemas.microsoft.com/office/drawing/2014/main" id="{59664AAA-B8A0-4C00-9701-1D33EC511A00}"/>
              </a:ext>
            </a:extLst>
          </p:cNvPr>
          <p:cNvSpPr txBox="1">
            <a:spLocks/>
          </p:cNvSpPr>
          <p:nvPr/>
        </p:nvSpPr>
        <p:spPr>
          <a:xfrm>
            <a:off x="824248" y="3496614"/>
            <a:ext cx="10476963" cy="27238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DICOM Efforts to Improve Cybersecurity</a:t>
            </a:r>
            <a:endParaRPr lang="en-US" sz="14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400" cap="none" dirty="0">
                <a:latin typeface="Arial" panose="020B0604020202020204" pitchFamily="34" charset="0"/>
                <a:cs typeface="Arial" panose="020B0604020202020204" pitchFamily="34" charset="0"/>
              </a:rPr>
              <a:t>										                   Lawrence Tarbox, Ph.D.</a:t>
            </a:r>
          </a:p>
          <a:p>
            <a:pPr algn="r"/>
            <a:r>
              <a:rPr lang="en-US" sz="1400" cap="none" dirty="0">
                <a:latin typeface="Arial" panose="020B0604020202020204" pitchFamily="34" charset="0"/>
                <a:cs typeface="Arial" panose="020B0604020202020204" pitchFamily="34" charset="0"/>
              </a:rPr>
              <a:t>University of Arkansas for Medical Sciences</a:t>
            </a:r>
          </a:p>
          <a:p>
            <a:pPr algn="r"/>
            <a:r>
              <a:rPr lang="en-US" sz="1400" cap="none" dirty="0">
                <a:latin typeface="Arial" panose="020B0604020202020204" pitchFamily="34" charset="0"/>
                <a:cs typeface="Arial" panose="020B0604020202020204" pitchFamily="34" charset="0"/>
              </a:rPr>
              <a:t>DICOM Standards Committee and WG 14, 23, &amp; 29 User Co-chair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F01C6AD-8F37-41BC-9600-C049D055FC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165" y="5582920"/>
            <a:ext cx="2005857" cy="52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939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D8098E2-2099-4CDD-A31E-3BA854681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01687" y="6507543"/>
            <a:ext cx="5330212" cy="365125"/>
          </a:xfrm>
        </p:spPr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4C8B2F-F79B-4739-9E5A-706843E69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6AFD6E-184D-406D-A0F4-B87FB5740213}"/>
              </a:ext>
            </a:extLst>
          </p:cNvPr>
          <p:cNvSpPr txBox="1"/>
          <p:nvPr/>
        </p:nvSpPr>
        <p:spPr>
          <a:xfrm>
            <a:off x="6567034" y="2073349"/>
            <a:ext cx="48758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Multiple Sequence Items can be used to reveal different subsets of Attributes to different intended recipients.  </a:t>
            </a:r>
          </a:p>
          <a:p>
            <a:endParaRPr lang="en-US" sz="2800" dirty="0"/>
          </a:p>
          <a:p>
            <a:r>
              <a:rPr lang="en-US" sz="2800" dirty="0"/>
              <a:t>The subsets may overlap.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AE65F799-AD1E-4E44-BC77-14619807E6D5}"/>
              </a:ext>
            </a:extLst>
          </p:cNvPr>
          <p:cNvGrpSpPr/>
          <p:nvPr/>
        </p:nvGrpSpPr>
        <p:grpSpPr>
          <a:xfrm>
            <a:off x="581190" y="229104"/>
            <a:ext cx="4975135" cy="6549928"/>
            <a:chOff x="1028292" y="574264"/>
            <a:chExt cx="4724400" cy="6219827"/>
          </a:xfrm>
        </p:grpSpPr>
        <p:sp>
          <p:nvSpPr>
            <p:cNvPr id="73" name="Rectangle 1">
              <a:extLst>
                <a:ext uri="{FF2B5EF4-FFF2-40B4-BE49-F238E27FC236}">
                  <a16:creationId xmlns:a16="http://schemas.microsoft.com/office/drawing/2014/main" id="{DC7BB461-9D48-4D40-946D-2FED0BB6D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7567" y="2123666"/>
              <a:ext cx="3941762" cy="200342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4" name="Rectangle 2">
              <a:extLst>
                <a:ext uri="{FF2B5EF4-FFF2-40B4-BE49-F238E27FC236}">
                  <a16:creationId xmlns:a16="http://schemas.microsoft.com/office/drawing/2014/main" id="{FA7EA4BC-D306-4802-8920-A4E16D411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9992" y="2707864"/>
              <a:ext cx="3295650" cy="13335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5" name="Text Box 4">
              <a:extLst>
                <a:ext uri="{FF2B5EF4-FFF2-40B4-BE49-F238E27FC236}">
                  <a16:creationId xmlns:a16="http://schemas.microsoft.com/office/drawing/2014/main" id="{E078089A-A589-46B0-9D05-5D9FDF582D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96781" y="3225389"/>
              <a:ext cx="218281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400" b="1" dirty="0">
                  <a:latin typeface="Times New Roman" panose="02020603050405020304" pitchFamily="18" charset="0"/>
                </a:rPr>
                <a:t>Attributes to be encrypted</a:t>
              </a:r>
            </a:p>
          </p:txBody>
        </p:sp>
        <p:sp>
          <p:nvSpPr>
            <p:cNvPr id="76" name="Rectangle 4">
              <a:extLst>
                <a:ext uri="{FF2B5EF4-FFF2-40B4-BE49-F238E27FC236}">
                  <a16:creationId xmlns:a16="http://schemas.microsoft.com/office/drawing/2014/main" id="{E594CFF9-9D0C-465A-9568-9BA0FCC03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0654" y="3209514"/>
              <a:ext cx="2965450" cy="749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7" name="Line 6">
              <a:extLst>
                <a:ext uri="{FF2B5EF4-FFF2-40B4-BE49-F238E27FC236}">
                  <a16:creationId xmlns:a16="http://schemas.microsoft.com/office/drawing/2014/main" id="{38113760-1755-4EC6-B232-731372024E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0192" y="3292064"/>
              <a:ext cx="658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7">
              <a:extLst>
                <a:ext uri="{FF2B5EF4-FFF2-40B4-BE49-F238E27FC236}">
                  <a16:creationId xmlns:a16="http://schemas.microsoft.com/office/drawing/2014/main" id="{D5045C1B-0212-4343-ABE8-5928CD1ED7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0192" y="3374614"/>
              <a:ext cx="658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8">
              <a:extLst>
                <a:ext uri="{FF2B5EF4-FFF2-40B4-BE49-F238E27FC236}">
                  <a16:creationId xmlns:a16="http://schemas.microsoft.com/office/drawing/2014/main" id="{F98CDAB2-E34B-4C7E-943C-2B90A85575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0192" y="3460339"/>
              <a:ext cx="658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9">
              <a:extLst>
                <a:ext uri="{FF2B5EF4-FFF2-40B4-BE49-F238E27FC236}">
                  <a16:creationId xmlns:a16="http://schemas.microsoft.com/office/drawing/2014/main" id="{670A0F30-01EE-47D5-A76A-E0440768EC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0192" y="3542889"/>
              <a:ext cx="658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10">
              <a:extLst>
                <a:ext uri="{FF2B5EF4-FFF2-40B4-BE49-F238E27FC236}">
                  <a16:creationId xmlns:a16="http://schemas.microsoft.com/office/drawing/2014/main" id="{EB6A3C51-C7D2-48CD-86D3-1CC9E84A52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0192" y="3625439"/>
              <a:ext cx="658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11">
              <a:extLst>
                <a:ext uri="{FF2B5EF4-FFF2-40B4-BE49-F238E27FC236}">
                  <a16:creationId xmlns:a16="http://schemas.microsoft.com/office/drawing/2014/main" id="{31FEEB5D-312E-4F27-A605-2471DD474E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0192" y="3707989"/>
              <a:ext cx="658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12">
              <a:extLst>
                <a:ext uri="{FF2B5EF4-FFF2-40B4-BE49-F238E27FC236}">
                  <a16:creationId xmlns:a16="http://schemas.microsoft.com/office/drawing/2014/main" id="{92603246-8BA9-41F8-84C2-7B04C572B0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0192" y="3793714"/>
              <a:ext cx="658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13">
              <a:extLst>
                <a:ext uri="{FF2B5EF4-FFF2-40B4-BE49-F238E27FC236}">
                  <a16:creationId xmlns:a16="http://schemas.microsoft.com/office/drawing/2014/main" id="{992E8DF1-1743-4D09-A30D-4166F66083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0192" y="3876264"/>
              <a:ext cx="658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Text Box 14">
              <a:extLst>
                <a:ext uri="{FF2B5EF4-FFF2-40B4-BE49-F238E27FC236}">
                  <a16:creationId xmlns:a16="http://schemas.microsoft.com/office/drawing/2014/main" id="{3E5F4E43-8B2A-472C-B779-D34FFBFC0E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6379" y="2892014"/>
              <a:ext cx="14859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400" b="1">
                  <a:latin typeface="Times New Roman" panose="02020603050405020304" pitchFamily="18" charset="0"/>
                </a:rPr>
                <a:t>Item 1 (of only 1)</a:t>
              </a:r>
            </a:p>
          </p:txBody>
        </p:sp>
        <p:sp>
          <p:nvSpPr>
            <p:cNvPr id="86" name="Rectangle 14">
              <a:extLst>
                <a:ext uri="{FF2B5EF4-FFF2-40B4-BE49-F238E27FC236}">
                  <a16:creationId xmlns:a16="http://schemas.microsoft.com/office/drawing/2014/main" id="{82BACBE4-157B-4E03-BE10-73DEE540F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0654" y="2958691"/>
              <a:ext cx="2965450" cy="2508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7" name="Text Box 16">
              <a:extLst>
                <a:ext uri="{FF2B5EF4-FFF2-40B4-BE49-F238E27FC236}">
                  <a16:creationId xmlns:a16="http://schemas.microsoft.com/office/drawing/2014/main" id="{3D86E6F8-5007-4F13-B377-806EF58E75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7769" y="2641189"/>
              <a:ext cx="24542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400" b="1">
                  <a:latin typeface="Times New Roman" panose="02020603050405020304" pitchFamily="18" charset="0"/>
                </a:rPr>
                <a:t>Modified Attributes Sequence</a:t>
              </a:r>
            </a:p>
          </p:txBody>
        </p:sp>
        <p:sp>
          <p:nvSpPr>
            <p:cNvPr id="88" name="Text Box 17">
              <a:extLst>
                <a:ext uri="{FF2B5EF4-FFF2-40B4-BE49-F238E27FC236}">
                  <a16:creationId xmlns:a16="http://schemas.microsoft.com/office/drawing/2014/main" id="{BACC7890-78B0-4979-A456-34C7AC6DDB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9389" y="2025239"/>
              <a:ext cx="1939955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sz="1400" b="1" i="1">
                  <a:latin typeface="Times New Roman" panose="02020603050405020304" pitchFamily="18" charset="0"/>
                </a:rPr>
                <a:t>Cryptographic Message</a:t>
              </a:r>
            </a:p>
            <a:p>
              <a:pPr algn="r"/>
              <a:r>
                <a:rPr lang="en-US" sz="1400" b="1" i="1">
                  <a:latin typeface="Times New Roman" panose="02020603050405020304" pitchFamily="18" charset="0"/>
                </a:rPr>
                <a:t>Syntax envelope</a:t>
              </a:r>
              <a:endParaRPr lang="en-US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89" name="Line 18">
              <a:extLst>
                <a:ext uri="{FF2B5EF4-FFF2-40B4-BE49-F238E27FC236}">
                  <a16:creationId xmlns:a16="http://schemas.microsoft.com/office/drawing/2014/main" id="{F6CDBA4E-D374-4579-9C75-0844F11B49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96642" y="2374489"/>
              <a:ext cx="660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19">
              <a:extLst>
                <a:ext uri="{FF2B5EF4-FFF2-40B4-BE49-F238E27FC236}">
                  <a16:creationId xmlns:a16="http://schemas.microsoft.com/office/drawing/2014/main" id="{B903AA45-730B-4439-913E-3133CA5260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96642" y="2457039"/>
              <a:ext cx="660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Text Box 20">
              <a:extLst>
                <a:ext uri="{FF2B5EF4-FFF2-40B4-BE49-F238E27FC236}">
                  <a16:creationId xmlns:a16="http://schemas.microsoft.com/office/drawing/2014/main" id="{D0FF703F-6F07-41CC-A80E-441D872B3F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5767" y="2190339"/>
              <a:ext cx="1363662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400" b="1">
                  <a:latin typeface="Times New Roman" panose="02020603050405020304" pitchFamily="18" charset="0"/>
                </a:rPr>
                <a:t>CMS attributes</a:t>
              </a:r>
            </a:p>
          </p:txBody>
        </p:sp>
        <p:sp>
          <p:nvSpPr>
            <p:cNvPr id="92" name="Text Box 21">
              <a:extLst>
                <a:ext uri="{FF2B5EF4-FFF2-40B4-BE49-F238E27FC236}">
                  <a16:creationId xmlns:a16="http://schemas.microsoft.com/office/drawing/2014/main" id="{C25693FE-6036-4F5E-8D09-D7C6965A2E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367" y="1641064"/>
              <a:ext cx="293157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400" b="1">
                  <a:latin typeface="Times New Roman" panose="02020603050405020304" pitchFamily="18" charset="0"/>
                </a:rPr>
                <a:t>Encrypted Content Transfer Syntax</a:t>
              </a:r>
            </a:p>
            <a:p>
              <a:r>
                <a:rPr lang="en-US" sz="1400" b="1">
                  <a:latin typeface="Times New Roman" panose="02020603050405020304" pitchFamily="18" charset="0"/>
                </a:rPr>
                <a:t>Encrypted Content</a:t>
              </a:r>
            </a:p>
          </p:txBody>
        </p:sp>
        <p:sp>
          <p:nvSpPr>
            <p:cNvPr id="93" name="Text Box 22">
              <a:extLst>
                <a:ext uri="{FF2B5EF4-FFF2-40B4-BE49-F238E27FC236}">
                  <a16:creationId xmlns:a16="http://schemas.microsoft.com/office/drawing/2014/main" id="{759596CB-32F0-4134-90D5-8FC72F8A72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64879" y="2393539"/>
              <a:ext cx="16446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400" b="1">
                  <a:latin typeface="Times New Roman" panose="02020603050405020304" pitchFamily="18" charset="0"/>
                </a:rPr>
                <a:t>encrypted Content </a:t>
              </a:r>
            </a:p>
          </p:txBody>
        </p:sp>
        <p:sp>
          <p:nvSpPr>
            <p:cNvPr id="94" name="Freeform 22">
              <a:extLst>
                <a:ext uri="{FF2B5EF4-FFF2-40B4-BE49-F238E27FC236}">
                  <a16:creationId xmlns:a16="http://schemas.microsoft.com/office/drawing/2014/main" id="{7A787811-941A-49BA-BCEC-30AC0C6FF8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1419" y="2584041"/>
              <a:ext cx="369887" cy="136525"/>
            </a:xfrm>
            <a:custGeom>
              <a:avLst/>
              <a:gdLst>
                <a:gd name="T0" fmla="*/ 0 w 162"/>
                <a:gd name="T1" fmla="*/ 0 h 54"/>
                <a:gd name="T2" fmla="*/ 844547918 w 162"/>
                <a:gd name="T3" fmla="*/ 0 h 54"/>
                <a:gd name="T4" fmla="*/ 844547918 w 162"/>
                <a:gd name="T5" fmla="*/ 345168067 h 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2" h="54">
                  <a:moveTo>
                    <a:pt x="0" y="0"/>
                  </a:moveTo>
                  <a:lnTo>
                    <a:pt x="162" y="0"/>
                  </a:lnTo>
                  <a:lnTo>
                    <a:pt x="162" y="5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Freeform 23">
              <a:extLst>
                <a:ext uri="{FF2B5EF4-FFF2-40B4-BE49-F238E27FC236}">
                  <a16:creationId xmlns:a16="http://schemas.microsoft.com/office/drawing/2014/main" id="{F83121E4-2888-4FA1-A75D-16E2B6C4CF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6931" y="1990314"/>
              <a:ext cx="371475" cy="133350"/>
            </a:xfrm>
            <a:custGeom>
              <a:avLst/>
              <a:gdLst>
                <a:gd name="T0" fmla="*/ 0 w 162"/>
                <a:gd name="T1" fmla="*/ 0 h 54"/>
                <a:gd name="T2" fmla="*/ 851812813 w 162"/>
                <a:gd name="T3" fmla="*/ 0 h 54"/>
                <a:gd name="T4" fmla="*/ 851812813 w 162"/>
                <a:gd name="T5" fmla="*/ 333219425 h 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2" h="54">
                  <a:moveTo>
                    <a:pt x="0" y="0"/>
                  </a:moveTo>
                  <a:lnTo>
                    <a:pt x="162" y="0"/>
                  </a:lnTo>
                  <a:lnTo>
                    <a:pt x="162" y="5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25">
              <a:extLst>
                <a:ext uri="{FF2B5EF4-FFF2-40B4-BE49-F238E27FC236}">
                  <a16:creationId xmlns:a16="http://schemas.microsoft.com/office/drawing/2014/main" id="{26F3190A-A12D-4FA1-BBEB-E0372A23C4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96642" y="2218914"/>
              <a:ext cx="660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26">
              <a:extLst>
                <a:ext uri="{FF2B5EF4-FFF2-40B4-BE49-F238E27FC236}">
                  <a16:creationId xmlns:a16="http://schemas.microsoft.com/office/drawing/2014/main" id="{52D9D910-C2E0-4154-8EE4-8E8A969320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96642" y="2301464"/>
              <a:ext cx="660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26">
              <a:extLst>
                <a:ext uri="{FF2B5EF4-FFF2-40B4-BE49-F238E27FC236}">
                  <a16:creationId xmlns:a16="http://schemas.microsoft.com/office/drawing/2014/main" id="{1803B40F-F60C-46D8-9B54-D9135FEB4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369" y="1707739"/>
              <a:ext cx="4395787" cy="25019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9" name="Rectangle 27">
              <a:extLst>
                <a:ext uri="{FF2B5EF4-FFF2-40B4-BE49-F238E27FC236}">
                  <a16:creationId xmlns:a16="http://schemas.microsoft.com/office/drawing/2014/main" id="{03404ADD-689C-417F-968C-FFAB65EBD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369" y="1456916"/>
              <a:ext cx="4395787" cy="2508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0" name="Text Box 29">
              <a:extLst>
                <a:ext uri="{FF2B5EF4-FFF2-40B4-BE49-F238E27FC236}">
                  <a16:creationId xmlns:a16="http://schemas.microsoft.com/office/drawing/2014/main" id="{4116DAA9-B426-4EE8-B93D-4A2A6D7B56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369" y="1406114"/>
              <a:ext cx="1125537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400" b="1">
                  <a:latin typeface="Times New Roman" panose="02020603050405020304" pitchFamily="18" charset="0"/>
                </a:rPr>
                <a:t>Item 1 (of n)</a:t>
              </a:r>
            </a:p>
          </p:txBody>
        </p:sp>
        <p:sp>
          <p:nvSpPr>
            <p:cNvPr id="101" name="Rectangle 29">
              <a:extLst>
                <a:ext uri="{FF2B5EF4-FFF2-40B4-BE49-F238E27FC236}">
                  <a16:creationId xmlns:a16="http://schemas.microsoft.com/office/drawing/2014/main" id="{391BB7E6-8C3C-4245-908B-2C1409ED1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7567" y="5044664"/>
              <a:ext cx="3941762" cy="24765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2" name="Text Box 31">
              <a:extLst>
                <a:ext uri="{FF2B5EF4-FFF2-40B4-BE49-F238E27FC236}">
                  <a16:creationId xmlns:a16="http://schemas.microsoft.com/office/drawing/2014/main" id="{2DD3E969-D3DC-4D2E-A465-E04FB2BD23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367" y="4562064"/>
              <a:ext cx="293157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400" b="1">
                  <a:latin typeface="Times New Roman" panose="02020603050405020304" pitchFamily="18" charset="0"/>
                </a:rPr>
                <a:t>Encrypted Content Transfer Syntax</a:t>
              </a:r>
            </a:p>
            <a:p>
              <a:r>
                <a:rPr lang="en-US" sz="1400" b="1">
                  <a:latin typeface="Times New Roman" panose="02020603050405020304" pitchFamily="18" charset="0"/>
                </a:rPr>
                <a:t>Encrypted Content</a:t>
              </a:r>
            </a:p>
          </p:txBody>
        </p:sp>
        <p:sp>
          <p:nvSpPr>
            <p:cNvPr id="103" name="Freeform 31">
              <a:extLst>
                <a:ext uri="{FF2B5EF4-FFF2-40B4-BE49-F238E27FC236}">
                  <a16:creationId xmlns:a16="http://schemas.microsoft.com/office/drawing/2014/main" id="{FBEEE3E7-3A1B-4656-B472-57286605E4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6931" y="4908141"/>
              <a:ext cx="371475" cy="136525"/>
            </a:xfrm>
            <a:custGeom>
              <a:avLst/>
              <a:gdLst>
                <a:gd name="T0" fmla="*/ 0 w 162"/>
                <a:gd name="T1" fmla="*/ 0 h 54"/>
                <a:gd name="T2" fmla="*/ 851812813 w 162"/>
                <a:gd name="T3" fmla="*/ 0 h 54"/>
                <a:gd name="T4" fmla="*/ 851812813 w 162"/>
                <a:gd name="T5" fmla="*/ 345168067 h 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2" h="54">
                  <a:moveTo>
                    <a:pt x="0" y="0"/>
                  </a:moveTo>
                  <a:lnTo>
                    <a:pt x="162" y="0"/>
                  </a:lnTo>
                  <a:lnTo>
                    <a:pt x="162" y="5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Rectangle 32">
              <a:extLst>
                <a:ext uri="{FF2B5EF4-FFF2-40B4-BE49-F238E27FC236}">
                  <a16:creationId xmlns:a16="http://schemas.microsoft.com/office/drawing/2014/main" id="{38F28E92-BCF7-4CB6-AA7D-2FB21A7C50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369" y="4625566"/>
              <a:ext cx="4395787" cy="7524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5" name="Rectangle 33">
              <a:extLst>
                <a:ext uri="{FF2B5EF4-FFF2-40B4-BE49-F238E27FC236}">
                  <a16:creationId xmlns:a16="http://schemas.microsoft.com/office/drawing/2014/main" id="{D2C507CF-D8DA-40BF-9DAB-012B2C4CC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369" y="4377914"/>
              <a:ext cx="4395787" cy="2476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6" name="Text Box 35">
              <a:extLst>
                <a:ext uri="{FF2B5EF4-FFF2-40B4-BE49-F238E27FC236}">
                  <a16:creationId xmlns:a16="http://schemas.microsoft.com/office/drawing/2014/main" id="{5BFB3985-D285-4CC7-84E8-FF4A7E7036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369" y="4327114"/>
              <a:ext cx="1125537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400" b="1">
                  <a:latin typeface="Times New Roman" panose="02020603050405020304" pitchFamily="18" charset="0"/>
                </a:rPr>
                <a:t>Item 2 (of n)</a:t>
              </a:r>
            </a:p>
          </p:txBody>
        </p:sp>
        <p:sp>
          <p:nvSpPr>
            <p:cNvPr id="107" name="Text Box 36">
              <a:extLst>
                <a:ext uri="{FF2B5EF4-FFF2-40B4-BE49-F238E27FC236}">
                  <a16:creationId xmlns:a16="http://schemas.microsoft.com/office/drawing/2014/main" id="{2729277B-AD94-4206-AE42-31727C440F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98544" y="4993864"/>
              <a:ext cx="12477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sz="1400" b="1" i="1">
                  <a:latin typeface="Times New Roman" panose="02020603050405020304" pitchFamily="18" charset="0"/>
                </a:rPr>
                <a:t>CMS envelope</a:t>
              </a:r>
              <a:endParaRPr lang="en-US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108" name="Rectangle 36">
              <a:extLst>
                <a:ext uri="{FF2B5EF4-FFF2-40B4-BE49-F238E27FC236}">
                  <a16:creationId xmlns:a16="http://schemas.microsoft.com/office/drawing/2014/main" id="{744293F2-CDB2-4CBB-ADF9-4030D4C07C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7567" y="6378166"/>
              <a:ext cx="3941762" cy="25082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9" name="Text Box 38">
              <a:extLst>
                <a:ext uri="{FF2B5EF4-FFF2-40B4-BE49-F238E27FC236}">
                  <a16:creationId xmlns:a16="http://schemas.microsoft.com/office/drawing/2014/main" id="{F2D359E4-08F3-401D-83CA-8C68F7F1AF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367" y="5895564"/>
              <a:ext cx="293157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400" b="1">
                  <a:latin typeface="Times New Roman" panose="02020603050405020304" pitchFamily="18" charset="0"/>
                </a:rPr>
                <a:t>Encrypted Content Transfer Syntax</a:t>
              </a:r>
            </a:p>
            <a:p>
              <a:r>
                <a:rPr lang="en-US" sz="1400" b="1">
                  <a:latin typeface="Times New Roman" panose="02020603050405020304" pitchFamily="18" charset="0"/>
                </a:rPr>
                <a:t>Encrypted Content</a:t>
              </a:r>
            </a:p>
          </p:txBody>
        </p:sp>
        <p:sp>
          <p:nvSpPr>
            <p:cNvPr id="110" name="Freeform 38">
              <a:extLst>
                <a:ext uri="{FF2B5EF4-FFF2-40B4-BE49-F238E27FC236}">
                  <a16:creationId xmlns:a16="http://schemas.microsoft.com/office/drawing/2014/main" id="{1CAF41AC-8C1F-4260-840F-C30942B8D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6931" y="6241641"/>
              <a:ext cx="371475" cy="136525"/>
            </a:xfrm>
            <a:custGeom>
              <a:avLst/>
              <a:gdLst>
                <a:gd name="T0" fmla="*/ 0 w 162"/>
                <a:gd name="T1" fmla="*/ 0 h 54"/>
                <a:gd name="T2" fmla="*/ 851812813 w 162"/>
                <a:gd name="T3" fmla="*/ 0 h 54"/>
                <a:gd name="T4" fmla="*/ 851812813 w 162"/>
                <a:gd name="T5" fmla="*/ 341155749 h 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2" h="54">
                  <a:moveTo>
                    <a:pt x="0" y="0"/>
                  </a:moveTo>
                  <a:lnTo>
                    <a:pt x="162" y="0"/>
                  </a:lnTo>
                  <a:lnTo>
                    <a:pt x="162" y="5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Rectangle 39">
              <a:extLst>
                <a:ext uri="{FF2B5EF4-FFF2-40B4-BE49-F238E27FC236}">
                  <a16:creationId xmlns:a16="http://schemas.microsoft.com/office/drawing/2014/main" id="{0B7D6A70-BD2A-48A4-A9AF-B313FC8258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369" y="5962239"/>
              <a:ext cx="4395787" cy="749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" name="Rectangle 40">
              <a:extLst>
                <a:ext uri="{FF2B5EF4-FFF2-40B4-BE49-F238E27FC236}">
                  <a16:creationId xmlns:a16="http://schemas.microsoft.com/office/drawing/2014/main" id="{E6FCF86B-F194-4543-8980-724E2A63A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369" y="5711416"/>
              <a:ext cx="4395787" cy="2508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3" name="Text Box 42">
              <a:extLst>
                <a:ext uri="{FF2B5EF4-FFF2-40B4-BE49-F238E27FC236}">
                  <a16:creationId xmlns:a16="http://schemas.microsoft.com/office/drawing/2014/main" id="{D2A3C8AC-511C-4D88-A01B-8D46050512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7367" y="5660614"/>
              <a:ext cx="1135062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400" b="1">
                  <a:latin typeface="Times New Roman" panose="02020603050405020304" pitchFamily="18" charset="0"/>
                </a:rPr>
                <a:t>Item n (of n)</a:t>
              </a:r>
            </a:p>
          </p:txBody>
        </p:sp>
        <p:sp>
          <p:nvSpPr>
            <p:cNvPr id="114" name="Text Box 43">
              <a:extLst>
                <a:ext uri="{FF2B5EF4-FFF2-40B4-BE49-F238E27FC236}">
                  <a16:creationId xmlns:a16="http://schemas.microsoft.com/office/drawing/2014/main" id="{0A4F1EA4-0096-4232-AF4A-AF7295890D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98544" y="6327364"/>
              <a:ext cx="12477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sz="1400" b="1" i="1">
                  <a:latin typeface="Times New Roman" panose="02020603050405020304" pitchFamily="18" charset="0"/>
                </a:rPr>
                <a:t>CMS envelope</a:t>
              </a:r>
              <a:endParaRPr lang="en-US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115" name="Text Box 44">
              <a:extLst>
                <a:ext uri="{FF2B5EF4-FFF2-40B4-BE49-F238E27FC236}">
                  <a16:creationId xmlns:a16="http://schemas.microsoft.com/office/drawing/2014/main" id="{811031E5-026E-4D1A-AE61-1C3EA4E276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292" y="1142589"/>
              <a:ext cx="2563812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400" b="1">
                  <a:latin typeface="Times New Roman" panose="02020603050405020304" pitchFamily="18" charset="0"/>
                </a:rPr>
                <a:t>Encrypted Attributes Sequence</a:t>
              </a:r>
            </a:p>
          </p:txBody>
        </p:sp>
        <p:sp>
          <p:nvSpPr>
            <p:cNvPr id="116" name="Rectangle 44">
              <a:extLst>
                <a:ext uri="{FF2B5EF4-FFF2-40B4-BE49-F238E27FC236}">
                  <a16:creationId xmlns:a16="http://schemas.microsoft.com/office/drawing/2014/main" id="{358D5606-4F5A-4D6F-BD34-AE5298772F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8292" y="625066"/>
              <a:ext cx="4724400" cy="61690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7" name="Text Box 46">
              <a:extLst>
                <a:ext uri="{FF2B5EF4-FFF2-40B4-BE49-F238E27FC236}">
                  <a16:creationId xmlns:a16="http://schemas.microsoft.com/office/drawing/2014/main" id="{81242F7A-9341-4BA3-8EFD-D2D8E0AC7C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6642" y="809216"/>
              <a:ext cx="3323282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400" b="1" dirty="0">
                  <a:latin typeface="Times New Roman" panose="02020603050405020304" pitchFamily="18" charset="0"/>
                </a:rPr>
                <a:t>Attributes (unencrypted or de-identified)</a:t>
              </a:r>
            </a:p>
          </p:txBody>
        </p:sp>
        <p:sp>
          <p:nvSpPr>
            <p:cNvPr id="118" name="Line 47">
              <a:extLst>
                <a:ext uri="{FF2B5EF4-FFF2-40B4-BE49-F238E27FC236}">
                  <a16:creationId xmlns:a16="http://schemas.microsoft.com/office/drawing/2014/main" id="{81238F5E-4ECD-43EF-A81E-0DF33DEEC9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1642" y="790164"/>
              <a:ext cx="658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Line 48">
              <a:extLst>
                <a:ext uri="{FF2B5EF4-FFF2-40B4-BE49-F238E27FC236}">
                  <a16:creationId xmlns:a16="http://schemas.microsoft.com/office/drawing/2014/main" id="{43E7DBA0-726F-442B-88F8-93ED611C0C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1642" y="872714"/>
              <a:ext cx="658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Line 49">
              <a:extLst>
                <a:ext uri="{FF2B5EF4-FFF2-40B4-BE49-F238E27FC236}">
                  <a16:creationId xmlns:a16="http://schemas.microsoft.com/office/drawing/2014/main" id="{5455B155-4CA3-4D23-AE11-BB0C81A6C6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1642" y="958439"/>
              <a:ext cx="658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50">
              <a:extLst>
                <a:ext uri="{FF2B5EF4-FFF2-40B4-BE49-F238E27FC236}">
                  <a16:creationId xmlns:a16="http://schemas.microsoft.com/office/drawing/2014/main" id="{55CDD629-4E28-40E4-B903-E89147499D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1642" y="1040989"/>
              <a:ext cx="658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Line 51">
              <a:extLst>
                <a:ext uri="{FF2B5EF4-FFF2-40B4-BE49-F238E27FC236}">
                  <a16:creationId xmlns:a16="http://schemas.microsoft.com/office/drawing/2014/main" id="{AB6BABD6-7BA1-4819-AE2C-6CAF261F12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1642" y="1123539"/>
              <a:ext cx="658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Line 52">
              <a:extLst>
                <a:ext uri="{FF2B5EF4-FFF2-40B4-BE49-F238E27FC236}">
                  <a16:creationId xmlns:a16="http://schemas.microsoft.com/office/drawing/2014/main" id="{5A299DD6-3056-436B-9F79-1ED446713C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1642" y="1206089"/>
              <a:ext cx="658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Text Box 53">
              <a:extLst>
                <a:ext uri="{FF2B5EF4-FFF2-40B4-BE49-F238E27FC236}">
                  <a16:creationId xmlns:a16="http://schemas.microsoft.com/office/drawing/2014/main" id="{547E577B-A0D0-47F2-834F-46AF6D4CE3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2369" y="574264"/>
              <a:ext cx="1196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sz="1400" b="1" i="1">
                  <a:latin typeface="Times New Roman" panose="02020603050405020304" pitchFamily="18" charset="0"/>
                </a:rPr>
                <a:t>SOP Instance</a:t>
              </a:r>
              <a:endParaRPr lang="en-US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125" name="Line 54">
              <a:extLst>
                <a:ext uri="{FF2B5EF4-FFF2-40B4-BE49-F238E27FC236}">
                  <a16:creationId xmlns:a16="http://schemas.microsoft.com/office/drawing/2014/main" id="{0174E519-9C06-41C4-86B1-E68D219E22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1642" y="707614"/>
              <a:ext cx="658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71097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9FF58-298F-4AC4-BED4-ADD57BAB1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the object consistent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06BAF-260B-45F4-8FCE-8A489E7D1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Attributes being protected should be intelligently replaced</a:t>
            </a:r>
          </a:p>
          <a:p>
            <a:pPr lvl="1"/>
            <a:r>
              <a:rPr lang="en-US" sz="2400" dirty="0"/>
              <a:t>The Attribute Type and conditions conventions must be honored</a:t>
            </a:r>
          </a:p>
          <a:p>
            <a:pPr lvl="2"/>
            <a:r>
              <a:rPr lang="en-US" sz="2000" dirty="0"/>
              <a:t>A Type 1 (Required) Attribute must have a reasonable replacement </a:t>
            </a:r>
            <a:br>
              <a:rPr lang="en-US" sz="2000" dirty="0"/>
            </a:br>
            <a:r>
              <a:rPr lang="en-US" sz="2000" dirty="0"/>
              <a:t>(e.g. Patient IDs, dates, names)</a:t>
            </a:r>
          </a:p>
          <a:p>
            <a:pPr lvl="2"/>
            <a:r>
              <a:rPr lang="en-US" sz="2000" dirty="0"/>
              <a:t>A Type 3 (Optional) Attribute could be removed</a:t>
            </a:r>
          </a:p>
          <a:p>
            <a:pPr lvl="2"/>
            <a:r>
              <a:rPr lang="en-US" sz="2000" dirty="0"/>
              <a:t>See tables in the profiles for recommendations</a:t>
            </a:r>
          </a:p>
          <a:p>
            <a:pPr lvl="1"/>
            <a:r>
              <a:rPr lang="en-US" sz="2400" dirty="0"/>
              <a:t>UIDs should maintain referential consistency – if a UID is replaced, the new UID should replace the old UID in all references</a:t>
            </a:r>
          </a:p>
          <a:p>
            <a:r>
              <a:rPr lang="en-US" sz="2800" dirty="0"/>
              <a:t>Leave out the Encrypted Attributes Sequence, and the new object is irreversibly de-identified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B3A642-38A2-40E1-8576-FA79E648A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BA7D53-DF3B-4A94-A3D6-B24CA409B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298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AB474-3B0A-4329-8E38-760E682D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103C4-EA06-4A6F-9D57-7CC283DEB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Applies to all DICOM specified media, e.g., CD-R, DVD-R, E-mail, USB device</a:t>
            </a:r>
          </a:p>
          <a:p>
            <a:r>
              <a:rPr lang="en-US" sz="2800" dirty="0"/>
              <a:t>The media’s file system remains unencrypted</a:t>
            </a:r>
          </a:p>
          <a:p>
            <a:pPr lvl="1"/>
            <a:r>
              <a:rPr lang="en-US" sz="2400" dirty="0"/>
              <a:t>No special drivers or file system software needed</a:t>
            </a:r>
          </a:p>
          <a:p>
            <a:pPr lvl="1"/>
            <a:r>
              <a:rPr lang="en-US" sz="2400" dirty="0"/>
              <a:t>Easy to process and copy</a:t>
            </a:r>
          </a:p>
          <a:p>
            <a:r>
              <a:rPr lang="en-US" sz="2800" dirty="0"/>
              <a:t>Object are enclosed within Cryptographic Message Syntax (CMS) Envelopes placed inside regular files</a:t>
            </a:r>
          </a:p>
          <a:p>
            <a:pPr lvl="1"/>
            <a:r>
              <a:rPr lang="en-US" sz="2400" dirty="0"/>
              <a:t>CMS is often used to secure e-mail</a:t>
            </a:r>
          </a:p>
          <a:p>
            <a:pPr lvl="1"/>
            <a:r>
              <a:rPr lang="en-US" sz="2400" dirty="0"/>
              <a:t>Optional encryption to protect against unauthorized disclosure</a:t>
            </a:r>
          </a:p>
          <a:p>
            <a:pPr lvl="1"/>
            <a:r>
              <a:rPr lang="en-US" sz="2400" dirty="0"/>
              <a:t>Optional integrity check to protect against tampering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1B0C13-D674-4021-8CCA-FA38AD461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2CA7D4-CF37-4188-BAA2-BE7A92CDE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D8167B-B450-4F6F-B844-2CB6721DA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71FE3F-D54A-4588-A338-46AF480D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E63609-023A-48C8-AC49-5EB0FB6FF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Protecting Data in Transit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9E243A2-F99C-413E-8D19-8172B2573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149" y="2113731"/>
            <a:ext cx="2516864" cy="38567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B0103BC-DC21-41D3-B7B2-7A9543C44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8713" y="2113730"/>
            <a:ext cx="2516864" cy="38567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C2A10165-EE77-4BD6-A421-DD7BA8E99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322" y="2382018"/>
            <a:ext cx="1341633" cy="629215"/>
          </a:xfrm>
          <a:prstGeom prst="flowChartPredefined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0093A8EB-EBE3-442B-B6B9-CB8E081EE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322" y="4110811"/>
            <a:ext cx="1341633" cy="629216"/>
          </a:xfrm>
          <a:prstGeom prst="flowChartPredefined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" name="AutoShape 7">
            <a:extLst>
              <a:ext uri="{FF2B5EF4-FFF2-40B4-BE49-F238E27FC236}">
                <a16:creationId xmlns:a16="http://schemas.microsoft.com/office/drawing/2014/main" id="{1D864903-C5C2-4C74-872C-A30FA5A5F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3080" y="4187011"/>
            <a:ext cx="1341634" cy="629216"/>
          </a:xfrm>
          <a:prstGeom prst="flowChartPredefined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" name="AutoShape 8">
            <a:extLst>
              <a:ext uri="{FF2B5EF4-FFF2-40B4-BE49-F238E27FC236}">
                <a16:creationId xmlns:a16="http://schemas.microsoft.com/office/drawing/2014/main" id="{6442FA1F-F21E-42F3-915E-F0E87326A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4980" y="2420118"/>
            <a:ext cx="1341634" cy="629215"/>
          </a:xfrm>
          <a:prstGeom prst="flowChartPredefined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92E53944-95EE-4BF8-98A6-5B6F4A43BD9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0955" y="2650306"/>
            <a:ext cx="42640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D1DC3CE9-37DF-47FD-805F-72F238ECE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8930" y="2496324"/>
            <a:ext cx="3648075" cy="3460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EF7D7F69-F844-4363-B14A-6EFC8B827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2934" y="2920661"/>
            <a:ext cx="32800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200" dirty="0">
                <a:ea typeface="SimSun" panose="02010600030101010101" pitchFamily="2" charset="-122"/>
              </a:rPr>
              <a:t>TLS Protection against unauthorized listeners</a:t>
            </a: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4815BFFD-27CB-430E-9893-3E2568260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0483" y="2097298"/>
            <a:ext cx="131600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400" dirty="0">
                <a:ea typeface="SimSun" panose="02010600030101010101" pitchFamily="2" charset="-122"/>
              </a:rPr>
              <a:t>DICOM Traffic</a:t>
            </a: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8A727B00-8A1B-42AB-BACF-F826A597F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6128" y="3308248"/>
            <a:ext cx="295275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600" dirty="0">
                <a:ea typeface="SimSun" panose="02010600030101010101" pitchFamily="2" charset="-122"/>
              </a:rPr>
              <a:t>DICOM Specifies the use of TLS for encrypting traffic.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1600" dirty="0">
                <a:ea typeface="SimSun" panose="02010600030101010101" pitchFamily="2" charset="-122"/>
              </a:rPr>
              <a:t>HTTP over TLS is known as HTTPS, and is the most common method of protecting Web traffic.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1600" dirty="0">
                <a:ea typeface="SimSun" panose="02010600030101010101" pitchFamily="2" charset="-122"/>
              </a:rPr>
              <a:t>DICOM over TLS has equally strong protection against unauthorized listeners.</a:t>
            </a: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2CCB1209-13AB-45D2-B3B9-CF1838E16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585" y="6092901"/>
            <a:ext cx="760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dirty="0">
                <a:ea typeface="SimSun" panose="02010600030101010101" pitchFamily="2" charset="-122"/>
              </a:rPr>
              <a:t>Protection against unauthorized network listeners by means of encryption</a:t>
            </a:r>
          </a:p>
        </p:txBody>
      </p:sp>
    </p:spTree>
    <p:extLst>
      <p:ext uri="{BB962C8B-B14F-4D97-AF65-F5344CB8AC3E}">
        <p14:creationId xmlns:p14="http://schemas.microsoft.com/office/powerpoint/2010/main" val="602224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F79081-9B67-4C66-8784-BDE104960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82DDC3-12CB-4852-954F-EE226275D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F1E478-C8E6-49CC-9396-096DFF747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Authentication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F2683BF-EAEA-49EB-B0E5-601EE49DA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8951" y="2093110"/>
            <a:ext cx="2602062" cy="3987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8F9B407-D57C-42CB-A260-06E080BA6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8712" y="2093109"/>
            <a:ext cx="2602061" cy="39873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468D1E8E-6B51-45BB-A503-62AF1C587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3906" y="2361397"/>
            <a:ext cx="1387050" cy="650515"/>
          </a:xfrm>
          <a:prstGeom prst="flowChartPredefined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>
                <a:ea typeface="SimSun" panose="02010600030101010101" pitchFamily="2" charset="-122"/>
              </a:rPr>
              <a:t>AE-1</a:t>
            </a:r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539757F7-14E3-4533-AA6A-6706183EE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3906" y="4090190"/>
            <a:ext cx="1387050" cy="650516"/>
          </a:xfrm>
          <a:prstGeom prst="flowChartPredefined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>
                <a:ea typeface="SimSun" panose="02010600030101010101" pitchFamily="2" charset="-122"/>
              </a:rPr>
              <a:t>AE-5</a:t>
            </a:r>
          </a:p>
        </p:txBody>
      </p:sp>
      <p:sp>
        <p:nvSpPr>
          <p:cNvPr id="9" name="AutoShape 7">
            <a:extLst>
              <a:ext uri="{FF2B5EF4-FFF2-40B4-BE49-F238E27FC236}">
                <a16:creationId xmlns:a16="http://schemas.microsoft.com/office/drawing/2014/main" id="{2A57DFA7-6A4F-43AE-84F5-98CE429B0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3080" y="4166390"/>
            <a:ext cx="1228725" cy="576263"/>
          </a:xfrm>
          <a:prstGeom prst="flowChartPredefined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>
                <a:ea typeface="SimSun" panose="02010600030101010101" pitchFamily="2" charset="-122"/>
              </a:rPr>
              <a:t>AE-7</a:t>
            </a:r>
          </a:p>
        </p:txBody>
      </p:sp>
      <p:sp>
        <p:nvSpPr>
          <p:cNvPr id="10" name="AutoShape 8">
            <a:extLst>
              <a:ext uri="{FF2B5EF4-FFF2-40B4-BE49-F238E27FC236}">
                <a16:creationId xmlns:a16="http://schemas.microsoft.com/office/drawing/2014/main" id="{E5F159A6-7869-4CCC-A144-B838A37D4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4980" y="2399498"/>
            <a:ext cx="1228725" cy="576262"/>
          </a:xfrm>
          <a:prstGeom prst="flowChartPredefinedProcess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>
                <a:ea typeface="SimSun" panose="02010600030101010101" pitchFamily="2" charset="-122"/>
              </a:rPr>
              <a:t>AE-3</a:t>
            </a:r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5623BA27-E48E-4F3F-AC35-D20617D59A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0955" y="2629685"/>
            <a:ext cx="42640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C4AC0099-D472-4B5E-9CA7-ADA443546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8930" y="2475703"/>
            <a:ext cx="3648075" cy="3460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BF4D9A07-902A-49BE-B829-4F327827C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9193" y="2166135"/>
            <a:ext cx="12426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400" dirty="0">
                <a:ea typeface="SimSun" panose="02010600030101010101" pitchFamily="2" charset="-122"/>
              </a:rPr>
              <a:t>DICOM</a:t>
            </a:r>
            <a:r>
              <a:rPr lang="en-US" altLang="zh-CN" sz="1200" dirty="0">
                <a:ea typeface="SimSun" panose="02010600030101010101" pitchFamily="2" charset="-122"/>
              </a:rPr>
              <a:t> Traffic</a:t>
            </a: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3AD92023-31D7-4A2E-B498-169AF21AF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528" y="6156140"/>
            <a:ext cx="37625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dirty="0">
                <a:ea typeface="SimSun" panose="02010600030101010101" pitchFamily="2" charset="-122"/>
              </a:rPr>
              <a:t>Identifying communication partners</a:t>
            </a: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0E61CDA8-B59F-4818-ABDE-6B785BCF5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287" y="2858313"/>
            <a:ext cx="2917825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600" dirty="0">
                <a:ea typeface="SimSun" panose="02010600030101010101" pitchFamily="2" charset="-122"/>
              </a:rPr>
              <a:t>TLS Node Authentication uses public certificate technology to identify both end points.</a:t>
            </a:r>
          </a:p>
          <a:p>
            <a:pPr eaLnBrk="1" hangingPunct="1"/>
            <a:endParaRPr lang="en-US" altLang="zh-CN" sz="1600" dirty="0">
              <a:ea typeface="SimSun" panose="02010600030101010101" pitchFamily="2" charset="-122"/>
            </a:endParaRPr>
          </a:p>
          <a:p>
            <a:pPr eaLnBrk="1" hangingPunct="1"/>
            <a:r>
              <a:rPr lang="en-US" altLang="zh-CN" sz="1600" dirty="0">
                <a:ea typeface="SimSun" panose="02010600030101010101" pitchFamily="2" charset="-122"/>
              </a:rPr>
              <a:t>AE-1 knows with certainty that the other endpoint is AE-3, not AE-7 or some other system.</a:t>
            </a:r>
          </a:p>
          <a:p>
            <a:pPr eaLnBrk="1" hangingPunct="1"/>
            <a:endParaRPr lang="en-US" altLang="zh-CN" sz="1600" dirty="0">
              <a:ea typeface="SimSun" panose="02010600030101010101" pitchFamily="2" charset="-122"/>
            </a:endParaRPr>
          </a:p>
          <a:p>
            <a:pPr eaLnBrk="1" hangingPunct="1"/>
            <a:r>
              <a:rPr lang="en-US" altLang="zh-CN" sz="1600" dirty="0">
                <a:ea typeface="SimSun" panose="02010600030101010101" pitchFamily="2" charset="-122"/>
              </a:rPr>
              <a:t>AE-3 knows with certainty that the other endpoint is AE-1, not AE-5 or some other system.</a:t>
            </a:r>
          </a:p>
          <a:p>
            <a:pPr eaLnBrk="1" hangingPunct="1"/>
            <a:endParaRPr lang="en-US" altLang="zh-CN" sz="16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1728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C8052-EADF-466D-A90D-D7A6E583F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Authentication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4335F-B9A1-4553-A6EE-4995F0B15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/>
              <a:t>DICOM does not specify how this authentication will then be used.  Possible uses include:</a:t>
            </a:r>
          </a:p>
          <a:p>
            <a:pPr lvl="1"/>
            <a:r>
              <a:rPr lang="en-US" altLang="zh-CN" sz="2400" dirty="0"/>
              <a:t>Ensuring that only internal hospital machines are allowed to connect.</a:t>
            </a:r>
          </a:p>
          <a:p>
            <a:pPr lvl="1"/>
            <a:r>
              <a:rPr lang="en-US" altLang="zh-CN" sz="2400" dirty="0"/>
              <a:t>Ensuring that acquired images are sent to the correct machine.</a:t>
            </a:r>
          </a:p>
          <a:p>
            <a:r>
              <a:rPr lang="en-US" sz="2800" dirty="0"/>
              <a:t>Though not commonly turned on, most web infrastructure does support bi-directional mutual authentication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2B1D4C-B2F9-4CFD-9181-00D8B1702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67FC2D-63EE-4777-AE06-706C5D531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905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CB600-7955-4031-8AD8-3F90B789E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to using TLS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E4AC2-BDD5-46E6-BD47-40FE7E002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TLS encryption protects public internet connections.</a:t>
            </a:r>
          </a:p>
          <a:p>
            <a:pPr lvl="1"/>
            <a:r>
              <a:rPr lang="en-US" sz="2400" dirty="0"/>
              <a:t>This will need to be explained to security staff.</a:t>
            </a:r>
          </a:p>
          <a:p>
            <a:pPr lvl="1"/>
            <a:r>
              <a:rPr lang="en-US" sz="2400" dirty="0"/>
              <a:t>DICOM over TLS is like HTTPS and should be allowed.</a:t>
            </a:r>
          </a:p>
          <a:p>
            <a:r>
              <a:rPr lang="en-US" sz="2800" dirty="0"/>
              <a:t>Node Authentication uses can be extensively customized.</a:t>
            </a:r>
          </a:p>
          <a:p>
            <a:pPr lvl="1"/>
            <a:r>
              <a:rPr lang="en-US" sz="2400" dirty="0"/>
              <a:t>Each connection can be verified in detail, or connections just checked to ensure that they are all within facility connections.</a:t>
            </a:r>
          </a:p>
          <a:p>
            <a:pPr lvl="1"/>
            <a:r>
              <a:rPr lang="en-US" sz="2400" dirty="0"/>
              <a:t>DICOM enables a very wide variety of authentication and access control policies.</a:t>
            </a:r>
          </a:p>
          <a:p>
            <a:pPr lvl="1"/>
            <a:r>
              <a:rPr lang="en-US" sz="2400" dirty="0"/>
              <a:t>DICOM does not mandate any particular policies</a:t>
            </a:r>
          </a:p>
          <a:p>
            <a:r>
              <a:rPr lang="en-US" sz="2800" dirty="0"/>
              <a:t>TLS works for both traditional DICOM and </a:t>
            </a:r>
            <a:r>
              <a:rPr lang="en-US" sz="2800" dirty="0" err="1"/>
              <a:t>DICOMweb</a:t>
            </a:r>
            <a:r>
              <a:rPr lang="en-US" sz="2800" dirty="0"/>
              <a:t>™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F41BB5-1440-46D9-AFA0-816F782F7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A190BE-16EF-4BA0-8E70-DB1AF0217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998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AEB7-AEE8-40A5-9B1B-43AAC4AB2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TLS Configuration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35567-E47F-49E4-89D4-EDB00A14C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Very configurable</a:t>
            </a:r>
          </a:p>
          <a:p>
            <a:r>
              <a:rPr lang="en-US" sz="2800" dirty="0"/>
              <a:t>Best practices captured in BCP195 from IETF (Internet Engineering Task Force)</a:t>
            </a:r>
          </a:p>
          <a:p>
            <a:r>
              <a:rPr lang="en-US" sz="2800" dirty="0"/>
              <a:t>Referenced by the DICOM Standard</a:t>
            </a:r>
          </a:p>
          <a:p>
            <a:pPr lvl="1"/>
            <a:r>
              <a:rPr lang="en-US" sz="2400" dirty="0"/>
              <a:t>BCP195 TLS Profile (</a:t>
            </a:r>
            <a:r>
              <a:rPr lang="en-US" sz="2400" dirty="0" err="1"/>
              <a:t>downgradable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Non-downgrading BCP195 Profile (restricts negotiation to more secure TLS versions and cipher suites)</a:t>
            </a:r>
          </a:p>
          <a:p>
            <a:pPr lvl="1"/>
            <a:r>
              <a:rPr lang="en-US" sz="2400" dirty="0"/>
              <a:t>The CRYPTREC TLS Profile (restricts negotiation and cipher suites even further, with additional baseline </a:t>
            </a:r>
            <a:r>
              <a:rPr lang="en-US" sz="2400" dirty="0" err="1"/>
              <a:t>ciphersuite</a:t>
            </a:r>
            <a:r>
              <a:rPr lang="en-US" sz="2400" dirty="0"/>
              <a:t> support – a Japanese recommendation)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544F71-EBD6-4FA1-8C6B-C2A09A49D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84E8E-7AF3-48C8-82E7-C83B7A441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285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795AE-175A-4702-B911-7B87FC8B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FABE7-BD79-4C0A-BD5D-D39234D70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Certificates are used to identify systems (and perhaps Application Entities)</a:t>
            </a:r>
          </a:p>
          <a:p>
            <a:r>
              <a:rPr lang="en-US" sz="2800" dirty="0"/>
              <a:t>Certificates can be self-generated, facility signed, or signed by internationally recognized authorities.</a:t>
            </a:r>
          </a:p>
          <a:p>
            <a:r>
              <a:rPr lang="en-US" sz="2800" dirty="0"/>
              <a:t>Most equipment supports</a:t>
            </a:r>
          </a:p>
          <a:p>
            <a:pPr lvl="1"/>
            <a:r>
              <a:rPr lang="en-US" sz="2400" dirty="0"/>
              <a:t>Individually provided certificates per system (self-signed or otherwise)</a:t>
            </a:r>
          </a:p>
          <a:p>
            <a:pPr lvl="1"/>
            <a:r>
              <a:rPr lang="en-US" sz="2400" dirty="0"/>
              <a:t>Certificates for facility authorities.  Certificates signed by these authorities are recognized as authorized</a:t>
            </a:r>
          </a:p>
          <a:p>
            <a:r>
              <a:rPr lang="en-US" sz="2800" dirty="0"/>
              <a:t>The SPC paper “Managing Certificates” describes this in more detail</a:t>
            </a:r>
          </a:p>
          <a:p>
            <a:r>
              <a:rPr lang="en-US" sz="2800" dirty="0"/>
              <a:t>The Automatic Certificate Management Environment (ACME) protocol, being standardized by IETF may be useful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B9FC95-A886-40BE-96EF-612327EDE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63FD99-6AC6-4B9E-8BBE-20FC34F93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8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CE578-334E-483A-BB6B-E9F3AB3E5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</a:t>
            </a:r>
            <a:r>
              <a:rPr lang="en-US" dirty="0" err="1"/>
              <a:t>Credentialling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352F8-3998-4165-9203-6385D8F88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Option 1:  Trust the sender</a:t>
            </a:r>
          </a:p>
          <a:p>
            <a:pPr lvl="1"/>
            <a:r>
              <a:rPr lang="en-US" sz="2400" dirty="0"/>
              <a:t>Mutual TLS Authentication</a:t>
            </a:r>
          </a:p>
          <a:p>
            <a:r>
              <a:rPr lang="en-US" sz="2800" dirty="0"/>
              <a:t>Option 2a:  Assertions during Association Negotiation (traditional DICOM)</a:t>
            </a:r>
          </a:p>
          <a:p>
            <a:pPr lvl="1"/>
            <a:r>
              <a:rPr lang="en-US" sz="2400" dirty="0"/>
              <a:t>SAML</a:t>
            </a:r>
          </a:p>
          <a:p>
            <a:pPr lvl="1"/>
            <a:r>
              <a:rPr lang="en-US" sz="2400" dirty="0"/>
              <a:t>Kerberos</a:t>
            </a:r>
          </a:p>
          <a:p>
            <a:pPr lvl="1"/>
            <a:r>
              <a:rPr lang="en-US" sz="2400" dirty="0"/>
              <a:t>OAuth2/OpenID Connect Tokens</a:t>
            </a:r>
          </a:p>
          <a:p>
            <a:r>
              <a:rPr lang="en-US" sz="2800" dirty="0"/>
              <a:t>Option 2b:  Leverage Web mechanisms (</a:t>
            </a:r>
            <a:r>
              <a:rPr lang="en-US" sz="2800" dirty="0" err="1"/>
              <a:t>DICOMweb</a:t>
            </a:r>
            <a:r>
              <a:rPr lang="en-US" sz="2800" dirty="0"/>
              <a:t>™)</a:t>
            </a:r>
          </a:p>
          <a:p>
            <a:pPr lvl="1"/>
            <a:r>
              <a:rPr lang="en-US" sz="2400" dirty="0"/>
              <a:t>SAML</a:t>
            </a:r>
          </a:p>
          <a:p>
            <a:pPr lvl="1"/>
            <a:r>
              <a:rPr lang="en-US" sz="2400" dirty="0"/>
              <a:t>OpenID Connect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B054E6-95B2-470A-8912-624AB172E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F67CFC-6E2E-4268-A928-F4CFF388A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767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E2D06-A268-4896-9ACF-DCD4AF94A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Requires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BB301-EAC4-45CB-81B8-ED96C7CD6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Set policies </a:t>
            </a:r>
          </a:p>
          <a:p>
            <a:r>
              <a:rPr lang="en-US" sz="2800" dirty="0"/>
              <a:t>Implement controls</a:t>
            </a:r>
          </a:p>
          <a:p>
            <a:pPr lvl="1"/>
            <a:r>
              <a:rPr lang="en-US" sz="2400" dirty="0"/>
              <a:t>Procedural – what people should do</a:t>
            </a:r>
          </a:p>
          <a:p>
            <a:pPr lvl="1"/>
            <a:r>
              <a:rPr lang="en-US" sz="2400" dirty="0"/>
              <a:t>Technological – what machines should do</a:t>
            </a:r>
          </a:p>
          <a:p>
            <a:pPr lvl="1"/>
            <a:r>
              <a:rPr lang="en-US" sz="2400" dirty="0"/>
              <a:t>Physical – the environment in which people and machines operate</a:t>
            </a:r>
          </a:p>
          <a:p>
            <a:r>
              <a:rPr lang="en-US" sz="2800" dirty="0"/>
              <a:t>Educate Staff</a:t>
            </a:r>
          </a:p>
          <a:p>
            <a:r>
              <a:rPr lang="en-US" sz="2800" dirty="0"/>
              <a:t>Monitor and Evaluate Effectiveness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5ED3AE-75F7-48CB-BFF4-CE87E9288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113509-2A1A-417A-8838-DD4F8FE3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49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648006-8091-4A34-A9D2-44B954566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DE5A2B-EFB7-4FD3-99C2-68830E394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DC2C09-E109-4518-8983-F2BDC1308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 Negotiation – Response Expected</a:t>
            </a:r>
          </a:p>
        </p:txBody>
      </p:sp>
      <p:grpSp>
        <p:nvGrpSpPr>
          <p:cNvPr id="5" name="Group 52">
            <a:extLst>
              <a:ext uri="{FF2B5EF4-FFF2-40B4-BE49-F238E27FC236}">
                <a16:creationId xmlns:a16="http://schemas.microsoft.com/office/drawing/2014/main" id="{73FA962F-ECBD-4070-AAD5-41FE2AB28FCE}"/>
              </a:ext>
            </a:extLst>
          </p:cNvPr>
          <p:cNvGrpSpPr>
            <a:grpSpLocks/>
          </p:cNvGrpSpPr>
          <p:nvPr/>
        </p:nvGrpSpPr>
        <p:grpSpPr bwMode="auto">
          <a:xfrm>
            <a:off x="8458200" y="2827020"/>
            <a:ext cx="1638300" cy="681038"/>
            <a:chOff x="4416" y="1728"/>
            <a:chExt cx="1032" cy="429"/>
          </a:xfrm>
        </p:grpSpPr>
        <p:sp>
          <p:nvSpPr>
            <p:cNvPr id="6" name="Rectangle 11">
              <a:extLst>
                <a:ext uri="{FF2B5EF4-FFF2-40B4-BE49-F238E27FC236}">
                  <a16:creationId xmlns:a16="http://schemas.microsoft.com/office/drawing/2014/main" id="{C14BFC9F-D9E4-4B89-ACF1-574ABB55D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1728"/>
              <a:ext cx="103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>
                  <a:latin typeface="Helvetica" panose="020B0604020202020204" pitchFamily="34" charset="0"/>
                </a:rPr>
                <a:t>A-ASSOCIATE </a:t>
              </a:r>
              <a:endParaRPr lang="en-US" b="1"/>
            </a:p>
          </p:txBody>
        </p:sp>
        <p:sp>
          <p:nvSpPr>
            <p:cNvPr id="7" name="Rectangle 12">
              <a:extLst>
                <a:ext uri="{FF2B5EF4-FFF2-40B4-BE49-F238E27FC236}">
                  <a16:creationId xmlns:a16="http://schemas.microsoft.com/office/drawing/2014/main" id="{C8684C04-D582-4AD9-A22B-CB242BED6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1855"/>
              <a:ext cx="6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>
                  <a:latin typeface="Helvetica" panose="020B0604020202020204" pitchFamily="34" charset="0"/>
                </a:rPr>
                <a:t>Request  </a:t>
              </a:r>
              <a:endParaRPr lang="en-US" b="1"/>
            </a:p>
          </p:txBody>
        </p:sp>
        <p:sp>
          <p:nvSpPr>
            <p:cNvPr id="8" name="Rectangle 13">
              <a:extLst>
                <a:ext uri="{FF2B5EF4-FFF2-40B4-BE49-F238E27FC236}">
                  <a16:creationId xmlns:a16="http://schemas.microsoft.com/office/drawing/2014/main" id="{0BF4013A-579F-4D88-A104-AB061EBCF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2" y="1984"/>
              <a:ext cx="6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>
                  <a:latin typeface="Helvetica" panose="020B0604020202020204" pitchFamily="34" charset="0"/>
                </a:rPr>
                <a:t>(A         B)</a:t>
              </a:r>
              <a:endParaRPr lang="en-US" b="1"/>
            </a:p>
          </p:txBody>
        </p:sp>
        <p:grpSp>
          <p:nvGrpSpPr>
            <p:cNvPr id="9" name="Group 14">
              <a:extLst>
                <a:ext uri="{FF2B5EF4-FFF2-40B4-BE49-F238E27FC236}">
                  <a16:creationId xmlns:a16="http://schemas.microsoft.com/office/drawing/2014/main" id="{E9236E6F-FEE2-4545-96B4-1316C0EC88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58" y="2053"/>
              <a:ext cx="230" cy="60"/>
              <a:chOff x="10728" y="9811"/>
              <a:chExt cx="438" cy="114"/>
            </a:xfrm>
          </p:grpSpPr>
          <p:sp>
            <p:nvSpPr>
              <p:cNvPr id="10" name="Freeform 15">
                <a:extLst>
                  <a:ext uri="{FF2B5EF4-FFF2-40B4-BE49-F238E27FC236}">
                    <a16:creationId xmlns:a16="http://schemas.microsoft.com/office/drawing/2014/main" id="{982EF72F-12B5-42C2-B0E2-7D84DD9765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23" y="9811"/>
                <a:ext cx="243" cy="114"/>
              </a:xfrm>
              <a:custGeom>
                <a:avLst/>
                <a:gdLst>
                  <a:gd name="T0" fmla="*/ 243 w 243"/>
                  <a:gd name="T1" fmla="*/ 65 h 114"/>
                  <a:gd name="T2" fmla="*/ 0 w 243"/>
                  <a:gd name="T3" fmla="*/ 114 h 114"/>
                  <a:gd name="T4" fmla="*/ 0 w 243"/>
                  <a:gd name="T5" fmla="*/ 65 h 114"/>
                  <a:gd name="T6" fmla="*/ 0 w 243"/>
                  <a:gd name="T7" fmla="*/ 0 h 114"/>
                  <a:gd name="T8" fmla="*/ 243 w 243"/>
                  <a:gd name="T9" fmla="*/ 65 h 1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3" h="114">
                    <a:moveTo>
                      <a:pt x="243" y="65"/>
                    </a:moveTo>
                    <a:lnTo>
                      <a:pt x="0" y="114"/>
                    </a:lnTo>
                    <a:lnTo>
                      <a:pt x="0" y="65"/>
                    </a:lnTo>
                    <a:lnTo>
                      <a:pt x="0" y="0"/>
                    </a:lnTo>
                    <a:lnTo>
                      <a:pt x="243" y="6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Line 16">
                <a:extLst>
                  <a:ext uri="{FF2B5EF4-FFF2-40B4-BE49-F238E27FC236}">
                    <a16:creationId xmlns:a16="http://schemas.microsoft.com/office/drawing/2014/main" id="{F4768F89-D1E7-4377-8644-31DFE161F3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28" y="9876"/>
                <a:ext cx="195" cy="1"/>
              </a:xfrm>
              <a:prstGeom prst="line">
                <a:avLst/>
              </a:prstGeom>
              <a:noFill/>
              <a:ln w="1016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" name="Group 51">
            <a:extLst>
              <a:ext uri="{FF2B5EF4-FFF2-40B4-BE49-F238E27FC236}">
                <a16:creationId xmlns:a16="http://schemas.microsoft.com/office/drawing/2014/main" id="{793597F5-2563-4822-83DE-91C3176C941F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5722620"/>
            <a:ext cx="1638300" cy="681038"/>
            <a:chOff x="893" y="3457"/>
            <a:chExt cx="1032" cy="429"/>
          </a:xfrm>
        </p:grpSpPr>
        <p:sp>
          <p:nvSpPr>
            <p:cNvPr id="13" name="Rectangle 18">
              <a:extLst>
                <a:ext uri="{FF2B5EF4-FFF2-40B4-BE49-F238E27FC236}">
                  <a16:creationId xmlns:a16="http://schemas.microsoft.com/office/drawing/2014/main" id="{8917C49E-5CA2-40B1-81BA-ED366B7B8C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" y="3457"/>
              <a:ext cx="103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>
                  <a:latin typeface="Helvetica" panose="020B0604020202020204" pitchFamily="34" charset="0"/>
                </a:rPr>
                <a:t>A-ASSOCIATE </a:t>
              </a:r>
              <a:endParaRPr lang="en-US" b="1"/>
            </a:p>
          </p:txBody>
        </p:sp>
        <p:sp>
          <p:nvSpPr>
            <p:cNvPr id="14" name="Rectangle 19">
              <a:extLst>
                <a:ext uri="{FF2B5EF4-FFF2-40B4-BE49-F238E27FC236}">
                  <a16:creationId xmlns:a16="http://schemas.microsoft.com/office/drawing/2014/main" id="{333B72EF-1829-4561-9F9A-8C3220028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9" y="3586"/>
              <a:ext cx="7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>
                  <a:latin typeface="Helvetica" panose="020B0604020202020204" pitchFamily="34" charset="0"/>
                </a:rPr>
                <a:t>Response  </a:t>
              </a:r>
              <a:endParaRPr lang="en-US" b="1"/>
            </a:p>
          </p:txBody>
        </p:sp>
        <p:sp>
          <p:nvSpPr>
            <p:cNvPr id="15" name="Rectangle 20">
              <a:extLst>
                <a:ext uri="{FF2B5EF4-FFF2-40B4-BE49-F238E27FC236}">
                  <a16:creationId xmlns:a16="http://schemas.microsoft.com/office/drawing/2014/main" id="{09463DA3-35E4-4002-843E-9655D52B07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9" y="3713"/>
              <a:ext cx="6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>
                  <a:latin typeface="Helvetica" panose="020B0604020202020204" pitchFamily="34" charset="0"/>
                </a:rPr>
                <a:t>(A         B)</a:t>
              </a:r>
              <a:endParaRPr lang="en-US" b="1"/>
            </a:p>
          </p:txBody>
        </p:sp>
        <p:grpSp>
          <p:nvGrpSpPr>
            <p:cNvPr id="16" name="Group 21">
              <a:extLst>
                <a:ext uri="{FF2B5EF4-FFF2-40B4-BE49-F238E27FC236}">
                  <a16:creationId xmlns:a16="http://schemas.microsoft.com/office/drawing/2014/main" id="{30F3C3BA-2219-42B9-9170-87C48041F0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28" y="3774"/>
              <a:ext cx="230" cy="78"/>
              <a:chOff x="8928" y="10835"/>
              <a:chExt cx="438" cy="114"/>
            </a:xfrm>
          </p:grpSpPr>
          <p:sp>
            <p:nvSpPr>
              <p:cNvPr id="17" name="Freeform 22">
                <a:extLst>
                  <a:ext uri="{FF2B5EF4-FFF2-40B4-BE49-F238E27FC236}">
                    <a16:creationId xmlns:a16="http://schemas.microsoft.com/office/drawing/2014/main" id="{B0177A19-BEAD-4713-9FFB-D850BB83B2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10835"/>
                <a:ext cx="227" cy="114"/>
              </a:xfrm>
              <a:custGeom>
                <a:avLst/>
                <a:gdLst>
                  <a:gd name="T0" fmla="*/ 0 w 227"/>
                  <a:gd name="T1" fmla="*/ 65 h 114"/>
                  <a:gd name="T2" fmla="*/ 227 w 227"/>
                  <a:gd name="T3" fmla="*/ 0 h 114"/>
                  <a:gd name="T4" fmla="*/ 227 w 227"/>
                  <a:gd name="T5" fmla="*/ 65 h 114"/>
                  <a:gd name="T6" fmla="*/ 227 w 227"/>
                  <a:gd name="T7" fmla="*/ 114 h 114"/>
                  <a:gd name="T8" fmla="*/ 0 w 227"/>
                  <a:gd name="T9" fmla="*/ 65 h 1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7" h="114">
                    <a:moveTo>
                      <a:pt x="0" y="65"/>
                    </a:moveTo>
                    <a:lnTo>
                      <a:pt x="227" y="0"/>
                    </a:lnTo>
                    <a:lnTo>
                      <a:pt x="227" y="65"/>
                    </a:lnTo>
                    <a:lnTo>
                      <a:pt x="227" y="114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23">
                <a:extLst>
                  <a:ext uri="{FF2B5EF4-FFF2-40B4-BE49-F238E27FC236}">
                    <a16:creationId xmlns:a16="http://schemas.microsoft.com/office/drawing/2014/main" id="{57B79C44-4392-42EF-A1C2-B38C1569D1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155" y="10900"/>
                <a:ext cx="211" cy="1"/>
              </a:xfrm>
              <a:prstGeom prst="line">
                <a:avLst/>
              </a:prstGeom>
              <a:noFill/>
              <a:ln w="1016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9" name="Group 44">
            <a:extLst>
              <a:ext uri="{FF2B5EF4-FFF2-40B4-BE49-F238E27FC236}">
                <a16:creationId xmlns:a16="http://schemas.microsoft.com/office/drawing/2014/main" id="{A55B8D9D-AF4C-409E-8702-7F95D3F509EC}"/>
              </a:ext>
            </a:extLst>
          </p:cNvPr>
          <p:cNvGrpSpPr>
            <a:grpSpLocks/>
          </p:cNvGrpSpPr>
          <p:nvPr/>
        </p:nvGrpSpPr>
        <p:grpSpPr bwMode="auto">
          <a:xfrm>
            <a:off x="3598868" y="4481200"/>
            <a:ext cx="1958975" cy="1400175"/>
            <a:chOff x="1355" y="2770"/>
            <a:chExt cx="1234" cy="882"/>
          </a:xfrm>
        </p:grpSpPr>
        <p:sp>
          <p:nvSpPr>
            <p:cNvPr id="20" name="Arc 26">
              <a:extLst>
                <a:ext uri="{FF2B5EF4-FFF2-40B4-BE49-F238E27FC236}">
                  <a16:creationId xmlns:a16="http://schemas.microsoft.com/office/drawing/2014/main" id="{00E002A4-5039-49B7-86C7-3A09EC1BF5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0" y="2880"/>
              <a:ext cx="1149" cy="772"/>
            </a:xfrm>
            <a:custGeom>
              <a:avLst/>
              <a:gdLst>
                <a:gd name="T0" fmla="*/ 61 w 21600"/>
                <a:gd name="T1" fmla="*/ 27 h 21733"/>
                <a:gd name="T2" fmla="*/ 0 w 21600"/>
                <a:gd name="T3" fmla="*/ 0 h 21733"/>
                <a:gd name="T4" fmla="*/ 61 w 21600"/>
                <a:gd name="T5" fmla="*/ 0 h 217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733" fill="none" extrusionOk="0">
                  <a:moveTo>
                    <a:pt x="21520" y="21732"/>
                  </a:moveTo>
                  <a:cubicBezTo>
                    <a:pt x="9621" y="21688"/>
                    <a:pt x="0" y="12031"/>
                    <a:pt x="0" y="133"/>
                  </a:cubicBezTo>
                  <a:cubicBezTo>
                    <a:pt x="0" y="88"/>
                    <a:pt x="0" y="44"/>
                    <a:pt x="0" y="0"/>
                  </a:cubicBezTo>
                </a:path>
                <a:path w="21600" h="21733" stroke="0" extrusionOk="0">
                  <a:moveTo>
                    <a:pt x="21520" y="21732"/>
                  </a:moveTo>
                  <a:cubicBezTo>
                    <a:pt x="9621" y="21688"/>
                    <a:pt x="0" y="12031"/>
                    <a:pt x="0" y="133"/>
                  </a:cubicBezTo>
                  <a:cubicBezTo>
                    <a:pt x="0" y="88"/>
                    <a:pt x="0" y="44"/>
                    <a:pt x="0" y="0"/>
                  </a:cubicBezTo>
                  <a:lnTo>
                    <a:pt x="21600" y="133"/>
                  </a:lnTo>
                  <a:lnTo>
                    <a:pt x="21520" y="21732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" name="Group 27">
              <a:extLst>
                <a:ext uri="{FF2B5EF4-FFF2-40B4-BE49-F238E27FC236}">
                  <a16:creationId xmlns:a16="http://schemas.microsoft.com/office/drawing/2014/main" id="{6A2F8F86-4319-4819-BBCC-F1C027B692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55" y="2770"/>
              <a:ext cx="178" cy="183"/>
              <a:chOff x="7825" y="9860"/>
              <a:chExt cx="114" cy="228"/>
            </a:xfrm>
          </p:grpSpPr>
          <p:sp>
            <p:nvSpPr>
              <p:cNvPr id="22" name="Freeform 28">
                <a:extLst>
                  <a:ext uri="{FF2B5EF4-FFF2-40B4-BE49-F238E27FC236}">
                    <a16:creationId xmlns:a16="http://schemas.microsoft.com/office/drawing/2014/main" id="{CAB2DFFE-C154-4B90-9205-3C02B629A3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25" y="9860"/>
                <a:ext cx="114" cy="228"/>
              </a:xfrm>
              <a:custGeom>
                <a:avLst/>
                <a:gdLst>
                  <a:gd name="T0" fmla="*/ 65 w 114"/>
                  <a:gd name="T1" fmla="*/ 0 h 228"/>
                  <a:gd name="T2" fmla="*/ 114 w 114"/>
                  <a:gd name="T3" fmla="*/ 228 h 228"/>
                  <a:gd name="T4" fmla="*/ 65 w 114"/>
                  <a:gd name="T5" fmla="*/ 228 h 228"/>
                  <a:gd name="T6" fmla="*/ 0 w 114"/>
                  <a:gd name="T7" fmla="*/ 228 h 228"/>
                  <a:gd name="T8" fmla="*/ 65 w 114"/>
                  <a:gd name="T9" fmla="*/ 0 h 2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4" h="228">
                    <a:moveTo>
                      <a:pt x="65" y="0"/>
                    </a:moveTo>
                    <a:lnTo>
                      <a:pt x="114" y="228"/>
                    </a:lnTo>
                    <a:lnTo>
                      <a:pt x="65" y="228"/>
                    </a:lnTo>
                    <a:lnTo>
                      <a:pt x="0" y="228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29">
                <a:extLst>
                  <a:ext uri="{FF2B5EF4-FFF2-40B4-BE49-F238E27FC236}">
                    <a16:creationId xmlns:a16="http://schemas.microsoft.com/office/drawing/2014/main" id="{FDAC6547-96ED-4694-8F83-14656B2FDB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90" y="10006"/>
                <a:ext cx="1" cy="82"/>
              </a:xfrm>
              <a:prstGeom prst="line">
                <a:avLst/>
              </a:prstGeom>
              <a:noFill/>
              <a:ln w="1016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4" name="Group 43">
            <a:extLst>
              <a:ext uri="{FF2B5EF4-FFF2-40B4-BE49-F238E27FC236}">
                <a16:creationId xmlns:a16="http://schemas.microsoft.com/office/drawing/2014/main" id="{392A761A-D51A-4B13-86FC-9CF8B871B5EE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3284220"/>
            <a:ext cx="1798638" cy="1333500"/>
            <a:chOff x="3696" y="2016"/>
            <a:chExt cx="1133" cy="840"/>
          </a:xfrm>
        </p:grpSpPr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id="{6E3AB1BB-CD70-4B5B-B09A-5B6427EFD8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6" y="2016"/>
              <a:ext cx="1056" cy="720"/>
            </a:xfrm>
            <a:custGeom>
              <a:avLst/>
              <a:gdLst>
                <a:gd name="T0" fmla="*/ 0 w 2189"/>
                <a:gd name="T1" fmla="*/ 0 h 1463"/>
                <a:gd name="T2" fmla="*/ 27 w 2189"/>
                <a:gd name="T3" fmla="*/ 0 h 1463"/>
                <a:gd name="T4" fmla="*/ 79 w 2189"/>
                <a:gd name="T5" fmla="*/ 4 h 1463"/>
                <a:gd name="T6" fmla="*/ 121 w 2189"/>
                <a:gd name="T7" fmla="*/ 8 h 1463"/>
                <a:gd name="T8" fmla="*/ 173 w 2189"/>
                <a:gd name="T9" fmla="*/ 20 h 1463"/>
                <a:gd name="T10" fmla="*/ 215 w 2189"/>
                <a:gd name="T11" fmla="*/ 31 h 1463"/>
                <a:gd name="T12" fmla="*/ 257 w 2189"/>
                <a:gd name="T13" fmla="*/ 47 h 1463"/>
                <a:gd name="T14" fmla="*/ 298 w 2189"/>
                <a:gd name="T15" fmla="*/ 67 h 1463"/>
                <a:gd name="T16" fmla="*/ 340 w 2189"/>
                <a:gd name="T17" fmla="*/ 91 h 1463"/>
                <a:gd name="T18" fmla="*/ 358 w 2189"/>
                <a:gd name="T19" fmla="*/ 102 h 1463"/>
                <a:gd name="T20" fmla="*/ 370 w 2189"/>
                <a:gd name="T21" fmla="*/ 110 h 1463"/>
                <a:gd name="T22" fmla="*/ 389 w 2189"/>
                <a:gd name="T23" fmla="*/ 122 h 1463"/>
                <a:gd name="T24" fmla="*/ 400 w 2189"/>
                <a:gd name="T25" fmla="*/ 134 h 1463"/>
                <a:gd name="T26" fmla="*/ 419 w 2189"/>
                <a:gd name="T27" fmla="*/ 150 h 1463"/>
                <a:gd name="T28" fmla="*/ 434 w 2189"/>
                <a:gd name="T29" fmla="*/ 165 h 1463"/>
                <a:gd name="T30" fmla="*/ 445 w 2189"/>
                <a:gd name="T31" fmla="*/ 181 h 1463"/>
                <a:gd name="T32" fmla="*/ 456 w 2189"/>
                <a:gd name="T33" fmla="*/ 197 h 1463"/>
                <a:gd name="T34" fmla="*/ 468 w 2189"/>
                <a:gd name="T35" fmla="*/ 209 h 1463"/>
                <a:gd name="T36" fmla="*/ 476 w 2189"/>
                <a:gd name="T37" fmla="*/ 224 h 1463"/>
                <a:gd name="T38" fmla="*/ 483 w 2189"/>
                <a:gd name="T39" fmla="*/ 240 h 1463"/>
                <a:gd name="T40" fmla="*/ 491 w 2189"/>
                <a:gd name="T41" fmla="*/ 256 h 1463"/>
                <a:gd name="T42" fmla="*/ 498 w 2189"/>
                <a:gd name="T43" fmla="*/ 276 h 1463"/>
                <a:gd name="T44" fmla="*/ 502 w 2189"/>
                <a:gd name="T45" fmla="*/ 287 h 1463"/>
                <a:gd name="T46" fmla="*/ 506 w 2189"/>
                <a:gd name="T47" fmla="*/ 307 h 1463"/>
                <a:gd name="T48" fmla="*/ 509 w 2189"/>
                <a:gd name="T49" fmla="*/ 327 h 1463"/>
                <a:gd name="T50" fmla="*/ 509 w 2189"/>
                <a:gd name="T51" fmla="*/ 346 h 1463"/>
                <a:gd name="T52" fmla="*/ 509 w 2189"/>
                <a:gd name="T53" fmla="*/ 354 h 146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189" h="1463">
                  <a:moveTo>
                    <a:pt x="0" y="0"/>
                  </a:moveTo>
                  <a:lnTo>
                    <a:pt x="113" y="0"/>
                  </a:lnTo>
                  <a:lnTo>
                    <a:pt x="340" y="16"/>
                  </a:lnTo>
                  <a:lnTo>
                    <a:pt x="518" y="33"/>
                  </a:lnTo>
                  <a:lnTo>
                    <a:pt x="745" y="81"/>
                  </a:lnTo>
                  <a:lnTo>
                    <a:pt x="924" y="130"/>
                  </a:lnTo>
                  <a:lnTo>
                    <a:pt x="1102" y="195"/>
                  </a:lnTo>
                  <a:lnTo>
                    <a:pt x="1281" y="276"/>
                  </a:lnTo>
                  <a:lnTo>
                    <a:pt x="1459" y="374"/>
                  </a:lnTo>
                  <a:lnTo>
                    <a:pt x="1540" y="423"/>
                  </a:lnTo>
                  <a:lnTo>
                    <a:pt x="1589" y="455"/>
                  </a:lnTo>
                  <a:lnTo>
                    <a:pt x="1670" y="504"/>
                  </a:lnTo>
                  <a:lnTo>
                    <a:pt x="1718" y="553"/>
                  </a:lnTo>
                  <a:lnTo>
                    <a:pt x="1799" y="618"/>
                  </a:lnTo>
                  <a:lnTo>
                    <a:pt x="1864" y="683"/>
                  </a:lnTo>
                  <a:lnTo>
                    <a:pt x="1913" y="748"/>
                  </a:lnTo>
                  <a:lnTo>
                    <a:pt x="1962" y="813"/>
                  </a:lnTo>
                  <a:lnTo>
                    <a:pt x="2010" y="861"/>
                  </a:lnTo>
                  <a:lnTo>
                    <a:pt x="2043" y="926"/>
                  </a:lnTo>
                  <a:lnTo>
                    <a:pt x="2075" y="991"/>
                  </a:lnTo>
                  <a:lnTo>
                    <a:pt x="2108" y="1056"/>
                  </a:lnTo>
                  <a:lnTo>
                    <a:pt x="2140" y="1138"/>
                  </a:lnTo>
                  <a:lnTo>
                    <a:pt x="2156" y="1186"/>
                  </a:lnTo>
                  <a:lnTo>
                    <a:pt x="2172" y="1268"/>
                  </a:lnTo>
                  <a:lnTo>
                    <a:pt x="2189" y="1349"/>
                  </a:lnTo>
                  <a:lnTo>
                    <a:pt x="2189" y="1430"/>
                  </a:lnTo>
                  <a:lnTo>
                    <a:pt x="2189" y="1463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" name="Group 30">
              <a:extLst>
                <a:ext uri="{FF2B5EF4-FFF2-40B4-BE49-F238E27FC236}">
                  <a16:creationId xmlns:a16="http://schemas.microsoft.com/office/drawing/2014/main" id="{14935413-5F77-4AC7-B442-5BBE73EED5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60" y="2681"/>
              <a:ext cx="169" cy="175"/>
              <a:chOff x="12204" y="10055"/>
              <a:chExt cx="113" cy="244"/>
            </a:xfrm>
          </p:grpSpPr>
          <p:sp>
            <p:nvSpPr>
              <p:cNvPr id="27" name="Freeform 31">
                <a:extLst>
                  <a:ext uri="{FF2B5EF4-FFF2-40B4-BE49-F238E27FC236}">
                    <a16:creationId xmlns:a16="http://schemas.microsoft.com/office/drawing/2014/main" id="{99C3C66E-36FA-4536-BD0E-C6E778BD4F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04" y="10055"/>
                <a:ext cx="113" cy="244"/>
              </a:xfrm>
              <a:custGeom>
                <a:avLst/>
                <a:gdLst>
                  <a:gd name="T0" fmla="*/ 65 w 113"/>
                  <a:gd name="T1" fmla="*/ 244 h 244"/>
                  <a:gd name="T2" fmla="*/ 0 w 113"/>
                  <a:gd name="T3" fmla="*/ 0 h 244"/>
                  <a:gd name="T4" fmla="*/ 65 w 113"/>
                  <a:gd name="T5" fmla="*/ 0 h 244"/>
                  <a:gd name="T6" fmla="*/ 113 w 113"/>
                  <a:gd name="T7" fmla="*/ 0 h 244"/>
                  <a:gd name="T8" fmla="*/ 65 w 113"/>
                  <a:gd name="T9" fmla="*/ 244 h 2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3" h="244">
                    <a:moveTo>
                      <a:pt x="65" y="244"/>
                    </a:moveTo>
                    <a:lnTo>
                      <a:pt x="0" y="0"/>
                    </a:lnTo>
                    <a:lnTo>
                      <a:pt x="65" y="0"/>
                    </a:lnTo>
                    <a:lnTo>
                      <a:pt x="113" y="0"/>
                    </a:lnTo>
                    <a:lnTo>
                      <a:pt x="65" y="244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32">
                <a:extLst>
                  <a:ext uri="{FF2B5EF4-FFF2-40B4-BE49-F238E27FC236}">
                    <a16:creationId xmlns:a16="http://schemas.microsoft.com/office/drawing/2014/main" id="{C1130D93-E2CE-412C-9D65-7CC16368E1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269" y="10055"/>
                <a:ext cx="1" cy="98"/>
              </a:xfrm>
              <a:prstGeom prst="line">
                <a:avLst/>
              </a:prstGeom>
              <a:noFill/>
              <a:ln w="1016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9" name="Group 50">
            <a:extLst>
              <a:ext uri="{FF2B5EF4-FFF2-40B4-BE49-F238E27FC236}">
                <a16:creationId xmlns:a16="http://schemas.microsoft.com/office/drawing/2014/main" id="{203CE421-909B-4C67-BD01-AE2ADCDAD68E}"/>
              </a:ext>
            </a:extLst>
          </p:cNvPr>
          <p:cNvGrpSpPr>
            <a:grpSpLocks/>
          </p:cNvGrpSpPr>
          <p:nvPr/>
        </p:nvGrpSpPr>
        <p:grpSpPr bwMode="auto">
          <a:xfrm>
            <a:off x="2673350" y="2293620"/>
            <a:ext cx="4337050" cy="1981200"/>
            <a:chOff x="772" y="1392"/>
            <a:chExt cx="2732" cy="1248"/>
          </a:xfrm>
        </p:grpSpPr>
        <p:sp>
          <p:nvSpPr>
            <p:cNvPr id="30" name="Rectangle 5">
              <a:extLst>
                <a:ext uri="{FF2B5EF4-FFF2-40B4-BE49-F238E27FC236}">
                  <a16:creationId xmlns:a16="http://schemas.microsoft.com/office/drawing/2014/main" id="{2BC9C8CF-72E0-4D33-B02A-DB2D5BE5B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1829"/>
              <a:ext cx="2559" cy="61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1" name="Line 6">
              <a:extLst>
                <a:ext uri="{FF2B5EF4-FFF2-40B4-BE49-F238E27FC236}">
                  <a16:creationId xmlns:a16="http://schemas.microsoft.com/office/drawing/2014/main" id="{42C72630-2DAB-48C3-99E7-3185C5C79A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824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AutoShape 7">
              <a:extLst>
                <a:ext uri="{FF2B5EF4-FFF2-40B4-BE49-F238E27FC236}">
                  <a16:creationId xmlns:a16="http://schemas.microsoft.com/office/drawing/2014/main" id="{0D30F534-AC15-426A-90C2-177061963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" y="1392"/>
              <a:ext cx="2732" cy="1248"/>
            </a:xfrm>
            <a:prstGeom prst="roundRect">
              <a:avLst>
                <a:gd name="adj" fmla="val 13500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3" name="Rectangle 8">
              <a:extLst>
                <a:ext uri="{FF2B5EF4-FFF2-40B4-BE49-F238E27FC236}">
                  <a16:creationId xmlns:a16="http://schemas.microsoft.com/office/drawing/2014/main" id="{28B60BF1-5B7F-4314-A936-7BAC01FBA3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4" y="1536"/>
              <a:ext cx="202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>
                  <a:latin typeface="Helvetica" panose="020B0604020202020204" pitchFamily="34" charset="0"/>
                </a:rPr>
                <a:t>DICOM Application Entity "A"</a:t>
              </a:r>
              <a:endParaRPr lang="en-US" b="1"/>
            </a:p>
          </p:txBody>
        </p:sp>
        <p:sp>
          <p:nvSpPr>
            <p:cNvPr id="34" name="Line 33">
              <a:extLst>
                <a:ext uri="{FF2B5EF4-FFF2-40B4-BE49-F238E27FC236}">
                  <a16:creationId xmlns:a16="http://schemas.microsoft.com/office/drawing/2014/main" id="{9C033A62-31E1-40EC-AA60-BB43FB1AEC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1824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 Box 37">
              <a:extLst>
                <a:ext uri="{FF2B5EF4-FFF2-40B4-BE49-F238E27FC236}">
                  <a16:creationId xmlns:a16="http://schemas.microsoft.com/office/drawing/2014/main" id="{15E5D1BC-B29E-4294-AA7F-B6DD93B47F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4" y="1853"/>
              <a:ext cx="732" cy="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>
                  <a:latin typeface="Helvetica" panose="020B0604020202020204" pitchFamily="34" charset="0"/>
                </a:rPr>
                <a:t>User ID Sub-item (58H)</a:t>
              </a:r>
              <a:endParaRPr lang="en-US" b="1"/>
            </a:p>
          </p:txBody>
        </p:sp>
        <p:sp>
          <p:nvSpPr>
            <p:cNvPr id="36" name="Text Box 38">
              <a:extLst>
                <a:ext uri="{FF2B5EF4-FFF2-40B4-BE49-F238E27FC236}">
                  <a16:creationId xmlns:a16="http://schemas.microsoft.com/office/drawing/2014/main" id="{51643DF0-DF37-4264-A41A-0F3AC72EBB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1920"/>
              <a:ext cx="732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>
                  <a:latin typeface="Helvetica" panose="020B0604020202020204" pitchFamily="34" charset="0"/>
                </a:rPr>
                <a:t>ID Type (3)</a:t>
              </a:r>
              <a:endParaRPr lang="en-US" b="1"/>
            </a:p>
          </p:txBody>
        </p:sp>
        <p:sp>
          <p:nvSpPr>
            <p:cNvPr id="37" name="Text Box 39">
              <a:extLst>
                <a:ext uri="{FF2B5EF4-FFF2-40B4-BE49-F238E27FC236}">
                  <a16:creationId xmlns:a16="http://schemas.microsoft.com/office/drawing/2014/main" id="{9B8DE84E-871B-40A1-9FC9-BEF8C8814E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920"/>
              <a:ext cx="86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>
                  <a:latin typeface="Helvetica" panose="020B0604020202020204" pitchFamily="34" charset="0"/>
                </a:rPr>
                <a:t>User ID </a:t>
              </a:r>
              <a:endParaRPr lang="en-US" b="1"/>
            </a:p>
          </p:txBody>
        </p:sp>
      </p:grpSp>
      <p:grpSp>
        <p:nvGrpSpPr>
          <p:cNvPr id="38" name="Group 49">
            <a:extLst>
              <a:ext uri="{FF2B5EF4-FFF2-40B4-BE49-F238E27FC236}">
                <a16:creationId xmlns:a16="http://schemas.microsoft.com/office/drawing/2014/main" id="{CE0B7993-E76B-49E5-917C-3244E8D94221}"/>
              </a:ext>
            </a:extLst>
          </p:cNvPr>
          <p:cNvGrpSpPr>
            <a:grpSpLocks/>
          </p:cNvGrpSpPr>
          <p:nvPr/>
        </p:nvGrpSpPr>
        <p:grpSpPr bwMode="auto">
          <a:xfrm>
            <a:off x="5867405" y="4808220"/>
            <a:ext cx="4333875" cy="1905000"/>
            <a:chOff x="2784" y="2976"/>
            <a:chExt cx="2730" cy="1200"/>
          </a:xfrm>
        </p:grpSpPr>
        <p:sp>
          <p:nvSpPr>
            <p:cNvPr id="39" name="AutoShape 24">
              <a:extLst>
                <a:ext uri="{FF2B5EF4-FFF2-40B4-BE49-F238E27FC236}">
                  <a16:creationId xmlns:a16="http://schemas.microsoft.com/office/drawing/2014/main" id="{F884D2CA-B586-445B-9901-785F5B970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2976"/>
              <a:ext cx="2730" cy="1200"/>
            </a:xfrm>
            <a:prstGeom prst="roundRect">
              <a:avLst>
                <a:gd name="adj" fmla="val 13500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0" name="Rectangle 25">
              <a:extLst>
                <a:ext uri="{FF2B5EF4-FFF2-40B4-BE49-F238E27FC236}">
                  <a16:creationId xmlns:a16="http://schemas.microsoft.com/office/drawing/2014/main" id="{FEF3C25E-873A-4F8D-A7B0-751742EF1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5" y="3102"/>
              <a:ext cx="202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>
                  <a:latin typeface="Helvetica" panose="020B0604020202020204" pitchFamily="34" charset="0"/>
                </a:rPr>
                <a:t>DICOM Application Entity "B"</a:t>
              </a:r>
              <a:endParaRPr lang="en-US" b="1"/>
            </a:p>
          </p:txBody>
        </p:sp>
        <p:sp>
          <p:nvSpPr>
            <p:cNvPr id="41" name="Rectangle 34">
              <a:extLst>
                <a:ext uri="{FF2B5EF4-FFF2-40B4-BE49-F238E27FC236}">
                  <a16:creationId xmlns:a16="http://schemas.microsoft.com/office/drawing/2014/main" id="{A9A89F2B-5EBF-46CC-A333-CE29C173DC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3408"/>
              <a:ext cx="2563" cy="62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42" name="Line 35">
              <a:extLst>
                <a:ext uri="{FF2B5EF4-FFF2-40B4-BE49-F238E27FC236}">
                  <a16:creationId xmlns:a16="http://schemas.microsoft.com/office/drawing/2014/main" id="{029F2F38-FD04-47F3-A171-62ACFC4EA5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3408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36">
              <a:extLst>
                <a:ext uri="{FF2B5EF4-FFF2-40B4-BE49-F238E27FC236}">
                  <a16:creationId xmlns:a16="http://schemas.microsoft.com/office/drawing/2014/main" id="{A3304F67-5A3F-4C12-8005-5A1EC2561C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6" y="3408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Text Box 40">
              <a:extLst>
                <a:ext uri="{FF2B5EF4-FFF2-40B4-BE49-F238E27FC236}">
                  <a16:creationId xmlns:a16="http://schemas.microsoft.com/office/drawing/2014/main" id="{0FACC970-146C-4105-86A3-E3CD20728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7" y="3463"/>
              <a:ext cx="896" cy="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>
                  <a:latin typeface="Helvetica" panose="020B0604020202020204" pitchFamily="34" charset="0"/>
                </a:rPr>
                <a:t>Server-Response</a:t>
              </a:r>
              <a:endParaRPr lang="en-US" b="1"/>
            </a:p>
          </p:txBody>
        </p:sp>
        <p:sp>
          <p:nvSpPr>
            <p:cNvPr id="45" name="Text Box 41">
              <a:extLst>
                <a:ext uri="{FF2B5EF4-FFF2-40B4-BE49-F238E27FC236}">
                  <a16:creationId xmlns:a16="http://schemas.microsoft.com/office/drawing/2014/main" id="{8ADE3EBE-40AD-44BE-ABF9-A2F417BA02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3419"/>
              <a:ext cx="732" cy="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>
                  <a:latin typeface="Helvetica" panose="020B0604020202020204" pitchFamily="34" charset="0"/>
                </a:rPr>
                <a:t>User ID Sub-item (58H)</a:t>
              </a:r>
              <a:endParaRPr lang="en-US" b="1"/>
            </a:p>
          </p:txBody>
        </p:sp>
      </p:grpSp>
    </p:spTree>
    <p:extLst>
      <p:ext uri="{BB962C8B-B14F-4D97-AF65-F5344CB8AC3E}">
        <p14:creationId xmlns:p14="http://schemas.microsoft.com/office/powerpoint/2010/main" val="40073994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F9EB36-CAD3-46F8-BD55-60B251FC5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3B7BF0-0882-41B5-AF2C-43A4C36D5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874531-AE25-4750-8900-2488DD267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Extended Negotiation – No Response Expected</a:t>
            </a:r>
          </a:p>
        </p:txBody>
      </p:sp>
      <p:grpSp>
        <p:nvGrpSpPr>
          <p:cNvPr id="5" name="Group 3">
            <a:extLst>
              <a:ext uri="{FF2B5EF4-FFF2-40B4-BE49-F238E27FC236}">
                <a16:creationId xmlns:a16="http://schemas.microsoft.com/office/drawing/2014/main" id="{36991900-BEF5-4029-A27E-AD17A16F7B35}"/>
              </a:ext>
            </a:extLst>
          </p:cNvPr>
          <p:cNvGrpSpPr>
            <a:grpSpLocks/>
          </p:cNvGrpSpPr>
          <p:nvPr/>
        </p:nvGrpSpPr>
        <p:grpSpPr bwMode="auto">
          <a:xfrm>
            <a:off x="8458200" y="2834640"/>
            <a:ext cx="1638300" cy="681038"/>
            <a:chOff x="4416" y="1728"/>
            <a:chExt cx="1032" cy="429"/>
          </a:xfrm>
        </p:grpSpPr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3A036873-E34F-4194-943F-2C51393D1F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1728"/>
              <a:ext cx="103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>
                  <a:latin typeface="Helvetica" panose="020B0604020202020204" pitchFamily="34" charset="0"/>
                </a:rPr>
                <a:t>A-ASSOCIATE </a:t>
              </a:r>
              <a:endParaRPr lang="en-US" b="1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64A42376-AB85-4852-9129-31F0388F7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1855"/>
              <a:ext cx="6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>
                  <a:latin typeface="Helvetica" panose="020B0604020202020204" pitchFamily="34" charset="0"/>
                </a:rPr>
                <a:t>Request  </a:t>
              </a:r>
              <a:endParaRPr lang="en-US" b="1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C35F30CF-8B83-4EC8-89D8-2FCDBE942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2" y="1984"/>
              <a:ext cx="6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>
                  <a:latin typeface="Helvetica" panose="020B0604020202020204" pitchFamily="34" charset="0"/>
                </a:rPr>
                <a:t>(A         B)</a:t>
              </a:r>
              <a:endParaRPr lang="en-US" b="1"/>
            </a:p>
          </p:txBody>
        </p:sp>
        <p:grpSp>
          <p:nvGrpSpPr>
            <p:cNvPr id="9" name="Group 7">
              <a:extLst>
                <a:ext uri="{FF2B5EF4-FFF2-40B4-BE49-F238E27FC236}">
                  <a16:creationId xmlns:a16="http://schemas.microsoft.com/office/drawing/2014/main" id="{E4054E7A-EAD2-47BA-9290-A7D015ACDD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58" y="2053"/>
              <a:ext cx="230" cy="60"/>
              <a:chOff x="10728" y="9811"/>
              <a:chExt cx="438" cy="114"/>
            </a:xfrm>
          </p:grpSpPr>
          <p:sp>
            <p:nvSpPr>
              <p:cNvPr id="10" name="Freeform 8">
                <a:extLst>
                  <a:ext uri="{FF2B5EF4-FFF2-40B4-BE49-F238E27FC236}">
                    <a16:creationId xmlns:a16="http://schemas.microsoft.com/office/drawing/2014/main" id="{7A650178-A0CD-4E95-A46B-54FBD4EB3F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23" y="9811"/>
                <a:ext cx="243" cy="114"/>
              </a:xfrm>
              <a:custGeom>
                <a:avLst/>
                <a:gdLst>
                  <a:gd name="T0" fmla="*/ 243 w 243"/>
                  <a:gd name="T1" fmla="*/ 65 h 114"/>
                  <a:gd name="T2" fmla="*/ 0 w 243"/>
                  <a:gd name="T3" fmla="*/ 114 h 114"/>
                  <a:gd name="T4" fmla="*/ 0 w 243"/>
                  <a:gd name="T5" fmla="*/ 65 h 114"/>
                  <a:gd name="T6" fmla="*/ 0 w 243"/>
                  <a:gd name="T7" fmla="*/ 0 h 114"/>
                  <a:gd name="T8" fmla="*/ 243 w 243"/>
                  <a:gd name="T9" fmla="*/ 65 h 1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3" h="114">
                    <a:moveTo>
                      <a:pt x="243" y="65"/>
                    </a:moveTo>
                    <a:lnTo>
                      <a:pt x="0" y="114"/>
                    </a:lnTo>
                    <a:lnTo>
                      <a:pt x="0" y="65"/>
                    </a:lnTo>
                    <a:lnTo>
                      <a:pt x="0" y="0"/>
                    </a:lnTo>
                    <a:lnTo>
                      <a:pt x="243" y="6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Line 9">
                <a:extLst>
                  <a:ext uri="{FF2B5EF4-FFF2-40B4-BE49-F238E27FC236}">
                    <a16:creationId xmlns:a16="http://schemas.microsoft.com/office/drawing/2014/main" id="{578840C1-8E44-4BCF-8FFA-67E9695203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28" y="9876"/>
                <a:ext cx="195" cy="1"/>
              </a:xfrm>
              <a:prstGeom prst="line">
                <a:avLst/>
              </a:prstGeom>
              <a:noFill/>
              <a:ln w="1016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" name="Group 10">
            <a:extLst>
              <a:ext uri="{FF2B5EF4-FFF2-40B4-BE49-F238E27FC236}">
                <a16:creationId xmlns:a16="http://schemas.microsoft.com/office/drawing/2014/main" id="{832AEEF2-0638-4BFC-B5CD-D54D9425CB66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5730240"/>
            <a:ext cx="1638300" cy="681038"/>
            <a:chOff x="893" y="3457"/>
            <a:chExt cx="1032" cy="429"/>
          </a:xfrm>
        </p:grpSpPr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3C1D1D84-CBC9-47E0-8983-988BC7E10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" y="3457"/>
              <a:ext cx="103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>
                  <a:latin typeface="Helvetica" panose="020B0604020202020204" pitchFamily="34" charset="0"/>
                </a:rPr>
                <a:t>A-ASSOCIATE </a:t>
              </a:r>
              <a:endParaRPr lang="en-US" b="1"/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ACD79A7D-9565-4510-B417-A2F26B5F0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9" y="3586"/>
              <a:ext cx="7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>
                  <a:latin typeface="Helvetica" panose="020B0604020202020204" pitchFamily="34" charset="0"/>
                </a:rPr>
                <a:t>Response  </a:t>
              </a:r>
              <a:endParaRPr lang="en-US" b="1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2AB01C50-34C8-460A-A7C4-3810BBAE2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9" y="3713"/>
              <a:ext cx="6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>
                  <a:latin typeface="Helvetica" panose="020B0604020202020204" pitchFamily="34" charset="0"/>
                </a:rPr>
                <a:t>(A         B)</a:t>
              </a:r>
              <a:endParaRPr lang="en-US" b="1"/>
            </a:p>
          </p:txBody>
        </p:sp>
        <p:grpSp>
          <p:nvGrpSpPr>
            <p:cNvPr id="16" name="Group 14">
              <a:extLst>
                <a:ext uri="{FF2B5EF4-FFF2-40B4-BE49-F238E27FC236}">
                  <a16:creationId xmlns:a16="http://schemas.microsoft.com/office/drawing/2014/main" id="{77329037-3B08-4070-B3C5-9859CC9817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28" y="3774"/>
              <a:ext cx="230" cy="78"/>
              <a:chOff x="8928" y="10835"/>
              <a:chExt cx="438" cy="114"/>
            </a:xfrm>
          </p:grpSpPr>
          <p:sp>
            <p:nvSpPr>
              <p:cNvPr id="17" name="Freeform 15">
                <a:extLst>
                  <a:ext uri="{FF2B5EF4-FFF2-40B4-BE49-F238E27FC236}">
                    <a16:creationId xmlns:a16="http://schemas.microsoft.com/office/drawing/2014/main" id="{B4C5177E-D313-458D-BE25-42A67D142C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10835"/>
                <a:ext cx="227" cy="114"/>
              </a:xfrm>
              <a:custGeom>
                <a:avLst/>
                <a:gdLst>
                  <a:gd name="T0" fmla="*/ 0 w 227"/>
                  <a:gd name="T1" fmla="*/ 65 h 114"/>
                  <a:gd name="T2" fmla="*/ 227 w 227"/>
                  <a:gd name="T3" fmla="*/ 0 h 114"/>
                  <a:gd name="T4" fmla="*/ 227 w 227"/>
                  <a:gd name="T5" fmla="*/ 65 h 114"/>
                  <a:gd name="T6" fmla="*/ 227 w 227"/>
                  <a:gd name="T7" fmla="*/ 114 h 114"/>
                  <a:gd name="T8" fmla="*/ 0 w 227"/>
                  <a:gd name="T9" fmla="*/ 65 h 1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7" h="114">
                    <a:moveTo>
                      <a:pt x="0" y="65"/>
                    </a:moveTo>
                    <a:lnTo>
                      <a:pt x="227" y="0"/>
                    </a:lnTo>
                    <a:lnTo>
                      <a:pt x="227" y="65"/>
                    </a:lnTo>
                    <a:lnTo>
                      <a:pt x="227" y="114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16">
                <a:extLst>
                  <a:ext uri="{FF2B5EF4-FFF2-40B4-BE49-F238E27FC236}">
                    <a16:creationId xmlns:a16="http://schemas.microsoft.com/office/drawing/2014/main" id="{CF25DCBD-6A2C-45B4-AEF4-4C891FA075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155" y="10900"/>
                <a:ext cx="211" cy="1"/>
              </a:xfrm>
              <a:prstGeom prst="line">
                <a:avLst/>
              </a:prstGeom>
              <a:noFill/>
              <a:ln w="1016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9" name="Group 17">
            <a:extLst>
              <a:ext uri="{FF2B5EF4-FFF2-40B4-BE49-F238E27FC236}">
                <a16:creationId xmlns:a16="http://schemas.microsoft.com/office/drawing/2014/main" id="{504ACF91-ED04-4A89-87D7-1A838D3052A5}"/>
              </a:ext>
            </a:extLst>
          </p:cNvPr>
          <p:cNvGrpSpPr>
            <a:grpSpLocks/>
          </p:cNvGrpSpPr>
          <p:nvPr/>
        </p:nvGrpSpPr>
        <p:grpSpPr bwMode="auto">
          <a:xfrm>
            <a:off x="3598868" y="4488820"/>
            <a:ext cx="1958975" cy="1400175"/>
            <a:chOff x="1355" y="2770"/>
            <a:chExt cx="1234" cy="882"/>
          </a:xfrm>
        </p:grpSpPr>
        <p:sp>
          <p:nvSpPr>
            <p:cNvPr id="20" name="Arc 18">
              <a:extLst>
                <a:ext uri="{FF2B5EF4-FFF2-40B4-BE49-F238E27FC236}">
                  <a16:creationId xmlns:a16="http://schemas.microsoft.com/office/drawing/2014/main" id="{EC17EF34-F039-4D1A-98D4-A71E05419F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0" y="2880"/>
              <a:ext cx="1149" cy="772"/>
            </a:xfrm>
            <a:custGeom>
              <a:avLst/>
              <a:gdLst>
                <a:gd name="T0" fmla="*/ 61 w 21600"/>
                <a:gd name="T1" fmla="*/ 27 h 21733"/>
                <a:gd name="T2" fmla="*/ 0 w 21600"/>
                <a:gd name="T3" fmla="*/ 0 h 21733"/>
                <a:gd name="T4" fmla="*/ 61 w 21600"/>
                <a:gd name="T5" fmla="*/ 0 h 217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733" fill="none" extrusionOk="0">
                  <a:moveTo>
                    <a:pt x="21520" y="21732"/>
                  </a:moveTo>
                  <a:cubicBezTo>
                    <a:pt x="9621" y="21688"/>
                    <a:pt x="0" y="12031"/>
                    <a:pt x="0" y="133"/>
                  </a:cubicBezTo>
                  <a:cubicBezTo>
                    <a:pt x="0" y="88"/>
                    <a:pt x="0" y="44"/>
                    <a:pt x="0" y="0"/>
                  </a:cubicBezTo>
                </a:path>
                <a:path w="21600" h="21733" stroke="0" extrusionOk="0">
                  <a:moveTo>
                    <a:pt x="21520" y="21732"/>
                  </a:moveTo>
                  <a:cubicBezTo>
                    <a:pt x="9621" y="21688"/>
                    <a:pt x="0" y="12031"/>
                    <a:pt x="0" y="133"/>
                  </a:cubicBezTo>
                  <a:cubicBezTo>
                    <a:pt x="0" y="88"/>
                    <a:pt x="0" y="44"/>
                    <a:pt x="0" y="0"/>
                  </a:cubicBezTo>
                  <a:lnTo>
                    <a:pt x="21600" y="133"/>
                  </a:lnTo>
                  <a:lnTo>
                    <a:pt x="21520" y="21732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" name="Group 19">
              <a:extLst>
                <a:ext uri="{FF2B5EF4-FFF2-40B4-BE49-F238E27FC236}">
                  <a16:creationId xmlns:a16="http://schemas.microsoft.com/office/drawing/2014/main" id="{60C3294F-6FE5-4D64-8539-39DC628A43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55" y="2770"/>
              <a:ext cx="178" cy="183"/>
              <a:chOff x="7825" y="9860"/>
              <a:chExt cx="114" cy="228"/>
            </a:xfrm>
          </p:grpSpPr>
          <p:sp>
            <p:nvSpPr>
              <p:cNvPr id="22" name="Freeform 20">
                <a:extLst>
                  <a:ext uri="{FF2B5EF4-FFF2-40B4-BE49-F238E27FC236}">
                    <a16:creationId xmlns:a16="http://schemas.microsoft.com/office/drawing/2014/main" id="{0A6C60DE-09C9-47F0-A052-7DE943AC71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25" y="9860"/>
                <a:ext cx="114" cy="228"/>
              </a:xfrm>
              <a:custGeom>
                <a:avLst/>
                <a:gdLst>
                  <a:gd name="T0" fmla="*/ 65 w 114"/>
                  <a:gd name="T1" fmla="*/ 0 h 228"/>
                  <a:gd name="T2" fmla="*/ 114 w 114"/>
                  <a:gd name="T3" fmla="*/ 228 h 228"/>
                  <a:gd name="T4" fmla="*/ 65 w 114"/>
                  <a:gd name="T5" fmla="*/ 228 h 228"/>
                  <a:gd name="T6" fmla="*/ 0 w 114"/>
                  <a:gd name="T7" fmla="*/ 228 h 228"/>
                  <a:gd name="T8" fmla="*/ 65 w 114"/>
                  <a:gd name="T9" fmla="*/ 0 h 2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4" h="228">
                    <a:moveTo>
                      <a:pt x="65" y="0"/>
                    </a:moveTo>
                    <a:lnTo>
                      <a:pt x="114" y="228"/>
                    </a:lnTo>
                    <a:lnTo>
                      <a:pt x="65" y="228"/>
                    </a:lnTo>
                    <a:lnTo>
                      <a:pt x="0" y="228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21">
                <a:extLst>
                  <a:ext uri="{FF2B5EF4-FFF2-40B4-BE49-F238E27FC236}">
                    <a16:creationId xmlns:a16="http://schemas.microsoft.com/office/drawing/2014/main" id="{A8C902F6-43C3-4FA3-9790-3F5918AB43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90" y="10006"/>
                <a:ext cx="1" cy="82"/>
              </a:xfrm>
              <a:prstGeom prst="line">
                <a:avLst/>
              </a:prstGeom>
              <a:noFill/>
              <a:ln w="1016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4" name="Group 22">
            <a:extLst>
              <a:ext uri="{FF2B5EF4-FFF2-40B4-BE49-F238E27FC236}">
                <a16:creationId xmlns:a16="http://schemas.microsoft.com/office/drawing/2014/main" id="{8D450FD5-9BE2-4098-8C6F-8C469C9378C2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3291840"/>
            <a:ext cx="1798638" cy="1333500"/>
            <a:chOff x="3696" y="2016"/>
            <a:chExt cx="1133" cy="840"/>
          </a:xfrm>
        </p:grpSpPr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E1792D56-2A08-446F-9E62-7D0E51136E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6" y="2016"/>
              <a:ext cx="1056" cy="720"/>
            </a:xfrm>
            <a:custGeom>
              <a:avLst/>
              <a:gdLst>
                <a:gd name="T0" fmla="*/ 0 w 2189"/>
                <a:gd name="T1" fmla="*/ 0 h 1463"/>
                <a:gd name="T2" fmla="*/ 27 w 2189"/>
                <a:gd name="T3" fmla="*/ 0 h 1463"/>
                <a:gd name="T4" fmla="*/ 79 w 2189"/>
                <a:gd name="T5" fmla="*/ 4 h 1463"/>
                <a:gd name="T6" fmla="*/ 121 w 2189"/>
                <a:gd name="T7" fmla="*/ 8 h 1463"/>
                <a:gd name="T8" fmla="*/ 173 w 2189"/>
                <a:gd name="T9" fmla="*/ 20 h 1463"/>
                <a:gd name="T10" fmla="*/ 215 w 2189"/>
                <a:gd name="T11" fmla="*/ 31 h 1463"/>
                <a:gd name="T12" fmla="*/ 257 w 2189"/>
                <a:gd name="T13" fmla="*/ 47 h 1463"/>
                <a:gd name="T14" fmla="*/ 298 w 2189"/>
                <a:gd name="T15" fmla="*/ 67 h 1463"/>
                <a:gd name="T16" fmla="*/ 340 w 2189"/>
                <a:gd name="T17" fmla="*/ 91 h 1463"/>
                <a:gd name="T18" fmla="*/ 358 w 2189"/>
                <a:gd name="T19" fmla="*/ 102 h 1463"/>
                <a:gd name="T20" fmla="*/ 370 w 2189"/>
                <a:gd name="T21" fmla="*/ 110 h 1463"/>
                <a:gd name="T22" fmla="*/ 389 w 2189"/>
                <a:gd name="T23" fmla="*/ 122 h 1463"/>
                <a:gd name="T24" fmla="*/ 400 w 2189"/>
                <a:gd name="T25" fmla="*/ 134 h 1463"/>
                <a:gd name="T26" fmla="*/ 419 w 2189"/>
                <a:gd name="T27" fmla="*/ 150 h 1463"/>
                <a:gd name="T28" fmla="*/ 434 w 2189"/>
                <a:gd name="T29" fmla="*/ 165 h 1463"/>
                <a:gd name="T30" fmla="*/ 445 w 2189"/>
                <a:gd name="T31" fmla="*/ 181 h 1463"/>
                <a:gd name="T32" fmla="*/ 456 w 2189"/>
                <a:gd name="T33" fmla="*/ 197 h 1463"/>
                <a:gd name="T34" fmla="*/ 468 w 2189"/>
                <a:gd name="T35" fmla="*/ 209 h 1463"/>
                <a:gd name="T36" fmla="*/ 476 w 2189"/>
                <a:gd name="T37" fmla="*/ 224 h 1463"/>
                <a:gd name="T38" fmla="*/ 483 w 2189"/>
                <a:gd name="T39" fmla="*/ 240 h 1463"/>
                <a:gd name="T40" fmla="*/ 491 w 2189"/>
                <a:gd name="T41" fmla="*/ 256 h 1463"/>
                <a:gd name="T42" fmla="*/ 498 w 2189"/>
                <a:gd name="T43" fmla="*/ 276 h 1463"/>
                <a:gd name="T44" fmla="*/ 502 w 2189"/>
                <a:gd name="T45" fmla="*/ 287 h 1463"/>
                <a:gd name="T46" fmla="*/ 506 w 2189"/>
                <a:gd name="T47" fmla="*/ 307 h 1463"/>
                <a:gd name="T48" fmla="*/ 509 w 2189"/>
                <a:gd name="T49" fmla="*/ 327 h 1463"/>
                <a:gd name="T50" fmla="*/ 509 w 2189"/>
                <a:gd name="T51" fmla="*/ 346 h 1463"/>
                <a:gd name="T52" fmla="*/ 509 w 2189"/>
                <a:gd name="T53" fmla="*/ 354 h 146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189" h="1463">
                  <a:moveTo>
                    <a:pt x="0" y="0"/>
                  </a:moveTo>
                  <a:lnTo>
                    <a:pt x="113" y="0"/>
                  </a:lnTo>
                  <a:lnTo>
                    <a:pt x="340" y="16"/>
                  </a:lnTo>
                  <a:lnTo>
                    <a:pt x="518" y="33"/>
                  </a:lnTo>
                  <a:lnTo>
                    <a:pt x="745" y="81"/>
                  </a:lnTo>
                  <a:lnTo>
                    <a:pt x="924" y="130"/>
                  </a:lnTo>
                  <a:lnTo>
                    <a:pt x="1102" y="195"/>
                  </a:lnTo>
                  <a:lnTo>
                    <a:pt x="1281" y="276"/>
                  </a:lnTo>
                  <a:lnTo>
                    <a:pt x="1459" y="374"/>
                  </a:lnTo>
                  <a:lnTo>
                    <a:pt x="1540" y="423"/>
                  </a:lnTo>
                  <a:lnTo>
                    <a:pt x="1589" y="455"/>
                  </a:lnTo>
                  <a:lnTo>
                    <a:pt x="1670" y="504"/>
                  </a:lnTo>
                  <a:lnTo>
                    <a:pt x="1718" y="553"/>
                  </a:lnTo>
                  <a:lnTo>
                    <a:pt x="1799" y="618"/>
                  </a:lnTo>
                  <a:lnTo>
                    <a:pt x="1864" y="683"/>
                  </a:lnTo>
                  <a:lnTo>
                    <a:pt x="1913" y="748"/>
                  </a:lnTo>
                  <a:lnTo>
                    <a:pt x="1962" y="813"/>
                  </a:lnTo>
                  <a:lnTo>
                    <a:pt x="2010" y="861"/>
                  </a:lnTo>
                  <a:lnTo>
                    <a:pt x="2043" y="926"/>
                  </a:lnTo>
                  <a:lnTo>
                    <a:pt x="2075" y="991"/>
                  </a:lnTo>
                  <a:lnTo>
                    <a:pt x="2108" y="1056"/>
                  </a:lnTo>
                  <a:lnTo>
                    <a:pt x="2140" y="1138"/>
                  </a:lnTo>
                  <a:lnTo>
                    <a:pt x="2156" y="1186"/>
                  </a:lnTo>
                  <a:lnTo>
                    <a:pt x="2172" y="1268"/>
                  </a:lnTo>
                  <a:lnTo>
                    <a:pt x="2189" y="1349"/>
                  </a:lnTo>
                  <a:lnTo>
                    <a:pt x="2189" y="1430"/>
                  </a:lnTo>
                  <a:lnTo>
                    <a:pt x="2189" y="1463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" name="Group 24">
              <a:extLst>
                <a:ext uri="{FF2B5EF4-FFF2-40B4-BE49-F238E27FC236}">
                  <a16:creationId xmlns:a16="http://schemas.microsoft.com/office/drawing/2014/main" id="{D01A8B93-7920-4731-BC95-DC89426A542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60" y="2681"/>
              <a:ext cx="169" cy="175"/>
              <a:chOff x="12204" y="10055"/>
              <a:chExt cx="113" cy="244"/>
            </a:xfrm>
          </p:grpSpPr>
          <p:sp>
            <p:nvSpPr>
              <p:cNvPr id="27" name="Freeform 25">
                <a:extLst>
                  <a:ext uri="{FF2B5EF4-FFF2-40B4-BE49-F238E27FC236}">
                    <a16:creationId xmlns:a16="http://schemas.microsoft.com/office/drawing/2014/main" id="{41530E64-7A89-4C89-8C1A-88D7CCEFEC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04" y="10055"/>
                <a:ext cx="113" cy="244"/>
              </a:xfrm>
              <a:custGeom>
                <a:avLst/>
                <a:gdLst>
                  <a:gd name="T0" fmla="*/ 65 w 113"/>
                  <a:gd name="T1" fmla="*/ 244 h 244"/>
                  <a:gd name="T2" fmla="*/ 0 w 113"/>
                  <a:gd name="T3" fmla="*/ 0 h 244"/>
                  <a:gd name="T4" fmla="*/ 65 w 113"/>
                  <a:gd name="T5" fmla="*/ 0 h 244"/>
                  <a:gd name="T6" fmla="*/ 113 w 113"/>
                  <a:gd name="T7" fmla="*/ 0 h 244"/>
                  <a:gd name="T8" fmla="*/ 65 w 113"/>
                  <a:gd name="T9" fmla="*/ 244 h 2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3" h="244">
                    <a:moveTo>
                      <a:pt x="65" y="244"/>
                    </a:moveTo>
                    <a:lnTo>
                      <a:pt x="0" y="0"/>
                    </a:lnTo>
                    <a:lnTo>
                      <a:pt x="65" y="0"/>
                    </a:lnTo>
                    <a:lnTo>
                      <a:pt x="113" y="0"/>
                    </a:lnTo>
                    <a:lnTo>
                      <a:pt x="65" y="244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26">
                <a:extLst>
                  <a:ext uri="{FF2B5EF4-FFF2-40B4-BE49-F238E27FC236}">
                    <a16:creationId xmlns:a16="http://schemas.microsoft.com/office/drawing/2014/main" id="{0FDD5BA7-05CA-49E6-83BA-C10B518867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269" y="10055"/>
                <a:ext cx="1" cy="98"/>
              </a:xfrm>
              <a:prstGeom prst="line">
                <a:avLst/>
              </a:prstGeom>
              <a:noFill/>
              <a:ln w="1016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9" name="Group 27">
            <a:extLst>
              <a:ext uri="{FF2B5EF4-FFF2-40B4-BE49-F238E27FC236}">
                <a16:creationId xmlns:a16="http://schemas.microsoft.com/office/drawing/2014/main" id="{13F129B9-FA77-4CB9-9AE2-51B82B4FC199}"/>
              </a:ext>
            </a:extLst>
          </p:cNvPr>
          <p:cNvGrpSpPr>
            <a:grpSpLocks/>
          </p:cNvGrpSpPr>
          <p:nvPr/>
        </p:nvGrpSpPr>
        <p:grpSpPr bwMode="auto">
          <a:xfrm>
            <a:off x="2673350" y="2301240"/>
            <a:ext cx="4337050" cy="1981200"/>
            <a:chOff x="772" y="1392"/>
            <a:chExt cx="2732" cy="1248"/>
          </a:xfrm>
        </p:grpSpPr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58983980-FD45-45DF-8EEA-08169CA42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1829"/>
              <a:ext cx="2559" cy="61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1" name="Line 29">
              <a:extLst>
                <a:ext uri="{FF2B5EF4-FFF2-40B4-BE49-F238E27FC236}">
                  <a16:creationId xmlns:a16="http://schemas.microsoft.com/office/drawing/2014/main" id="{E56064B1-6BCB-4E62-A669-A996DF6A46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824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AutoShape 30">
              <a:extLst>
                <a:ext uri="{FF2B5EF4-FFF2-40B4-BE49-F238E27FC236}">
                  <a16:creationId xmlns:a16="http://schemas.microsoft.com/office/drawing/2014/main" id="{09994632-5141-4DE4-B116-65147E5B0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" y="1392"/>
              <a:ext cx="2732" cy="1248"/>
            </a:xfrm>
            <a:prstGeom prst="roundRect">
              <a:avLst>
                <a:gd name="adj" fmla="val 13500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33" name="Rectangle 31">
              <a:extLst>
                <a:ext uri="{FF2B5EF4-FFF2-40B4-BE49-F238E27FC236}">
                  <a16:creationId xmlns:a16="http://schemas.microsoft.com/office/drawing/2014/main" id="{94C3668F-B5CD-4263-A5E6-C07FF7E35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4" y="1536"/>
              <a:ext cx="202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>
                  <a:latin typeface="Helvetica" panose="020B0604020202020204" pitchFamily="34" charset="0"/>
                </a:rPr>
                <a:t>DICOM Application Entity "A"</a:t>
              </a:r>
              <a:endParaRPr lang="en-US" b="1"/>
            </a:p>
          </p:txBody>
        </p:sp>
        <p:sp>
          <p:nvSpPr>
            <p:cNvPr id="34" name="Line 32">
              <a:extLst>
                <a:ext uri="{FF2B5EF4-FFF2-40B4-BE49-F238E27FC236}">
                  <a16:creationId xmlns:a16="http://schemas.microsoft.com/office/drawing/2014/main" id="{D2518E4B-C6C7-451C-B396-63EBD6196E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1824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 Box 33">
              <a:extLst>
                <a:ext uri="{FF2B5EF4-FFF2-40B4-BE49-F238E27FC236}">
                  <a16:creationId xmlns:a16="http://schemas.microsoft.com/office/drawing/2014/main" id="{8262F355-DB6D-4E8F-9E81-5A06581B6E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4" y="1853"/>
              <a:ext cx="732" cy="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>
                  <a:latin typeface="Helvetica" panose="020B0604020202020204" pitchFamily="34" charset="0"/>
                </a:rPr>
                <a:t>User ID Sub-item (58H)</a:t>
              </a:r>
              <a:endParaRPr lang="en-US" b="1"/>
            </a:p>
          </p:txBody>
        </p:sp>
        <p:sp>
          <p:nvSpPr>
            <p:cNvPr id="36" name="Text Box 34">
              <a:extLst>
                <a:ext uri="{FF2B5EF4-FFF2-40B4-BE49-F238E27FC236}">
                  <a16:creationId xmlns:a16="http://schemas.microsoft.com/office/drawing/2014/main" id="{B3436622-9E14-4517-8434-6E5B158F33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1920"/>
              <a:ext cx="732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>
                  <a:latin typeface="Helvetica" panose="020B0604020202020204" pitchFamily="34" charset="0"/>
                </a:rPr>
                <a:t>ID Type (3)</a:t>
              </a:r>
              <a:endParaRPr lang="en-US" b="1"/>
            </a:p>
          </p:txBody>
        </p:sp>
        <p:sp>
          <p:nvSpPr>
            <p:cNvPr id="37" name="Text Box 35">
              <a:extLst>
                <a:ext uri="{FF2B5EF4-FFF2-40B4-BE49-F238E27FC236}">
                  <a16:creationId xmlns:a16="http://schemas.microsoft.com/office/drawing/2014/main" id="{6B284588-4648-44A7-BD5F-4E70B253CE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920"/>
              <a:ext cx="86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>
                  <a:latin typeface="Helvetica" panose="020B0604020202020204" pitchFamily="34" charset="0"/>
                </a:rPr>
                <a:t>User ID </a:t>
              </a:r>
              <a:endParaRPr lang="en-US" b="1"/>
            </a:p>
          </p:txBody>
        </p:sp>
      </p:grpSp>
      <p:sp>
        <p:nvSpPr>
          <p:cNvPr id="38" name="AutoShape 37">
            <a:extLst>
              <a:ext uri="{FF2B5EF4-FFF2-40B4-BE49-F238E27FC236}">
                <a16:creationId xmlns:a16="http://schemas.microsoft.com/office/drawing/2014/main" id="{0C0E9C61-2D06-42B4-9E1B-AEA29D116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5" y="4815840"/>
            <a:ext cx="4333875" cy="1905000"/>
          </a:xfrm>
          <a:prstGeom prst="roundRect">
            <a:avLst>
              <a:gd name="adj" fmla="val 135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9678E8E-156E-406F-9427-C7984A248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8113" y="5015865"/>
            <a:ext cx="3213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>
                <a:latin typeface="Helvetica" panose="020B0604020202020204" pitchFamily="34" charset="0"/>
              </a:rPr>
              <a:t>DICOM Application Entity "B"</a:t>
            </a:r>
            <a:endParaRPr lang="en-US" b="1"/>
          </a:p>
        </p:txBody>
      </p:sp>
      <p:sp>
        <p:nvSpPr>
          <p:cNvPr id="40" name="Text Box 42">
            <a:extLst>
              <a:ext uri="{FF2B5EF4-FFF2-40B4-BE49-F238E27FC236}">
                <a16:creationId xmlns:a16="http://schemas.microsoft.com/office/drawing/2014/main" id="{42FCDE62-C6F2-436F-AF0D-50F679E74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5518" y="5777870"/>
            <a:ext cx="1741487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>
                <a:latin typeface="Helvetica" panose="020B0604020202020204" pitchFamily="34" charset="0"/>
              </a:rPr>
              <a:t>(No Sub-Item)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1386130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30324-3189-4D58-89A5-C50849F17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Credential Type Profiles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3502A-8971-41B5-8DD9-0AA8EA943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Un-authenticated identity assertion</a:t>
            </a:r>
          </a:p>
          <a:p>
            <a:pPr lvl="1"/>
            <a:r>
              <a:rPr lang="en-US" sz="2400" dirty="0"/>
              <a:t>Systems trust each other</a:t>
            </a:r>
          </a:p>
          <a:p>
            <a:r>
              <a:rPr lang="en-US" sz="2800" dirty="0"/>
              <a:t>Username plus passcode</a:t>
            </a:r>
          </a:p>
          <a:p>
            <a:pPr lvl="1"/>
            <a:r>
              <a:rPr lang="en-US" sz="2400" dirty="0"/>
              <a:t>Systems in a secure network</a:t>
            </a:r>
          </a:p>
          <a:p>
            <a:r>
              <a:rPr lang="en-US" sz="2800" dirty="0"/>
              <a:t>Kerberos-based authentication</a:t>
            </a:r>
          </a:p>
          <a:p>
            <a:pPr lvl="1"/>
            <a:r>
              <a:rPr lang="en-US" sz="2400" dirty="0"/>
              <a:t>Strong security, more involved implementation and deployment</a:t>
            </a:r>
          </a:p>
          <a:p>
            <a:r>
              <a:rPr lang="en-US" sz="2800" dirty="0"/>
              <a:t>Generic SAML assertion or OAuth2 token</a:t>
            </a:r>
          </a:p>
          <a:p>
            <a:pPr lvl="1"/>
            <a:r>
              <a:rPr lang="en-US" sz="2400" dirty="0"/>
              <a:t>Nice mix of simplicity and security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9D9F48-1237-4FD8-98CE-72FA24243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1E79D-0A21-42E9-ADD7-EABCFB8D8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2269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29F0-044E-43DE-9EF3-BC637C049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DICOM User </a:t>
            </a:r>
            <a:r>
              <a:rPr lang="en-US" dirty="0" err="1"/>
              <a:t>Credentialling</a:t>
            </a:r>
            <a:r>
              <a:rPr lang="en-US" dirty="0"/>
              <a:t> Design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B2B08-11EE-4353-9035-929C8E814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Independent of other security mechanisms</a:t>
            </a:r>
          </a:p>
          <a:p>
            <a:pPr lvl="1"/>
            <a:r>
              <a:rPr lang="en-US" sz="2400" dirty="0"/>
              <a:t>No changes to other DICOM security mechanisms</a:t>
            </a:r>
          </a:p>
          <a:p>
            <a:r>
              <a:rPr lang="en-US" sz="2800" dirty="0"/>
              <a:t>Avoid incompatibility with the installed base</a:t>
            </a:r>
          </a:p>
          <a:p>
            <a:pPr lvl="1"/>
            <a:r>
              <a:rPr lang="en-US" sz="2400" dirty="0"/>
              <a:t>Minimum changes to existing implementation libraries</a:t>
            </a:r>
          </a:p>
          <a:p>
            <a:r>
              <a:rPr lang="en-US" sz="2800" dirty="0"/>
              <a:t>Extensible for future credential types</a:t>
            </a:r>
          </a:p>
          <a:p>
            <a:r>
              <a:rPr lang="en-US" sz="2800" dirty="0"/>
              <a:t>Established during association negation</a:t>
            </a:r>
          </a:p>
          <a:p>
            <a:pPr lvl="1"/>
            <a:r>
              <a:rPr lang="en-US" sz="2400" dirty="0"/>
              <a:t>Before any regular DIMSE transactions take place</a:t>
            </a:r>
          </a:p>
          <a:p>
            <a:pPr lvl="1"/>
            <a:r>
              <a:rPr lang="en-US" sz="2400" dirty="0"/>
              <a:t>Allows SCP to reject associations based on ID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6AE071-CF08-4762-AC4F-2A2587D59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95B2EB-B013-48BA-8BE7-D9F35647E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0452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B6EDD-0C2B-4D0D-A981-D01F3B5CB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Prepared for 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D61FD-D4CB-42BC-921B-568B51CCE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Could support any mechanism that supports </a:t>
            </a:r>
            <a:r>
              <a:rPr lang="en-US" sz="2800" dirty="0" err="1"/>
              <a:t>uni</a:t>
            </a:r>
            <a:r>
              <a:rPr lang="en-US" sz="2800" dirty="0"/>
              <a:t>-directional assertion mechanisms (e.g. using PKI and Digital Signatures)</a:t>
            </a:r>
          </a:p>
          <a:p>
            <a:r>
              <a:rPr lang="en-US" sz="2800" dirty="0"/>
              <a:t>Does not support identity mechanisms that require bi-directional negotiation (e.g. Liberty Alliance proposals)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1D8683-4953-4B42-BCF2-E1E6DD277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614ED-2D11-4568-8378-2A3C52AB9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9088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2C220-DCBC-44ED-B393-8FE245C7C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Applications of User Credentials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07DC1-3173-4FD4-BD84-28118899B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Facilitates audit logging</a:t>
            </a:r>
          </a:p>
          <a:p>
            <a:r>
              <a:rPr lang="en-US" sz="2800" dirty="0"/>
              <a:t>Step toward cross-system authorization and access controls</a:t>
            </a:r>
          </a:p>
          <a:p>
            <a:pPr lvl="1"/>
            <a:r>
              <a:rPr lang="en-US" sz="2400" dirty="0"/>
              <a:t>DICOM still leaves access control in the hands of the application</a:t>
            </a:r>
          </a:p>
          <a:p>
            <a:r>
              <a:rPr lang="en-US" sz="2800" dirty="0"/>
              <a:t>Query filtering</a:t>
            </a:r>
          </a:p>
          <a:p>
            <a:pPr lvl="1"/>
            <a:r>
              <a:rPr lang="en-US" sz="2400" dirty="0"/>
              <a:t>For productivity as well as security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B08017-F10F-4978-8506-C46DA1857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FAAC08-9101-4C52-8738-7FABD6FD5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7647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1F8CA-BCC6-427B-9E14-B1C8268FC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Several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7A833-C766-4A95-BC6F-0C3C23678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User identity alone, with no other security mechanisms</a:t>
            </a:r>
          </a:p>
          <a:p>
            <a:r>
              <a:rPr lang="en-US" sz="2800" dirty="0"/>
              <a:t>User identity plus DICOM TLS</a:t>
            </a:r>
          </a:p>
          <a:p>
            <a:r>
              <a:rPr lang="en-US" sz="2800" dirty="0"/>
              <a:t>User identity plus future lower level transport mechanisms (e.g. IPv6 with security option)</a:t>
            </a:r>
          </a:p>
          <a:p>
            <a:r>
              <a:rPr lang="en-US" sz="2800" dirty="0"/>
              <a:t>User identity plus VPN</a:t>
            </a:r>
          </a:p>
          <a:p>
            <a:r>
              <a:rPr lang="en-US" sz="2800" dirty="0"/>
              <a:t>Practically any combination needed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A69AC6-AC79-43CF-A437-A6B128867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78ABA7-79DE-40F4-B373-E82135395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6777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BE6735-A891-43D4-9341-C42D0CEBE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188E6A-5D54-4677-89BE-F4FCF424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22DB15-5B5A-47BE-BFE6-9138EA474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Securing Access to Data</a:t>
            </a:r>
          </a:p>
        </p:txBody>
      </p:sp>
      <p:sp>
        <p:nvSpPr>
          <p:cNvPr id="5" name="Rectangle 1027">
            <a:extLst>
              <a:ext uri="{FF2B5EF4-FFF2-40B4-BE49-F238E27FC236}">
                <a16:creationId xmlns:a16="http://schemas.microsoft.com/office/drawing/2014/main" id="{687A8A6E-3C4D-43F9-944D-6559937E6368}"/>
              </a:ext>
            </a:extLst>
          </p:cNvPr>
          <p:cNvSpPr txBox="1">
            <a:spLocks noChangeArrowheads="1"/>
          </p:cNvSpPr>
          <p:nvPr/>
        </p:nvSpPr>
        <p:spPr>
          <a:xfrm>
            <a:off x="4708727" y="3299532"/>
            <a:ext cx="6864708" cy="1929459"/>
          </a:xfrm>
          <a:prstGeom prst="rect">
            <a:avLst/>
          </a:prstGeom>
        </p:spPr>
        <p:txBody>
          <a:bodyPr/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15000"/>
              </a:spcBef>
              <a:buNone/>
              <a:defRPr/>
            </a:pPr>
            <a:r>
              <a:rPr lang="en-US" sz="2800" dirty="0"/>
              <a:t>Audit Control</a:t>
            </a:r>
          </a:p>
          <a:p>
            <a:pPr marL="800100" lvl="1" indent="-342900">
              <a:lnSpc>
                <a:spcPct val="90000"/>
              </a:lnSpc>
              <a:spcBef>
                <a:spcPct val="15000"/>
              </a:spcBef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Allow action without interference, trusting the judgment of the staff.</a:t>
            </a:r>
          </a:p>
          <a:p>
            <a:pPr marL="800100" lvl="1" indent="-342900">
              <a:lnSpc>
                <a:spcPct val="90000"/>
              </a:lnSpc>
              <a:spcBef>
                <a:spcPct val="15000"/>
              </a:spcBef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Monitor behavior to detect and correct errors.</a:t>
            </a:r>
          </a:p>
        </p:txBody>
      </p:sp>
      <p:grpSp>
        <p:nvGrpSpPr>
          <p:cNvPr id="6" name="Group 1028">
            <a:extLst>
              <a:ext uri="{FF2B5EF4-FFF2-40B4-BE49-F238E27FC236}">
                <a16:creationId xmlns:a16="http://schemas.microsoft.com/office/drawing/2014/main" id="{7870F21A-8A95-4D36-B03B-DEF326C03007}"/>
              </a:ext>
            </a:extLst>
          </p:cNvPr>
          <p:cNvGrpSpPr>
            <a:grpSpLocks/>
          </p:cNvGrpSpPr>
          <p:nvPr/>
        </p:nvGrpSpPr>
        <p:grpSpPr bwMode="auto">
          <a:xfrm>
            <a:off x="1069956" y="3311762"/>
            <a:ext cx="4324350" cy="2057400"/>
            <a:chOff x="979" y="264"/>
            <a:chExt cx="2148" cy="1296"/>
          </a:xfrm>
        </p:grpSpPr>
        <p:sp>
          <p:nvSpPr>
            <p:cNvPr id="7" name="AutoShape 1029" descr="Horizontal brick">
              <a:extLst>
                <a:ext uri="{FF2B5EF4-FFF2-40B4-BE49-F238E27FC236}">
                  <a16:creationId xmlns:a16="http://schemas.microsoft.com/office/drawing/2014/main" id="{B1230D67-ADED-4932-97DB-5408E3F79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" y="264"/>
              <a:ext cx="498" cy="1296"/>
            </a:xfrm>
            <a:prstGeom prst="cube">
              <a:avLst>
                <a:gd name="adj" fmla="val 82222"/>
              </a:avLst>
            </a:prstGeom>
            <a:pattFill prst="horzBrick">
              <a:fgClr>
                <a:schemeClr val="bg1"/>
              </a:fgClr>
              <a:bgClr>
                <a:srgbClr val="FF0000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sz="1400" dirty="0">
                  <a:latin typeface="Times" panose="02020603050405020304" pitchFamily="18" charset="0"/>
                </a:rPr>
                <a:t>Access</a:t>
              </a:r>
            </a:p>
            <a:p>
              <a:pPr algn="ctr"/>
              <a:r>
                <a:rPr lang="en-US" sz="1400" dirty="0">
                  <a:latin typeface="Times" panose="02020603050405020304" pitchFamily="18" charset="0"/>
                </a:rPr>
                <a:t>Control</a:t>
              </a:r>
            </a:p>
          </p:txBody>
        </p:sp>
        <p:sp>
          <p:nvSpPr>
            <p:cNvPr id="8" name="AutoShape 1030">
              <a:extLst>
                <a:ext uri="{FF2B5EF4-FFF2-40B4-BE49-F238E27FC236}">
                  <a16:creationId xmlns:a16="http://schemas.microsoft.com/office/drawing/2014/main" id="{1131A6BE-0659-4D99-B835-9C7F04708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672"/>
              <a:ext cx="665" cy="600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sz="1600" dirty="0">
                  <a:solidFill>
                    <a:schemeClr val="bg1"/>
                  </a:solidFill>
                  <a:latin typeface="Times" panose="02020603050405020304" pitchFamily="18" charset="0"/>
                </a:rPr>
                <a:t>Activity</a:t>
              </a:r>
            </a:p>
          </p:txBody>
        </p:sp>
        <p:sp>
          <p:nvSpPr>
            <p:cNvPr id="9" name="Text Box 1031">
              <a:extLst>
                <a:ext uri="{FF2B5EF4-FFF2-40B4-BE49-F238E27FC236}">
                  <a16:creationId xmlns:a16="http://schemas.microsoft.com/office/drawing/2014/main" id="{85C677A6-0059-48FB-B919-9DD3BF1419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768"/>
              <a:ext cx="10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400">
                  <a:latin typeface="Times" panose="02020603050405020304" pitchFamily="18" charset="0"/>
                </a:rPr>
                <a:t>Audit Message</a:t>
              </a:r>
            </a:p>
          </p:txBody>
        </p:sp>
        <p:sp>
          <p:nvSpPr>
            <p:cNvPr id="10" name="AutoShape 1032">
              <a:extLst>
                <a:ext uri="{FF2B5EF4-FFF2-40B4-BE49-F238E27FC236}">
                  <a16:creationId xmlns:a16="http://schemas.microsoft.com/office/drawing/2014/main" id="{3F86B235-A6E4-4644-8E20-85E25E9A8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960"/>
              <a:ext cx="598" cy="48"/>
            </a:xfrm>
            <a:prstGeom prst="rightArrow">
              <a:avLst>
                <a:gd name="adj1" fmla="val 50000"/>
                <a:gd name="adj2" fmla="val 31145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1" name="Text Box 1033">
              <a:extLst>
                <a:ext uri="{FF2B5EF4-FFF2-40B4-BE49-F238E27FC236}">
                  <a16:creationId xmlns:a16="http://schemas.microsoft.com/office/drawing/2014/main" id="{875617F6-67A9-4D5E-BE57-74E5327B63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1024"/>
              <a:ext cx="74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1400">
                  <a:latin typeface="Times" panose="02020603050405020304" pitchFamily="18" charset="0"/>
                </a:rPr>
                <a:t>Sent to Repository</a:t>
              </a:r>
            </a:p>
          </p:txBody>
        </p:sp>
      </p:grpSp>
      <p:sp>
        <p:nvSpPr>
          <p:cNvPr id="12" name="Rectangle 1034">
            <a:extLst>
              <a:ext uri="{FF2B5EF4-FFF2-40B4-BE49-F238E27FC236}">
                <a16:creationId xmlns:a16="http://schemas.microsoft.com/office/drawing/2014/main" id="{E7350529-E6D5-441B-8A76-0FAB81EEE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565" y="1882026"/>
            <a:ext cx="10992245" cy="192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defRPr/>
            </a:pPr>
            <a:r>
              <a:rPr lang="en-US" sz="2800" dirty="0"/>
              <a:t>Access Control</a:t>
            </a:r>
          </a:p>
          <a:p>
            <a:pPr marL="800100" lvl="1" indent="-342900">
              <a:lnSpc>
                <a:spcPct val="90000"/>
              </a:lnSpc>
              <a:spcBef>
                <a:spcPct val="15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Get permission before allowing action</a:t>
            </a:r>
          </a:p>
          <a:p>
            <a:pPr marL="800100" lvl="1" indent="-342900">
              <a:lnSpc>
                <a:spcPct val="90000"/>
              </a:lnSpc>
              <a:spcBef>
                <a:spcPct val="15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Suitable for certain situations, e.g. restricting access to authorized medical staff</a:t>
            </a:r>
          </a:p>
        </p:txBody>
      </p:sp>
      <p:sp>
        <p:nvSpPr>
          <p:cNvPr id="13" name="Rectangle 1027">
            <a:extLst>
              <a:ext uri="{FF2B5EF4-FFF2-40B4-BE49-F238E27FC236}">
                <a16:creationId xmlns:a16="http://schemas.microsoft.com/office/drawing/2014/main" id="{870C2840-5977-424A-8AD4-0A47C443D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6862" y="5369162"/>
            <a:ext cx="920215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15000"/>
              </a:spcBef>
              <a:buFontTx/>
              <a:buChar char="•"/>
            </a:pPr>
            <a:r>
              <a:rPr lang="en-US" sz="2400" b="1" dirty="0">
                <a:solidFill>
                  <a:srgbClr val="008080"/>
                </a:solidFill>
              </a:rPr>
              <a:t>Both have a place in security systems</a:t>
            </a:r>
          </a:p>
          <a:p>
            <a:pPr>
              <a:lnSpc>
                <a:spcPct val="90000"/>
              </a:lnSpc>
              <a:spcBef>
                <a:spcPct val="15000"/>
              </a:spcBef>
              <a:buFontTx/>
              <a:buChar char="•"/>
            </a:pPr>
            <a:r>
              <a:rPr lang="en-US" sz="2400" b="1" dirty="0">
                <a:solidFill>
                  <a:srgbClr val="008080"/>
                </a:solidFill>
              </a:rPr>
              <a:t>Local security policies determine what is handled by access control, and what is handled by audit controls.</a:t>
            </a:r>
          </a:p>
        </p:txBody>
      </p:sp>
    </p:spTree>
    <p:extLst>
      <p:ext uri="{BB962C8B-B14F-4D97-AF65-F5344CB8AC3E}">
        <p14:creationId xmlns:p14="http://schemas.microsoft.com/office/powerpoint/2010/main" val="23112682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E51F0-9C4F-4D31-80D3-93C6FED6B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DICOM’s Contribution to Access Control</a:t>
            </a:r>
          </a:p>
        </p:txBody>
      </p:sp>
      <p:sp>
        <p:nvSpPr>
          <p:cNvPr id="37" name="Content Placeholder 36">
            <a:extLst>
              <a:ext uri="{FF2B5EF4-FFF2-40B4-BE49-F238E27FC236}">
                <a16:creationId xmlns:a16="http://schemas.microsoft.com/office/drawing/2014/main" id="{FB225F2F-9189-46F1-B9D0-DEE17F39D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DICOM does not specify computer access control</a:t>
            </a:r>
          </a:p>
          <a:p>
            <a:pPr lvl="1"/>
            <a:r>
              <a:rPr lang="en-US" sz="2400" dirty="0"/>
              <a:t>These are subject to local policy</a:t>
            </a:r>
          </a:p>
          <a:p>
            <a:pPr lvl="1"/>
            <a:r>
              <a:rPr lang="en-US" sz="2400" dirty="0"/>
              <a:t>These are very application specific</a:t>
            </a:r>
          </a:p>
          <a:p>
            <a:pPr lvl="1"/>
            <a:r>
              <a:rPr lang="en-US" sz="2400" dirty="0"/>
              <a:t>These are very implementation specific</a:t>
            </a:r>
          </a:p>
          <a:p>
            <a:r>
              <a:rPr lang="en-US" sz="2800" dirty="0"/>
              <a:t>DICOM can convey user credentialing</a:t>
            </a:r>
          </a:p>
          <a:p>
            <a:r>
              <a:rPr lang="en-US" sz="2800" dirty="0"/>
              <a:t>DICOM does expect that the use of audit trails and activity monitoring will be part of the local security system.</a:t>
            </a:r>
          </a:p>
          <a:p>
            <a:r>
              <a:rPr lang="en-US" sz="2800" dirty="0"/>
              <a:t>DICOM defines a standard interface for reporting user and computer activity to a centralized audit repository.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E7AD0A-DA4B-4562-9193-04A13D124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10D76-4103-4C41-987D-5FF3F6E5A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6718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BDC819-A9EE-47D5-A1E1-CBDE28F19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610038"/>
            <a:ext cx="6917210" cy="229405"/>
          </a:xfrm>
        </p:spPr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8F6DF-46AC-43F5-9ED2-D994B49ED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DC03BA-14F2-4124-AFB5-D911D8543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 Repository</a:t>
            </a: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67DF148C-4729-4110-9134-7A84BA097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8547" y="2066215"/>
            <a:ext cx="846137" cy="576263"/>
          </a:xfrm>
          <a:prstGeom prst="flowChartInternal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dirty="0">
                <a:solidFill>
                  <a:schemeClr val="bg1"/>
                </a:solidFill>
                <a:ea typeface="SimSun" panose="02010600030101010101" pitchFamily="2" charset="-122"/>
              </a:rPr>
              <a:t>M1</a:t>
            </a:r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73DF195F-5D2D-4A17-AE6D-1FB2CD103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5654" y="2066215"/>
            <a:ext cx="846138" cy="576263"/>
          </a:xfrm>
          <a:prstGeom prst="flowChartInternal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>
                <a:solidFill>
                  <a:schemeClr val="bg1"/>
                </a:solidFill>
                <a:ea typeface="SimSun" panose="02010600030101010101" pitchFamily="2" charset="-122"/>
              </a:rPr>
              <a:t>M6</a:t>
            </a: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00A5DCC5-7516-4CB1-9945-BEF2EDB27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3129" y="2066215"/>
            <a:ext cx="846138" cy="576263"/>
          </a:xfrm>
          <a:prstGeom prst="flowChartInternal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>
                <a:solidFill>
                  <a:schemeClr val="bg1"/>
                </a:solidFill>
                <a:ea typeface="SimSun" panose="02010600030101010101" pitchFamily="2" charset="-122"/>
              </a:rPr>
              <a:t>M5</a:t>
            </a:r>
          </a:p>
        </p:txBody>
      </p:sp>
      <p:sp>
        <p:nvSpPr>
          <p:cNvPr id="8" name="AutoShape 7">
            <a:extLst>
              <a:ext uri="{FF2B5EF4-FFF2-40B4-BE49-F238E27FC236}">
                <a16:creationId xmlns:a16="http://schemas.microsoft.com/office/drawing/2014/main" id="{E7C303FE-B05C-48DA-8AEC-54174DBF5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8397" y="2066215"/>
            <a:ext cx="846137" cy="576263"/>
          </a:xfrm>
          <a:prstGeom prst="flowChartInternal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>
                <a:solidFill>
                  <a:schemeClr val="bg1"/>
                </a:solidFill>
                <a:ea typeface="SimSun" panose="02010600030101010101" pitchFamily="2" charset="-122"/>
              </a:rPr>
              <a:t>M4</a:t>
            </a:r>
          </a:p>
        </p:txBody>
      </p:sp>
      <p:sp>
        <p:nvSpPr>
          <p:cNvPr id="9" name="AutoShape 8">
            <a:extLst>
              <a:ext uri="{FF2B5EF4-FFF2-40B4-BE49-F238E27FC236}">
                <a16:creationId xmlns:a16="http://schemas.microsoft.com/office/drawing/2014/main" id="{CB67E8A6-7D4C-46FF-8F10-14D46B166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972" y="2066215"/>
            <a:ext cx="846137" cy="576263"/>
          </a:xfrm>
          <a:prstGeom prst="flowChartInternal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dirty="0">
                <a:solidFill>
                  <a:schemeClr val="bg1"/>
                </a:solidFill>
                <a:ea typeface="SimSun" panose="02010600030101010101" pitchFamily="2" charset="-122"/>
              </a:rPr>
              <a:t>M3</a:t>
            </a:r>
          </a:p>
        </p:txBody>
      </p:sp>
      <p:sp>
        <p:nvSpPr>
          <p:cNvPr id="10" name="AutoShape 9">
            <a:extLst>
              <a:ext uri="{FF2B5EF4-FFF2-40B4-BE49-F238E27FC236}">
                <a16:creationId xmlns:a16="http://schemas.microsoft.com/office/drawing/2014/main" id="{83BABF68-364E-4055-BE83-939FE67E0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247" y="2066215"/>
            <a:ext cx="846137" cy="576263"/>
          </a:xfrm>
          <a:prstGeom prst="flowChartInternal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dirty="0">
                <a:solidFill>
                  <a:schemeClr val="bg1"/>
                </a:solidFill>
                <a:ea typeface="SimSun" panose="02010600030101010101" pitchFamily="2" charset="-122"/>
              </a:rPr>
              <a:t>M2</a:t>
            </a:r>
          </a:p>
        </p:txBody>
      </p:sp>
      <p:sp>
        <p:nvSpPr>
          <p:cNvPr id="11" name="AutoShape 10">
            <a:extLst>
              <a:ext uri="{FF2B5EF4-FFF2-40B4-BE49-F238E27FC236}">
                <a16:creationId xmlns:a16="http://schemas.microsoft.com/office/drawing/2014/main" id="{CDE76948-6D89-4D2E-A223-7BD90C9C8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5054" y="4717340"/>
            <a:ext cx="1074738" cy="61436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1200">
                <a:solidFill>
                  <a:schemeClr val="bg1"/>
                </a:solidFill>
                <a:ea typeface="SimSun" panose="02010600030101010101" pitchFamily="2" charset="-122"/>
              </a:rPr>
              <a:t>Audit</a:t>
            </a:r>
          </a:p>
          <a:p>
            <a:pPr algn="ctr" eaLnBrk="1" hangingPunct="1"/>
            <a:r>
              <a:rPr lang="en-US" altLang="zh-CN" sz="1200">
                <a:solidFill>
                  <a:schemeClr val="bg1"/>
                </a:solidFill>
                <a:ea typeface="SimSun" panose="02010600030101010101" pitchFamily="2" charset="-122"/>
              </a:rPr>
              <a:t>Repository</a:t>
            </a:r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49CDE03E-E24C-45DE-A071-CE7A2FBA4D6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4622" y="2642478"/>
            <a:ext cx="1228725" cy="2035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BCE9D0E2-F965-408B-A8AC-6F9F5C41D7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69604" y="2642478"/>
            <a:ext cx="3263900" cy="2035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F0960C74-4612-4F13-9E18-64A119BE85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39417" y="2642478"/>
            <a:ext cx="2381250" cy="2035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4">
            <a:extLst>
              <a:ext uri="{FF2B5EF4-FFF2-40B4-BE49-F238E27FC236}">
                <a16:creationId xmlns:a16="http://schemas.microsoft.com/office/drawing/2014/main" id="{434CEB2C-8713-4A02-A19A-FC7B3D6407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85434" y="2680578"/>
            <a:ext cx="1420813" cy="1958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5">
            <a:extLst>
              <a:ext uri="{FF2B5EF4-FFF2-40B4-BE49-F238E27FC236}">
                <a16:creationId xmlns:a16="http://schemas.microsoft.com/office/drawing/2014/main" id="{29640B3F-667D-4D31-B4F0-02C3CEABCB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71129" y="2642478"/>
            <a:ext cx="268288" cy="2035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6">
            <a:extLst>
              <a:ext uri="{FF2B5EF4-FFF2-40B4-BE49-F238E27FC236}">
                <a16:creationId xmlns:a16="http://schemas.microsoft.com/office/drawing/2014/main" id="{BF1452D9-53A8-4B3C-8DD3-DE82B41DF9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61697" y="2642478"/>
            <a:ext cx="4148137" cy="2035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7DB93C4C-EB1A-4ACF-AEA2-466FF3559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0551" y="2718043"/>
            <a:ext cx="6822409" cy="2739211"/>
          </a:xfrm>
          <a:prstGeom prst="rect">
            <a:avLst/>
          </a:prstGeom>
          <a:solidFill>
            <a:schemeClr val="bg1">
              <a:alpha val="89803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400" dirty="0">
                <a:ea typeface="SimSun" panose="02010600030101010101" pitchFamily="2" charset="-122"/>
              </a:rPr>
              <a:t>11:00  M1  Dr Wu logs in</a:t>
            </a:r>
          </a:p>
          <a:p>
            <a:pPr eaLnBrk="1" hangingPunct="1"/>
            <a:r>
              <a:rPr lang="en-US" altLang="zh-CN" sz="1400" dirty="0">
                <a:ea typeface="SimSun" panose="02010600030101010101" pitchFamily="2" charset="-122"/>
              </a:rPr>
              <a:t>11:01  M1  Dr Wu views patient Chang’s CT exam</a:t>
            </a:r>
          </a:p>
          <a:p>
            <a:pPr eaLnBrk="1" hangingPunct="1"/>
            <a:r>
              <a:rPr lang="en-US" altLang="zh-CN" sz="1400" dirty="0">
                <a:ea typeface="SimSun" panose="02010600030101010101" pitchFamily="2" charset="-122"/>
              </a:rPr>
              <a:t>11:03  M4  Dr Wang views patient Chow’s MR exam</a:t>
            </a:r>
          </a:p>
          <a:p>
            <a:pPr eaLnBrk="1" hangingPunct="1"/>
            <a:r>
              <a:rPr lang="en-US" altLang="zh-CN" sz="1400" dirty="0">
                <a:ea typeface="SimSun" panose="02010600030101010101" pitchFamily="2" charset="-122"/>
              </a:rPr>
              <a:t>11:04  M1  Dr Wu creates patient Chang report</a:t>
            </a:r>
          </a:p>
          <a:p>
            <a:pPr eaLnBrk="1" hangingPunct="1"/>
            <a:r>
              <a:rPr lang="en-US" altLang="zh-CN" sz="1400" b="1" dirty="0">
                <a:solidFill>
                  <a:srgbClr val="FF0000"/>
                </a:solidFill>
                <a:ea typeface="SimSun" panose="02010600030101010101" pitchFamily="2" charset="-122"/>
              </a:rPr>
              <a:t>11:06  M3  Login authorization failure</a:t>
            </a:r>
          </a:p>
          <a:p>
            <a:pPr eaLnBrk="1" hangingPunct="1"/>
            <a:r>
              <a:rPr lang="en-US" altLang="zh-CN" sz="1400" dirty="0">
                <a:ea typeface="SimSun" panose="02010600030101010101" pitchFamily="2" charset="-122"/>
              </a:rPr>
              <a:t>11:07  M1  Dr Wu views patient Chung CT exam</a:t>
            </a:r>
          </a:p>
          <a:p>
            <a:pPr eaLnBrk="1" hangingPunct="1"/>
            <a:r>
              <a:rPr lang="en-US" altLang="zh-CN" sz="1400" dirty="0">
                <a:ea typeface="SimSun" panose="02010600030101010101" pitchFamily="2" charset="-122"/>
              </a:rPr>
              <a:t>11:07  M4  Dr Wang logs out</a:t>
            </a:r>
          </a:p>
          <a:p>
            <a:pPr eaLnBrk="1" hangingPunct="1"/>
            <a:endParaRPr lang="en-US" altLang="zh-CN" sz="1000" dirty="0">
              <a:ea typeface="SimSun" panose="02010600030101010101" pitchFamily="2" charset="-122"/>
            </a:endParaRPr>
          </a:p>
          <a:p>
            <a:pPr eaLnBrk="1" hangingPunct="1"/>
            <a:r>
              <a:rPr lang="en-US" altLang="zh-CN" sz="1600" dirty="0">
                <a:ea typeface="SimSun" panose="02010600030101010101" pitchFamily="2" charset="-122"/>
              </a:rPr>
              <a:t>The audit log messages allow the repository to record a synchronized view of all the activity on all the different systems.</a:t>
            </a:r>
          </a:p>
          <a:p>
            <a:pPr eaLnBrk="1" hangingPunct="1"/>
            <a:endParaRPr lang="en-US" altLang="zh-CN" sz="1600" dirty="0">
              <a:ea typeface="SimSun" panose="02010600030101010101" pitchFamily="2" charset="-122"/>
            </a:endParaRPr>
          </a:p>
          <a:p>
            <a:pPr eaLnBrk="1" hangingPunct="1"/>
            <a:r>
              <a:rPr lang="en-US" altLang="zh-CN" sz="1600" dirty="0">
                <a:ea typeface="SimSun" panose="02010600030101010101" pitchFamily="2" charset="-122"/>
              </a:rPr>
              <a:t>The actual log content is encoded as structured XML messages.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0CC026F6-5E7F-46CB-A1E0-3BA346649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8325" y="5477492"/>
            <a:ext cx="102789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1600" dirty="0">
                <a:ea typeface="SimSun" panose="02010600030101010101" pitchFamily="2" charset="-122"/>
              </a:rPr>
              <a:t>The audit repository can be used to record and monitor the entire network.</a:t>
            </a:r>
          </a:p>
          <a:p>
            <a:pPr eaLnBrk="1" hangingPunct="1"/>
            <a:endParaRPr lang="en-US" altLang="zh-CN" sz="1600" dirty="0">
              <a:ea typeface="SimSun" panose="02010600030101010101" pitchFamily="2" charset="-122"/>
            </a:endParaRPr>
          </a:p>
          <a:p>
            <a:pPr eaLnBrk="1" hangingPunct="1"/>
            <a:r>
              <a:rPr lang="en-US" altLang="zh-CN" sz="1600" dirty="0">
                <a:ea typeface="SimSun" panose="02010600030101010101" pitchFamily="2" charset="-122"/>
              </a:rPr>
              <a:t>The security detection mechanisms may be as simple as flagging a login failure, or be highly complex behavior pattern recognition.  DICOM enables these mechanisms.  DICOM does not specify them.</a:t>
            </a:r>
          </a:p>
        </p:txBody>
      </p:sp>
    </p:spTree>
    <p:extLst>
      <p:ext uri="{BB962C8B-B14F-4D97-AF65-F5344CB8AC3E}">
        <p14:creationId xmlns:p14="http://schemas.microsoft.com/office/powerpoint/2010/main" val="1479224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82F8C-18A4-447A-A0D2-C55742E7E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Guidance - NIST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C8C80-B61D-4BB3-8BA7-BB874034A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147" y="1715956"/>
            <a:ext cx="11029615" cy="4923103"/>
          </a:xfrm>
        </p:spPr>
        <p:txBody>
          <a:bodyPr>
            <a:normAutofit/>
          </a:bodyPr>
          <a:lstStyle/>
          <a:p>
            <a:r>
              <a:rPr lang="en-US" sz="2800" dirty="0"/>
              <a:t>National Institute of Standards and Technology (NIST)</a:t>
            </a:r>
          </a:p>
          <a:p>
            <a:pPr lvl="1"/>
            <a:r>
              <a:rPr lang="en-US" sz="2400" dirty="0"/>
              <a:t>Cybersecurity Framework (</a:t>
            </a:r>
            <a:r>
              <a:rPr lang="en-US" sz="2400" dirty="0">
                <a:hlinkClick r:id="rId2"/>
              </a:rPr>
              <a:t>https://www.nist.gov/cyberframework</a:t>
            </a:r>
            <a:r>
              <a:rPr lang="en-US" sz="2400" dirty="0"/>
              <a:t>)</a:t>
            </a:r>
          </a:p>
          <a:p>
            <a:pPr lvl="2"/>
            <a:r>
              <a:rPr lang="en-US" sz="2000" dirty="0"/>
              <a:t>Points to lots of other documents from multiple sources, not just NIST documents</a:t>
            </a:r>
          </a:p>
          <a:p>
            <a:pPr lvl="1"/>
            <a:r>
              <a:rPr lang="en-US" sz="2400" dirty="0"/>
              <a:t>Computer Security Resource Center Publication series (</a:t>
            </a:r>
            <a:r>
              <a:rPr lang="en-US" sz="2400" dirty="0">
                <a:hlinkClick r:id="rId3"/>
              </a:rPr>
              <a:t>https://csrc.nist.gov/publications/sp</a:t>
            </a:r>
            <a:r>
              <a:rPr lang="en-US" sz="2400" dirty="0"/>
              <a:t>) </a:t>
            </a:r>
          </a:p>
          <a:p>
            <a:pPr lvl="2"/>
            <a:r>
              <a:rPr lang="en-US" sz="2000" dirty="0"/>
              <a:t>Lots of procedures, probably overkill, but one possible view of ‘best practices’.  Though focused on government systems, lots of good ideas.</a:t>
            </a:r>
          </a:p>
          <a:p>
            <a:pPr lvl="2"/>
            <a:r>
              <a:rPr lang="en-US" sz="2000" dirty="0"/>
              <a:t>SP 800-53 “Security and Privacy Controls for Federal Information Systems and Organizations” is of particular interest (</a:t>
            </a:r>
            <a:r>
              <a:rPr lang="en-US" sz="2000" dirty="0">
                <a:hlinkClick r:id="rId4"/>
              </a:rPr>
              <a:t>https://csrc.nist.gov/publications/detail/sp/800-53/rev-4/final</a:t>
            </a:r>
            <a:r>
              <a:rPr lang="en-US" sz="2000" dirty="0"/>
              <a:t>).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A49435-912C-4BC9-B45F-F0A0480AF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16B5EC40-6D1B-4C08-9098-DF835E4E2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74318"/>
            <a:ext cx="6917210" cy="365125"/>
          </a:xfrm>
        </p:spPr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</p:spTree>
    <p:extLst>
      <p:ext uri="{BB962C8B-B14F-4D97-AF65-F5344CB8AC3E}">
        <p14:creationId xmlns:p14="http://schemas.microsoft.com/office/powerpoint/2010/main" val="22943051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Presenter’s 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713244"/>
            <a:ext cx="11029615" cy="47036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Lawrence Tarbox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LTarbox@uams.edu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Department of Biomedical Informatics</a:t>
            </a:r>
          </a:p>
          <a:p>
            <a:pPr marL="0" indent="0">
              <a:buNone/>
            </a:pPr>
            <a:r>
              <a:rPr lang="en-US" sz="2000" dirty="0"/>
              <a:t>University of Arkansas for Medical Sciences</a:t>
            </a:r>
          </a:p>
          <a:p>
            <a:pPr marL="0" indent="0">
              <a:buNone/>
            </a:pPr>
            <a:r>
              <a:rPr lang="en-US" sz="2000" dirty="0"/>
              <a:t>4301 W. Markham, Slot 782</a:t>
            </a:r>
          </a:p>
          <a:p>
            <a:pPr marL="0" indent="0">
              <a:buNone/>
            </a:pPr>
            <a:r>
              <a:rPr lang="en-US" sz="2000" dirty="0"/>
              <a:t>Little Rock, Arkansas 72205, USA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Thank you for your attention.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And thanks to Eric Pan for providing material for slides, Rob Horn for his brilliance, and the other participants of DICOM WG-14 Security who put forth the effort to make this happen.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629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CEE7D-C386-4CCB-9BC6-0F6B55BE8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Guidance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20CF9-CE3D-464E-A374-A3C377AD9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National Security Agency | Central Security Service</a:t>
            </a:r>
          </a:p>
          <a:p>
            <a:pPr lvl="1"/>
            <a:r>
              <a:rPr lang="en-US" sz="2400" dirty="0"/>
              <a:t>Cybersecurity (</a:t>
            </a:r>
            <a:r>
              <a:rPr lang="en-US" sz="2400" dirty="0">
                <a:hlinkClick r:id="rId2"/>
              </a:rPr>
              <a:t>https://www.nsa.gov/what-we-do/cybersecurity/</a:t>
            </a:r>
            <a:r>
              <a:rPr lang="en-US" sz="2400" dirty="0"/>
              <a:t>) </a:t>
            </a:r>
          </a:p>
          <a:p>
            <a:pPr lvl="2"/>
            <a:r>
              <a:rPr lang="en-US" sz="2000" dirty="0"/>
              <a:t>Multiple guidance and advisory documents</a:t>
            </a:r>
          </a:p>
          <a:p>
            <a:r>
              <a:rPr lang="en-US" sz="2800" dirty="0"/>
              <a:t>Guidelines from other countries, trade organizations</a:t>
            </a:r>
          </a:p>
          <a:p>
            <a:r>
              <a:rPr lang="en-US" sz="2800" dirty="0"/>
              <a:t>Joint Security and Privacy Committee (NEMA, COCIR, JIRA)</a:t>
            </a:r>
          </a:p>
          <a:p>
            <a:r>
              <a:rPr lang="en-US" sz="2800" dirty="0"/>
              <a:t>Books</a:t>
            </a:r>
          </a:p>
          <a:p>
            <a:r>
              <a:rPr lang="en-US" sz="2800" dirty="0"/>
              <a:t>Online guides</a:t>
            </a:r>
          </a:p>
          <a:p>
            <a:r>
              <a:rPr lang="en-US" sz="2800" dirty="0"/>
              <a:t>Consultants, etc.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06DA62-5459-4D12-AC62-FE0D4FFBB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A0929F-AF20-4549-83C5-D0D124A61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392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57D4-99F2-4EB4-B099-CFAFE6605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Vary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91D30-CDCC-4FCC-A7AA-3B18DCE78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Different organizations assess and mitigate risks differently</a:t>
            </a:r>
          </a:p>
          <a:p>
            <a:r>
              <a:rPr lang="en-US" sz="2800" dirty="0"/>
              <a:t>Responsibilities vary</a:t>
            </a:r>
          </a:p>
          <a:p>
            <a:r>
              <a:rPr lang="en-US" sz="2800" dirty="0"/>
              <a:t>Staff size varies</a:t>
            </a:r>
          </a:p>
          <a:p>
            <a:r>
              <a:rPr lang="en-US" sz="2800" dirty="0"/>
              <a:t>Typically one person has overall responsibility, for example</a:t>
            </a:r>
          </a:p>
          <a:p>
            <a:pPr lvl="1"/>
            <a:r>
              <a:rPr lang="en-US" sz="2400" dirty="0"/>
              <a:t>Chief Information Officer (CIO)</a:t>
            </a:r>
          </a:p>
          <a:p>
            <a:pPr lvl="1"/>
            <a:r>
              <a:rPr lang="en-US" sz="2400" dirty="0"/>
              <a:t>Chief Information Security Officer (CISO)</a:t>
            </a:r>
          </a:p>
          <a:p>
            <a:r>
              <a:rPr lang="en-US" sz="2800" dirty="0"/>
              <a:t>Security Plans are necessary, but outside the scope of DICOM</a:t>
            </a:r>
          </a:p>
          <a:p>
            <a:r>
              <a:rPr lang="en-US" sz="2800" dirty="0"/>
              <a:t>DICOM has features that can be call upon by security plans, primarily as technological controls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711AA9-54CD-4E7E-B76F-9063CA0B2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74DE22-6DC5-4574-974C-E6666456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697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F9A80-EE17-455B-8F97-E0A845931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DICOM Security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006DB-E248-4426-97F0-7165F556F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Protect data at rest</a:t>
            </a:r>
          </a:p>
          <a:p>
            <a:pPr lvl="1"/>
            <a:r>
              <a:rPr lang="en-US" sz="2400" dirty="0"/>
              <a:t>Digital Signatures</a:t>
            </a:r>
          </a:p>
          <a:p>
            <a:pPr lvl="1"/>
            <a:r>
              <a:rPr lang="en-US" sz="2400" dirty="0"/>
              <a:t>Attribute Confidential, including de-identification</a:t>
            </a:r>
          </a:p>
          <a:p>
            <a:pPr lvl="1"/>
            <a:r>
              <a:rPr lang="en-US" sz="2400" dirty="0"/>
              <a:t>Media Storage Security</a:t>
            </a:r>
          </a:p>
          <a:p>
            <a:r>
              <a:rPr lang="en-US" sz="2800" dirty="0"/>
              <a:t>Protect data in transit, including node authentication</a:t>
            </a:r>
          </a:p>
          <a:p>
            <a:r>
              <a:rPr lang="en-US" sz="2800" dirty="0"/>
              <a:t>User credentialing (optional part of Association Negotiation or session establishment)</a:t>
            </a:r>
          </a:p>
          <a:p>
            <a:r>
              <a:rPr lang="en-US" sz="2800" dirty="0"/>
              <a:t>Audit logging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726E45-AE2F-4477-B3D2-0EE153FD4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9C12F2-6696-4619-8E9A-EFEA5121E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622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E8605-B135-44FD-AC9C-7A22F40E2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Protecting Data at 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130EB-86F4-4679-97B5-C8DB4B03D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Digital Signatures</a:t>
            </a:r>
          </a:p>
          <a:p>
            <a:pPr lvl="1"/>
            <a:r>
              <a:rPr lang="en-US" sz="2400" dirty="0"/>
              <a:t>Persistent integrity check (tamper detection)</a:t>
            </a:r>
          </a:p>
          <a:p>
            <a:pPr lvl="1"/>
            <a:r>
              <a:rPr lang="en-US" sz="2400" dirty="0"/>
              <a:t>Identifies users or devices that handled the object, with optional secure timestamp</a:t>
            </a:r>
          </a:p>
          <a:p>
            <a:r>
              <a:rPr lang="en-US" sz="2800" dirty="0"/>
              <a:t>Selective Encryption or De-identification</a:t>
            </a:r>
          </a:p>
          <a:p>
            <a:pPr lvl="1"/>
            <a:r>
              <a:rPr lang="en-US" sz="2400" dirty="0"/>
              <a:t>Persistent privacy protection</a:t>
            </a:r>
          </a:p>
          <a:p>
            <a:pPr lvl="1"/>
            <a:r>
              <a:rPr lang="en-US" sz="2400" dirty="0"/>
              <a:t>Hide sensitive Attributes, except from certain users (optional)</a:t>
            </a:r>
          </a:p>
          <a:p>
            <a:r>
              <a:rPr lang="en-US" sz="2800" dirty="0"/>
              <a:t>Whole object encryption</a:t>
            </a:r>
          </a:p>
          <a:p>
            <a:pPr lvl="1"/>
            <a:r>
              <a:rPr lang="en-US" sz="2400" dirty="0"/>
              <a:t>Uses a Cryptographic Message Syntax Envelope</a:t>
            </a:r>
          </a:p>
          <a:p>
            <a:pPr lvl="1"/>
            <a:r>
              <a:rPr lang="en-US" sz="2400" dirty="0" err="1"/>
              <a:t>Retricts</a:t>
            </a:r>
            <a:r>
              <a:rPr lang="en-US" sz="2400" dirty="0"/>
              <a:t> access to specific individuals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16AD3B-52D7-464C-ACCB-C3B76E9F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F6D3EB-D474-45BD-926A-D825FEBAC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417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B9BCF-751E-46A9-87B7-EF8802DD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Signatures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981BE-7F53-4A6C-8D58-4B903175D4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1575995"/>
            <a:ext cx="6656734" cy="5063064"/>
          </a:xfrm>
        </p:spPr>
        <p:txBody>
          <a:bodyPr>
            <a:normAutofit/>
          </a:bodyPr>
          <a:lstStyle/>
          <a:p>
            <a:r>
              <a:rPr lang="en-US" sz="2800" dirty="0"/>
              <a:t>Embedded in SOP Instances</a:t>
            </a:r>
          </a:p>
          <a:p>
            <a:r>
              <a:rPr lang="en-US" sz="2800" dirty="0"/>
              <a:t>Can make secure references to unsigned objects</a:t>
            </a:r>
          </a:p>
          <a:p>
            <a:r>
              <a:rPr lang="en-US" sz="2800" dirty="0"/>
              <a:t>Multiple Signatures</a:t>
            </a:r>
          </a:p>
          <a:p>
            <a:pPr lvl="1"/>
            <a:r>
              <a:rPr lang="en-US" sz="2400" dirty="0"/>
              <a:t>Overlapping subsets</a:t>
            </a:r>
          </a:p>
          <a:p>
            <a:pPr lvl="1"/>
            <a:r>
              <a:rPr lang="en-US" sz="2400" dirty="0"/>
              <a:t>Multiple signers</a:t>
            </a:r>
          </a:p>
          <a:p>
            <a:pPr lvl="1"/>
            <a:r>
              <a:rPr lang="en-US" sz="2400" dirty="0"/>
              <a:t>Sign individual items</a:t>
            </a:r>
          </a:p>
          <a:p>
            <a:r>
              <a:rPr lang="en-US" sz="2800" dirty="0"/>
              <a:t>Signature purposes</a:t>
            </a:r>
          </a:p>
          <a:p>
            <a:r>
              <a:rPr lang="en-US" sz="2800" dirty="0"/>
              <a:t>Defined in profiles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AC7322-9548-4E34-80E3-51F687333836}"/>
              </a:ext>
            </a:extLst>
          </p:cNvPr>
          <p:cNvSpPr/>
          <p:nvPr/>
        </p:nvSpPr>
        <p:spPr>
          <a:xfrm>
            <a:off x="6925344" y="164810"/>
            <a:ext cx="4871703" cy="24295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5">
            <a:extLst>
              <a:ext uri="{FF2B5EF4-FFF2-40B4-BE49-F238E27FC236}">
                <a16:creationId xmlns:a16="http://schemas.microsoft.com/office/drawing/2014/main" id="{63EE7E24-CE24-4726-B1C9-D1AB7B06A0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67134" y="-75272"/>
          <a:ext cx="5932292" cy="7346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Picture" r:id="rId3" imgW="4572000" imgH="5669280" progId="Word.Picture.8">
                  <p:embed/>
                </p:oleObj>
              </mc:Choice>
              <mc:Fallback>
                <p:oleObj name="Picture" r:id="rId3" imgW="4572000" imgH="5669280" progId="Word.Picture.8">
                  <p:embed/>
                  <p:pic>
                    <p:nvPicPr>
                      <p:cNvPr id="9" name="Object 5">
                        <a:extLst>
                          <a:ext uri="{FF2B5EF4-FFF2-40B4-BE49-F238E27FC236}">
                            <a16:creationId xmlns:a16="http://schemas.microsoft.com/office/drawing/2014/main" id="{63EE7E24-CE24-4726-B1C9-D1AB7B06A0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7134" y="-75272"/>
                        <a:ext cx="5932292" cy="7346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6040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CEAF9-D2D8-4CFD-9A52-65D4736AE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 Level Encryption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5DE7C3D-E93C-4EEF-8C25-3A6DE093B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147" y="1848117"/>
            <a:ext cx="11029615" cy="4700789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Can encrypt all of the SOP Instance, selected Attributes, or even just a single Attribute.</a:t>
            </a:r>
          </a:p>
          <a:p>
            <a:r>
              <a:rPr lang="en-US" sz="2800" dirty="0"/>
              <a:t>Security Profiles describe the Attributes to protect</a:t>
            </a:r>
          </a:p>
          <a:p>
            <a:r>
              <a:rPr lang="en-US" sz="2800" dirty="0"/>
              <a:t>Local profiles can be used for special needs</a:t>
            </a:r>
          </a:p>
          <a:p>
            <a:pPr lvl="1"/>
            <a:r>
              <a:rPr lang="en-US" sz="2400" dirty="0"/>
              <a:t>Only encrypt patient information, not equipment or image</a:t>
            </a:r>
          </a:p>
          <a:p>
            <a:pPr lvl="1"/>
            <a:r>
              <a:rPr lang="en-US" sz="2400" dirty="0"/>
              <a:t>Only encrypt report contents, not patient ID</a:t>
            </a:r>
          </a:p>
          <a:p>
            <a:r>
              <a:rPr lang="en-US" sz="2800" dirty="0"/>
              <a:t>Encrypted Attributes optionally move to inside a Cryptographic Message Syntax envelope inside a sequence, to allow re-identification</a:t>
            </a:r>
          </a:p>
          <a:p>
            <a:r>
              <a:rPr lang="en-US" sz="2800" dirty="0"/>
              <a:t>The Attributes to be protected are de-identified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AD79E-E3C2-4172-A953-6723C0E92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DICOM® 2018 - May be used for education and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B7672-538A-4B24-8CC0-EDCB698A2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23745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716</TotalTime>
  <Words>2208</Words>
  <Application>Microsoft Office PowerPoint</Application>
  <PresentationFormat>Widescreen</PresentationFormat>
  <Paragraphs>349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Calibri</vt:lpstr>
      <vt:lpstr>Gill Sans MT</vt:lpstr>
      <vt:lpstr>Helvetica</vt:lpstr>
      <vt:lpstr>Times</vt:lpstr>
      <vt:lpstr>Times New Roman</vt:lpstr>
      <vt:lpstr>Wingdings 2</vt:lpstr>
      <vt:lpstr>Dividend</vt:lpstr>
      <vt:lpstr>Picture</vt:lpstr>
      <vt:lpstr>DICOM Educational Conference Bangkok, Thailand</vt:lpstr>
      <vt:lpstr>Security Requires Planning</vt:lpstr>
      <vt:lpstr>Sources of Guidance - NIST</vt:lpstr>
      <vt:lpstr>Sources of Guidance </vt:lpstr>
      <vt:lpstr>Plans Vary</vt:lpstr>
      <vt:lpstr>DICOM Security Features</vt:lpstr>
      <vt:lpstr>Protecting Data at Rest</vt:lpstr>
      <vt:lpstr>Digital Signatures</vt:lpstr>
      <vt:lpstr>Attribute Level Encryption</vt:lpstr>
      <vt:lpstr>PowerPoint Presentation</vt:lpstr>
      <vt:lpstr>Keeping the object consistent</vt:lpstr>
      <vt:lpstr>Media Security</vt:lpstr>
      <vt:lpstr>Protecting Data in Transit</vt:lpstr>
      <vt:lpstr>Node Authentication</vt:lpstr>
      <vt:lpstr>Node Authentication</vt:lpstr>
      <vt:lpstr>Advantages to using TLS</vt:lpstr>
      <vt:lpstr>TLS Configuration</vt:lpstr>
      <vt:lpstr>Certificate Management</vt:lpstr>
      <vt:lpstr>User Credentialling</vt:lpstr>
      <vt:lpstr>Extended Negotiation – Response Expected</vt:lpstr>
      <vt:lpstr>Extended Negotiation – No Response Expected</vt:lpstr>
      <vt:lpstr>User Credential Type Profiles</vt:lpstr>
      <vt:lpstr>DICOM User Credentialling Design Goals</vt:lpstr>
      <vt:lpstr>Prepared for the Future</vt:lpstr>
      <vt:lpstr>Example Applications of User Credentials</vt:lpstr>
      <vt:lpstr>Several Options</vt:lpstr>
      <vt:lpstr>Securing Access to Data</vt:lpstr>
      <vt:lpstr>DICOM’s Contribution to Access Control</vt:lpstr>
      <vt:lpstr>Audit Repository</vt:lpstr>
      <vt:lpstr>Presenter’s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DICOM Educational Conference Brisbane, Australia</dc:title>
  <dc:creator>Lynn Lear</dc:creator>
  <cp:lastModifiedBy>Lawrence Tarbox</cp:lastModifiedBy>
  <cp:revision>71</cp:revision>
  <cp:lastPrinted>2019-09-16T14:35:36Z</cp:lastPrinted>
  <dcterms:created xsi:type="dcterms:W3CDTF">2018-06-26T03:42:10Z</dcterms:created>
  <dcterms:modified xsi:type="dcterms:W3CDTF">2019-10-01T16:54:18Z</dcterms:modified>
</cp:coreProperties>
</file>