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43"/>
  </p:notes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4" r:id="rId11"/>
    <p:sldId id="969" r:id="rId12"/>
    <p:sldId id="503" r:id="rId13"/>
    <p:sldId id="268" r:id="rId14"/>
    <p:sldId id="337" r:id="rId15"/>
    <p:sldId id="338" r:id="rId16"/>
    <p:sldId id="339" r:id="rId17"/>
    <p:sldId id="340" r:id="rId18"/>
    <p:sldId id="341" r:id="rId19"/>
    <p:sldId id="342" r:id="rId20"/>
    <p:sldId id="277" r:id="rId21"/>
    <p:sldId id="278" r:id="rId22"/>
    <p:sldId id="279" r:id="rId23"/>
    <p:sldId id="499" r:id="rId24"/>
    <p:sldId id="500" r:id="rId25"/>
    <p:sldId id="305" r:id="rId26"/>
    <p:sldId id="501" r:id="rId27"/>
    <p:sldId id="502" r:id="rId28"/>
    <p:sldId id="309" r:id="rId29"/>
    <p:sldId id="312" r:id="rId30"/>
    <p:sldId id="318" r:id="rId31"/>
    <p:sldId id="343" r:id="rId32"/>
    <p:sldId id="344" r:id="rId33"/>
    <p:sldId id="345" r:id="rId34"/>
    <p:sldId id="346" r:id="rId35"/>
    <p:sldId id="498" r:id="rId36"/>
    <p:sldId id="972" r:id="rId37"/>
    <p:sldId id="976" r:id="rId38"/>
    <p:sldId id="977" r:id="rId39"/>
    <p:sldId id="290" r:id="rId40"/>
    <p:sldId id="302" r:id="rId41"/>
    <p:sldId id="978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66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16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43C7-9E06-1548-84D4-3DE81531BFBB}" type="datetimeFigureOut">
              <a:rPr lang="en-US" smtClean="0"/>
              <a:t>10/1/19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3EB7B-7AC8-334D-B05E-FE73BF992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4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www.freakingnews.com</a:t>
            </a:r>
            <a:r>
              <a:rPr lang="en-US" dirty="0"/>
              <a:t>/A-Picture-Paints-a-Thousand-Words-Pics-65426.asp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0190-C3E9-AB4F-8DED-8000FF8936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96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00DB-0BB7-2846-8EDC-4E7329575BF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51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B67EE-B961-114C-851E-B0F59711EF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99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D72370-F3FC-C44E-AEE7-FED20DE845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E99D2-C80F-8F4D-8576-7F3FAD77D545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759810" name="Rectangle 2">
            <a:extLst>
              <a:ext uri="{FF2B5EF4-FFF2-40B4-BE49-F238E27FC236}">
                <a16:creationId xmlns:a16="http://schemas.microsoft.com/office/drawing/2014/main" id="{5421D6D0-A2AC-9244-AAE5-F5ADEB4217E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9811" name="Rectangle 3">
            <a:extLst>
              <a:ext uri="{FF2B5EF4-FFF2-40B4-BE49-F238E27FC236}">
                <a16:creationId xmlns:a16="http://schemas.microsoft.com/office/drawing/2014/main" id="{35EB98F6-6D19-0246-A886-D94495F2C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85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www.freakingnews.com</a:t>
            </a:r>
            <a:r>
              <a:rPr lang="en-US" dirty="0"/>
              <a:t>/A-Picture-Paints-a-Thousand-Words-Pics-65426.asp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0190-C3E9-AB4F-8DED-8000FF8936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5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www.freakingnews.com</a:t>
            </a:r>
            <a:r>
              <a:rPr lang="en-US" dirty="0"/>
              <a:t>/A-Picture-Paints-a-Thousand-Words-Pics-65426.asp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0190-C3E9-AB4F-8DED-8000FF8936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1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www.freakingnews.com</a:t>
            </a:r>
            <a:r>
              <a:rPr lang="en-US" dirty="0"/>
              <a:t>/A-Picture-Paints-a-Thousand-Words-Pics-65426.asp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0190-C3E9-AB4F-8DED-8000FF8936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19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B0190-C3E9-AB4F-8DED-8000FF8936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42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D050C-006F-7B40-A19D-986BDB7750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41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D050C-006F-7B40-A19D-986BDB77505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73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D050C-006F-7B40-A19D-986BDB77505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1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00DB-0BB7-2846-8EDC-4E7329575B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7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275080"/>
            <a:ext cx="7989752" cy="1066800"/>
          </a:xfrm>
          <a:effectLst/>
        </p:spPr>
        <p:txBody>
          <a:bodyPr anchor="b">
            <a:normAutofit/>
          </a:bodyPr>
          <a:lstStyle>
            <a:lvl1pPr>
              <a:defRPr sz="36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341880"/>
            <a:ext cx="7989752" cy="7438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561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52647" y="532865"/>
            <a:ext cx="8238707" cy="9245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364739"/>
            <a:ext cx="8243263" cy="5180439"/>
          </a:xfrm>
        </p:spPr>
        <p:txBody>
          <a:bodyPr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149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392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092" y="1337187"/>
            <a:ext cx="4081811" cy="517911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253" y="1337188"/>
            <a:ext cx="4013734" cy="517911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9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46" y="317012"/>
            <a:ext cx="5438665" cy="831875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1332854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021305"/>
            <a:ext cx="3899527" cy="454312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1332854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021305"/>
            <a:ext cx="3907662" cy="454312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0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675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33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8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482661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1275079"/>
            <a:ext cx="8238706" cy="413431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6049398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347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091" y="307881"/>
            <a:ext cx="5479310" cy="831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91" y="1366683"/>
            <a:ext cx="8122853" cy="5236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448091" y="142941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142941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142941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4CEB746-70BB-4DC0-A6DD-A98485C63C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80" y="307881"/>
            <a:ext cx="2688719" cy="59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30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  <p:sldLayoutId id="2147483669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A248-A6ED-40FF-8B5D-11F02EC42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DICOM Educational Conference</a:t>
            </a:r>
            <a:b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Bangkok, Thailand</a:t>
            </a:r>
            <a:endParaRPr lang="en-US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105D7-0FA0-4E79-9DEA-B986CE038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OCTOBER 3-4, 2019</a:t>
            </a:r>
            <a:endParaRPr lang="en-US" dirty="0"/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id="{59664AAA-B8A0-4C00-9701-1D33EC511A00}"/>
              </a:ext>
            </a:extLst>
          </p:cNvPr>
          <p:cNvSpPr txBox="1">
            <a:spLocks/>
          </p:cNvSpPr>
          <p:nvPr/>
        </p:nvSpPr>
        <p:spPr>
          <a:xfrm>
            <a:off x="581192" y="3314701"/>
            <a:ext cx="7989752" cy="28750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DICOM RESULT reporting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Structured Reports, JSON, AI</a:t>
            </a:r>
          </a:p>
          <a:p>
            <a:pPr algn="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A.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Clunie</a:t>
            </a:r>
            <a:endParaRPr 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PixelMed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Publishing, LLC</a:t>
            </a:r>
          </a:p>
        </p:txBody>
      </p:sp>
    </p:spTree>
    <p:extLst>
      <p:ext uri="{BB962C8B-B14F-4D97-AF65-F5344CB8AC3E}">
        <p14:creationId xmlns:p14="http://schemas.microsoft.com/office/powerpoint/2010/main" val="307993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FB83-D19F-1D47-9272-47C7A0395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 – Granularity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43AA2-4014-074B-8A50-08B60B051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/>
              <a:t>Patient/Case</a:t>
            </a:r>
          </a:p>
          <a:p>
            <a:r>
              <a:rPr lang="en-US" sz="2700" dirty="0"/>
              <a:t>Imaging Study</a:t>
            </a:r>
          </a:p>
          <a:p>
            <a:r>
              <a:rPr lang="en-US" sz="2700" dirty="0"/>
              <a:t>Series/Acquisition</a:t>
            </a:r>
          </a:p>
          <a:p>
            <a:r>
              <a:rPr lang="en-US" sz="2700" dirty="0"/>
              <a:t>Image</a:t>
            </a:r>
          </a:p>
          <a:p>
            <a:r>
              <a:rPr lang="en-US" sz="2700" dirty="0"/>
              <a:t>Frame (pixel data array at one place in space/time/…)</a:t>
            </a:r>
          </a:p>
          <a:p>
            <a:r>
              <a:rPr lang="en-US" sz="2700" dirty="0"/>
              <a:t>Region (“of interest” – ROI)</a:t>
            </a:r>
          </a:p>
          <a:p>
            <a:r>
              <a:rPr lang="en-US" sz="2700" dirty="0"/>
              <a:t>Single point (label each/every voxel/pixel)</a:t>
            </a:r>
          </a:p>
          <a:p>
            <a:endParaRPr lang="en-US" sz="2700" dirty="0"/>
          </a:p>
          <a:p>
            <a:r>
              <a:rPr lang="en-US" sz="2700" dirty="0"/>
              <a:t>All supported DICOM Structured Report (SR) or SEG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26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81830-BA73-0F47-B42F-600086D0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 Representation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6BA2D-CBC5-8C4A-8F44-BCFC152B9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8" y="2330245"/>
            <a:ext cx="4490037" cy="33690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813D85-ECCA-5541-91DD-2556527E3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103" y="2330245"/>
            <a:ext cx="4493613" cy="33690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F6E721-CDD3-A243-88E1-4A9AEE6E9DD2}"/>
              </a:ext>
            </a:extLst>
          </p:cNvPr>
          <p:cNvSpPr txBox="1"/>
          <p:nvPr/>
        </p:nvSpPr>
        <p:spPr>
          <a:xfrm>
            <a:off x="686309" y="6122342"/>
            <a:ext cx="321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Contour – 2D Coordinates (SR)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C98113-0E8A-D940-AEBC-C17933A235D7}"/>
              </a:ext>
            </a:extLst>
          </p:cNvPr>
          <p:cNvSpPr txBox="1"/>
          <p:nvPr/>
        </p:nvSpPr>
        <p:spPr>
          <a:xfrm>
            <a:off x="5523827" y="6122342"/>
            <a:ext cx="248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Rasterized Bitmap (SEG)</a:t>
            </a:r>
          </a:p>
        </p:txBody>
      </p:sp>
    </p:spTree>
    <p:extLst>
      <p:ext uri="{BB962C8B-B14F-4D97-AF65-F5344CB8AC3E}">
        <p14:creationId xmlns:p14="http://schemas.microsoft.com/office/powerpoint/2010/main" val="26526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07C4-583B-8342-BDBC-6C58A6A5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Presentation </a:t>
            </a:r>
            <a:r>
              <a:rPr lang="en-US"/>
              <a:t>States relatively </a:t>
            </a:r>
            <a:r>
              <a:rPr lang="en-US" dirty="0"/>
              <a:t>useless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F1F56-F5FD-A040-987C-9A64AA563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DICOM Presentation States are great for capturing state of rendering to human</a:t>
            </a:r>
          </a:p>
          <a:p>
            <a:pPr lvl="1"/>
            <a:r>
              <a:rPr lang="en-US" dirty="0"/>
              <a:t>zoom/pan, window center/width, …</a:t>
            </a:r>
          </a:p>
          <a:p>
            <a:pPr lvl="1"/>
            <a:r>
              <a:rPr lang="en-US" dirty="0"/>
              <a:t>but limited text and graphic annotations</a:t>
            </a:r>
          </a:p>
          <a:p>
            <a:pPr lvl="1"/>
            <a:r>
              <a:rPr lang="en-US" dirty="0"/>
              <a:t>no semantics</a:t>
            </a:r>
          </a:p>
          <a:p>
            <a:pPr lvl="1"/>
            <a:r>
              <a:rPr lang="en-US" dirty="0"/>
              <a:t>not even linkage of graphics and text</a:t>
            </a:r>
          </a:p>
          <a:p>
            <a:pPr lvl="1"/>
            <a:r>
              <a:rPr lang="en-US" dirty="0"/>
              <a:t>can be referenced from SR to set appropriate viewing conditions for referenced images</a:t>
            </a:r>
          </a:p>
          <a:p>
            <a:r>
              <a:rPr lang="en-US" dirty="0"/>
              <a:t>Unfortunately are very popular with PACS due to their simplicity</a:t>
            </a:r>
          </a:p>
          <a:p>
            <a:pPr lvl="1"/>
            <a:r>
              <a:rPr lang="en-US" dirty="0"/>
              <a:t>better than no DICOM capture of annotations at all of course</a:t>
            </a:r>
          </a:p>
          <a:p>
            <a:pPr lvl="1"/>
            <a:r>
              <a:rPr lang="en-US" dirty="0"/>
              <a:t>means product managers not motivated to add SR support</a:t>
            </a:r>
          </a:p>
          <a:p>
            <a:r>
              <a:rPr lang="en-US" dirty="0"/>
              <a:t>Ideally, all PACS viewers would support displaying any kind of SR</a:t>
            </a:r>
          </a:p>
          <a:p>
            <a:pPr lvl="1"/>
            <a:r>
              <a:rPr lang="en-US" dirty="0"/>
              <a:t>not just tabulating/rendering hierarchical content as text</a:t>
            </a:r>
          </a:p>
          <a:p>
            <a:pPr lvl="1"/>
            <a:r>
              <a:rPr lang="en-US" dirty="0"/>
              <a:t>not just jumping to reference image</a:t>
            </a:r>
          </a:p>
          <a:p>
            <a:pPr lvl="1"/>
            <a:r>
              <a:rPr lang="en-US" dirty="0"/>
              <a:t>but also displaying all coordinates/SEG references overlaid on images</a:t>
            </a:r>
          </a:p>
          <a:p>
            <a:pPr lvl="1"/>
            <a:r>
              <a:rPr lang="en-US" dirty="0"/>
              <a:t>preferably with local context from the tree such as finding, measurements and units</a:t>
            </a:r>
          </a:p>
        </p:txBody>
      </p:sp>
    </p:spTree>
    <p:extLst>
      <p:ext uri="{BB962C8B-B14F-4D97-AF65-F5344CB8AC3E}">
        <p14:creationId xmlns:p14="http://schemas.microsoft.com/office/powerpoint/2010/main" val="1592198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39C9D-4BA6-D645-AA50-2A1BDCAB0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 Structured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8A7A4-1F03-6942-864F-49AE6D113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A machine-readable structured report that satisfies humans too</a:t>
            </a:r>
          </a:p>
          <a:p>
            <a:r>
              <a:rPr lang="en-US" sz="2000" dirty="0"/>
              <a:t>Added to DICOM circa 2000</a:t>
            </a:r>
          </a:p>
          <a:p>
            <a:r>
              <a:rPr lang="en-US" sz="2000" dirty="0"/>
              <a:t>Primary use-cases circa 2018</a:t>
            </a:r>
          </a:p>
          <a:p>
            <a:pPr lvl="1"/>
            <a:r>
              <a:rPr lang="en-US" sz="1800" dirty="0"/>
              <a:t>Ultrasound cart output – echocardiography, obstetric measurements</a:t>
            </a:r>
          </a:p>
          <a:p>
            <a:pPr lvl="1"/>
            <a:r>
              <a:rPr lang="en-US" sz="1800" dirty="0"/>
              <a:t>Mammography CAD output</a:t>
            </a:r>
          </a:p>
          <a:p>
            <a:pPr lvl="1"/>
            <a:r>
              <a:rPr lang="en-US" sz="1800" dirty="0"/>
              <a:t>Radiation Dose from CT and projection X-Ray devices (RDSR)</a:t>
            </a:r>
          </a:p>
          <a:p>
            <a:pPr lvl="1"/>
            <a:r>
              <a:rPr lang="en-US" sz="1800" dirty="0"/>
              <a:t>Key Object Selection (KOS)</a:t>
            </a:r>
          </a:p>
          <a:p>
            <a:pPr lvl="1"/>
            <a:r>
              <a:rPr lang="en-US" sz="1800" dirty="0"/>
              <a:t>limited use for human-generated narrative reports with section structuring</a:t>
            </a:r>
          </a:p>
          <a:p>
            <a:r>
              <a:rPr lang="en-US" sz="2000" dirty="0"/>
              <a:t>Major new use-cases in the quantitative/machine learning era</a:t>
            </a:r>
          </a:p>
          <a:p>
            <a:pPr lvl="1"/>
            <a:r>
              <a:rPr lang="en-US" sz="1800" dirty="0"/>
              <a:t>tumor/lesion region of interest encoding</a:t>
            </a:r>
          </a:p>
          <a:p>
            <a:pPr lvl="1"/>
            <a:r>
              <a:rPr lang="en-US" sz="1800" dirty="0"/>
              <a:t>quantitative measurements and categorical classification</a:t>
            </a:r>
          </a:p>
          <a:p>
            <a:pPr lvl="2"/>
            <a:r>
              <a:rPr lang="en-US" sz="1600" dirty="0"/>
              <a:t>created by humans or machines</a:t>
            </a:r>
          </a:p>
          <a:p>
            <a:pPr lvl="2"/>
            <a:r>
              <a:rPr lang="en-US" sz="1600" dirty="0"/>
              <a:t>consumed by humans or machines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5876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60"/>
          <p:cNvCxnSpPr>
            <a:stCxn id="13" idx="2"/>
            <a:endCxn id="5" idx="1"/>
          </p:cNvCxnSpPr>
          <p:nvPr/>
        </p:nvCxnSpPr>
        <p:spPr>
          <a:xfrm rot="5400000" flipH="1">
            <a:off x="4036411" y="327800"/>
            <a:ext cx="396119" cy="7379081"/>
          </a:xfrm>
          <a:prstGeom prst="bentConnector4">
            <a:avLst>
              <a:gd name="adj1" fmla="val -387011"/>
              <a:gd name="adj2" fmla="val 10309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DICOM Non-Image Objects</a:t>
            </a:r>
          </a:p>
        </p:txBody>
      </p:sp>
      <p:sp>
        <p:nvSpPr>
          <p:cNvPr id="4" name="Display 3"/>
          <p:cNvSpPr/>
          <p:nvPr/>
        </p:nvSpPr>
        <p:spPr>
          <a:xfrm>
            <a:off x="2440487" y="3429000"/>
            <a:ext cx="1564971" cy="786398"/>
          </a:xfrm>
          <a:prstGeom prst="flowChartDisplay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Analysis Workstation</a:t>
            </a:r>
          </a:p>
        </p:txBody>
      </p:sp>
      <p:sp>
        <p:nvSpPr>
          <p:cNvPr id="5" name="Stored Data 4"/>
          <p:cNvSpPr/>
          <p:nvPr/>
        </p:nvSpPr>
        <p:spPr>
          <a:xfrm>
            <a:off x="544930" y="3449706"/>
            <a:ext cx="1470937" cy="739146"/>
          </a:xfrm>
          <a:prstGeom prst="flowChartOnlineStorage">
            <a:avLst/>
          </a:prstGeom>
          <a:gradFill>
            <a:gsLst>
              <a:gs pos="0">
                <a:schemeClr val="accent4"/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</a:rPr>
              <a:t>Current DICOM Images from Modality</a:t>
            </a:r>
          </a:p>
        </p:txBody>
      </p:sp>
      <p:sp>
        <p:nvSpPr>
          <p:cNvPr id="8" name="Document 7"/>
          <p:cNvSpPr/>
          <p:nvPr/>
        </p:nvSpPr>
        <p:spPr>
          <a:xfrm>
            <a:off x="5331290" y="2182378"/>
            <a:ext cx="1190251" cy="598101"/>
          </a:xfrm>
          <a:prstGeom prst="flowChart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DICOM Segmentation</a:t>
            </a:r>
          </a:p>
        </p:txBody>
      </p:sp>
      <p:sp>
        <p:nvSpPr>
          <p:cNvPr id="9" name="Document 8"/>
          <p:cNvSpPr/>
          <p:nvPr/>
        </p:nvSpPr>
        <p:spPr>
          <a:xfrm>
            <a:off x="5331290" y="2845500"/>
            <a:ext cx="1190251" cy="598101"/>
          </a:xfrm>
          <a:prstGeom prst="flowChart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DICOM Registration</a:t>
            </a:r>
          </a:p>
        </p:txBody>
      </p:sp>
      <p:sp>
        <p:nvSpPr>
          <p:cNvPr id="10" name="Document 9"/>
          <p:cNvSpPr/>
          <p:nvPr/>
        </p:nvSpPr>
        <p:spPr>
          <a:xfrm>
            <a:off x="4489246" y="3522424"/>
            <a:ext cx="1190251" cy="598101"/>
          </a:xfrm>
          <a:prstGeom prst="flowChartDocument">
            <a:avLst/>
          </a:prstGeom>
          <a:gradFill flip="none" rotWithShape="1">
            <a:gsLst>
              <a:gs pos="0">
                <a:srgbClr val="48B68C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DICOM SR</a:t>
            </a:r>
          </a:p>
        </p:txBody>
      </p:sp>
      <p:sp>
        <p:nvSpPr>
          <p:cNvPr id="11" name="Document 10"/>
          <p:cNvSpPr/>
          <p:nvPr/>
        </p:nvSpPr>
        <p:spPr>
          <a:xfrm>
            <a:off x="5331290" y="4226957"/>
            <a:ext cx="1190251" cy="598101"/>
          </a:xfrm>
          <a:prstGeom prst="flowChart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DICOM Real World Value</a:t>
            </a:r>
          </a:p>
        </p:txBody>
      </p:sp>
      <p:sp>
        <p:nvSpPr>
          <p:cNvPr id="12" name="Document 11"/>
          <p:cNvSpPr/>
          <p:nvPr/>
        </p:nvSpPr>
        <p:spPr>
          <a:xfrm>
            <a:off x="5331290" y="4885000"/>
            <a:ext cx="1190251" cy="598101"/>
          </a:xfrm>
          <a:prstGeom prst="flowChart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DICOM Parametric Map Images</a:t>
            </a:r>
          </a:p>
        </p:txBody>
      </p:sp>
      <p:sp>
        <p:nvSpPr>
          <p:cNvPr id="13" name="Display 12"/>
          <p:cNvSpPr/>
          <p:nvPr/>
        </p:nvSpPr>
        <p:spPr>
          <a:xfrm>
            <a:off x="7141525" y="3429000"/>
            <a:ext cx="1564971" cy="786398"/>
          </a:xfrm>
          <a:prstGeom prst="flowChartDisplay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PACS Store, Distribute and Review</a:t>
            </a:r>
          </a:p>
        </p:txBody>
      </p:sp>
      <p:cxnSp>
        <p:nvCxnSpPr>
          <p:cNvPr id="14" name="Straight Arrow Connector 60"/>
          <p:cNvCxnSpPr>
            <a:stCxn id="5" idx="3"/>
            <a:endCxn id="4" idx="1"/>
          </p:cNvCxnSpPr>
          <p:nvPr/>
        </p:nvCxnSpPr>
        <p:spPr>
          <a:xfrm>
            <a:off x="1770710" y="3819279"/>
            <a:ext cx="669776" cy="29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tored Data 16"/>
          <p:cNvSpPr/>
          <p:nvPr/>
        </p:nvSpPr>
        <p:spPr>
          <a:xfrm>
            <a:off x="552381" y="4623559"/>
            <a:ext cx="1470937" cy="739146"/>
          </a:xfrm>
          <a:prstGeom prst="flowChartOnlineStorage">
            <a:avLst/>
          </a:prstGeom>
          <a:gradFill>
            <a:gsLst>
              <a:gs pos="0">
                <a:schemeClr val="accent4"/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</a:rPr>
              <a:t>Previous DICOM Images from PACS</a:t>
            </a:r>
          </a:p>
        </p:txBody>
      </p:sp>
      <p:cxnSp>
        <p:nvCxnSpPr>
          <p:cNvPr id="18" name="Straight Arrow Connector 60"/>
          <p:cNvCxnSpPr>
            <a:stCxn id="17" idx="3"/>
            <a:endCxn id="4" idx="1"/>
          </p:cNvCxnSpPr>
          <p:nvPr/>
        </p:nvCxnSpPr>
        <p:spPr>
          <a:xfrm flipV="1">
            <a:off x="1778162" y="3822200"/>
            <a:ext cx="662325" cy="117093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60"/>
          <p:cNvCxnSpPr>
            <a:stCxn id="13" idx="2"/>
            <a:endCxn id="17" idx="2"/>
          </p:cNvCxnSpPr>
          <p:nvPr/>
        </p:nvCxnSpPr>
        <p:spPr>
          <a:xfrm rot="5400000">
            <a:off x="4032278" y="1470972"/>
            <a:ext cx="1147307" cy="6636161"/>
          </a:xfrm>
          <a:prstGeom prst="bentConnector3">
            <a:avLst>
              <a:gd name="adj1" fmla="val 1199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60"/>
          <p:cNvCxnSpPr>
            <a:stCxn id="10" idx="3"/>
            <a:endCxn id="13" idx="1"/>
          </p:cNvCxnSpPr>
          <p:nvPr/>
        </p:nvCxnSpPr>
        <p:spPr>
          <a:xfrm>
            <a:off x="5679496" y="3821475"/>
            <a:ext cx="1462028" cy="7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60"/>
          <p:cNvCxnSpPr>
            <a:stCxn id="4" idx="3"/>
            <a:endCxn id="10" idx="1"/>
          </p:cNvCxnSpPr>
          <p:nvPr/>
        </p:nvCxnSpPr>
        <p:spPr>
          <a:xfrm flipV="1">
            <a:off x="4005457" y="3821475"/>
            <a:ext cx="483788" cy="7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322427" y="2210549"/>
            <a:ext cx="1495051" cy="902901"/>
            <a:chOff x="3109277" y="1298082"/>
            <a:chExt cx="1495051" cy="902901"/>
          </a:xfrm>
        </p:grpSpPr>
        <p:sp>
          <p:nvSpPr>
            <p:cNvPr id="35" name="Document 34"/>
            <p:cNvSpPr/>
            <p:nvPr/>
          </p:nvSpPr>
          <p:spPr>
            <a:xfrm>
              <a:off x="3109277" y="1298082"/>
              <a:ext cx="1190251" cy="598101"/>
            </a:xfrm>
            <a:prstGeom prst="flowChartDocumen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6" name="Document 35"/>
            <p:cNvSpPr/>
            <p:nvPr/>
          </p:nvSpPr>
          <p:spPr>
            <a:xfrm>
              <a:off x="3261677" y="1450482"/>
              <a:ext cx="1190251" cy="598101"/>
            </a:xfrm>
            <a:prstGeom prst="flowChartDocumen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7" name="Document 36"/>
            <p:cNvSpPr/>
            <p:nvPr/>
          </p:nvSpPr>
          <p:spPr>
            <a:xfrm>
              <a:off x="3414077" y="1602882"/>
              <a:ext cx="1190251" cy="598101"/>
            </a:xfrm>
            <a:prstGeom prst="flowChartDocumen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Previous DICOM SR </a:t>
              </a:r>
              <a:r>
                <a:rPr lang="en-US" sz="1200" dirty="0" err="1">
                  <a:solidFill>
                    <a:srgbClr val="000000"/>
                  </a:solidFill>
                </a:rPr>
                <a:t>etc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9" name="Straight Arrow Connector 60"/>
          <p:cNvCxnSpPr>
            <a:stCxn id="37" idx="2"/>
            <a:endCxn id="4" idx="0"/>
          </p:cNvCxnSpPr>
          <p:nvPr/>
        </p:nvCxnSpPr>
        <p:spPr>
          <a:xfrm rot="16200000" flipH="1">
            <a:off x="3045116" y="3251144"/>
            <a:ext cx="355092" cy="6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60"/>
          <p:cNvCxnSpPr>
            <a:stCxn id="13" idx="0"/>
            <a:endCxn id="35" idx="0"/>
          </p:cNvCxnSpPr>
          <p:nvPr/>
        </p:nvCxnSpPr>
        <p:spPr>
          <a:xfrm rot="16200000" flipV="1">
            <a:off x="4811555" y="316545"/>
            <a:ext cx="1218452" cy="5006458"/>
          </a:xfrm>
          <a:prstGeom prst="bentConnector3">
            <a:avLst>
              <a:gd name="adj1" fmla="val 1187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60"/>
          <p:cNvCxnSpPr>
            <a:stCxn id="8" idx="3"/>
            <a:endCxn id="13" idx="1"/>
          </p:cNvCxnSpPr>
          <p:nvPr/>
        </p:nvCxnSpPr>
        <p:spPr>
          <a:xfrm>
            <a:off x="6521540" y="2481429"/>
            <a:ext cx="619984" cy="13407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60"/>
          <p:cNvCxnSpPr>
            <a:stCxn id="9" idx="3"/>
            <a:endCxn id="13" idx="1"/>
          </p:cNvCxnSpPr>
          <p:nvPr/>
        </p:nvCxnSpPr>
        <p:spPr>
          <a:xfrm>
            <a:off x="6521540" y="3144551"/>
            <a:ext cx="619984" cy="67764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60"/>
          <p:cNvCxnSpPr>
            <a:stCxn id="12" idx="3"/>
            <a:endCxn id="13" idx="1"/>
          </p:cNvCxnSpPr>
          <p:nvPr/>
        </p:nvCxnSpPr>
        <p:spPr>
          <a:xfrm flipV="1">
            <a:off x="6521540" y="3822200"/>
            <a:ext cx="619984" cy="136185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1" idx="3"/>
            <a:endCxn id="13" idx="1"/>
          </p:cNvCxnSpPr>
          <p:nvPr/>
        </p:nvCxnSpPr>
        <p:spPr>
          <a:xfrm flipV="1">
            <a:off x="6521540" y="3822199"/>
            <a:ext cx="619984" cy="7038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0"/>
          <p:cNvCxnSpPr>
            <a:stCxn id="4" idx="3"/>
            <a:endCxn id="8" idx="1"/>
          </p:cNvCxnSpPr>
          <p:nvPr/>
        </p:nvCxnSpPr>
        <p:spPr>
          <a:xfrm flipV="1">
            <a:off x="4005457" y="2481429"/>
            <a:ext cx="1325832" cy="1340771"/>
          </a:xfrm>
          <a:prstGeom prst="bentConnector3">
            <a:avLst>
              <a:gd name="adj1" fmla="val 1928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0"/>
          <p:cNvCxnSpPr>
            <a:stCxn id="4" idx="3"/>
            <a:endCxn id="9" idx="1"/>
          </p:cNvCxnSpPr>
          <p:nvPr/>
        </p:nvCxnSpPr>
        <p:spPr>
          <a:xfrm flipV="1">
            <a:off x="4005457" y="3144551"/>
            <a:ext cx="1325832" cy="677649"/>
          </a:xfrm>
          <a:prstGeom prst="bentConnector3">
            <a:avLst>
              <a:gd name="adj1" fmla="val 203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60"/>
          <p:cNvCxnSpPr>
            <a:stCxn id="4" idx="3"/>
            <a:endCxn id="12" idx="1"/>
          </p:cNvCxnSpPr>
          <p:nvPr/>
        </p:nvCxnSpPr>
        <p:spPr>
          <a:xfrm>
            <a:off x="4005457" y="3822200"/>
            <a:ext cx="1325832" cy="1361851"/>
          </a:xfrm>
          <a:prstGeom prst="bentConnector3">
            <a:avLst>
              <a:gd name="adj1" fmla="val 203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60"/>
          <p:cNvCxnSpPr>
            <a:stCxn id="4" idx="3"/>
            <a:endCxn id="11" idx="1"/>
          </p:cNvCxnSpPr>
          <p:nvPr/>
        </p:nvCxnSpPr>
        <p:spPr>
          <a:xfrm>
            <a:off x="4005457" y="3822199"/>
            <a:ext cx="1325832" cy="703808"/>
          </a:xfrm>
          <a:prstGeom prst="bentConnector3">
            <a:avLst>
              <a:gd name="adj1" fmla="val 203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49"/>
          <p:cNvCxnSpPr>
            <a:stCxn id="10" idx="0"/>
            <a:endCxn id="8" idx="1"/>
          </p:cNvCxnSpPr>
          <p:nvPr/>
        </p:nvCxnSpPr>
        <p:spPr>
          <a:xfrm rot="5400000" flipH="1" flipV="1">
            <a:off x="4687334" y="2878467"/>
            <a:ext cx="1040995" cy="246918"/>
          </a:xfrm>
          <a:prstGeom prst="bentConnector2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49"/>
          <p:cNvCxnSpPr>
            <a:stCxn id="10" idx="0"/>
            <a:endCxn id="9" idx="1"/>
          </p:cNvCxnSpPr>
          <p:nvPr/>
        </p:nvCxnSpPr>
        <p:spPr>
          <a:xfrm rot="5400000" flipH="1" flipV="1">
            <a:off x="5018895" y="3210028"/>
            <a:ext cx="377873" cy="246918"/>
          </a:xfrm>
          <a:prstGeom prst="bentConnector2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49"/>
          <p:cNvCxnSpPr>
            <a:stCxn id="10" idx="2"/>
            <a:endCxn id="11" idx="1"/>
          </p:cNvCxnSpPr>
          <p:nvPr/>
        </p:nvCxnSpPr>
        <p:spPr>
          <a:xfrm rot="16200000" flipH="1">
            <a:off x="4985318" y="4180036"/>
            <a:ext cx="445024" cy="246918"/>
          </a:xfrm>
          <a:prstGeom prst="bentConnector2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49"/>
          <p:cNvCxnSpPr>
            <a:stCxn id="10" idx="2"/>
            <a:endCxn id="12" idx="1"/>
          </p:cNvCxnSpPr>
          <p:nvPr/>
        </p:nvCxnSpPr>
        <p:spPr>
          <a:xfrm rot="16200000" flipH="1">
            <a:off x="4656298" y="4509057"/>
            <a:ext cx="1103067" cy="246918"/>
          </a:xfrm>
          <a:prstGeom prst="bentConnector2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246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60"/>
          <p:cNvCxnSpPr>
            <a:stCxn id="13" idx="2"/>
            <a:endCxn id="5" idx="1"/>
          </p:cNvCxnSpPr>
          <p:nvPr/>
        </p:nvCxnSpPr>
        <p:spPr>
          <a:xfrm rot="5400000" flipH="1">
            <a:off x="4036411" y="327800"/>
            <a:ext cx="396119" cy="7379081"/>
          </a:xfrm>
          <a:prstGeom prst="bentConnector4">
            <a:avLst>
              <a:gd name="adj1" fmla="val -387011"/>
              <a:gd name="adj2" fmla="val 10309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DICOM SR organizes them …</a:t>
            </a:r>
          </a:p>
        </p:txBody>
      </p:sp>
      <p:sp>
        <p:nvSpPr>
          <p:cNvPr id="4" name="Display 3"/>
          <p:cNvSpPr/>
          <p:nvPr/>
        </p:nvSpPr>
        <p:spPr>
          <a:xfrm>
            <a:off x="2440487" y="3429000"/>
            <a:ext cx="1564971" cy="786398"/>
          </a:xfrm>
          <a:prstGeom prst="flowChartDisplay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Analysis Workstation</a:t>
            </a:r>
          </a:p>
        </p:txBody>
      </p:sp>
      <p:sp>
        <p:nvSpPr>
          <p:cNvPr id="5" name="Stored Data 4"/>
          <p:cNvSpPr/>
          <p:nvPr/>
        </p:nvSpPr>
        <p:spPr>
          <a:xfrm>
            <a:off x="544930" y="3449706"/>
            <a:ext cx="1470937" cy="739146"/>
          </a:xfrm>
          <a:prstGeom prst="flowChartOnlineStorage">
            <a:avLst/>
          </a:prstGeom>
          <a:gradFill>
            <a:gsLst>
              <a:gs pos="0">
                <a:schemeClr val="accent4"/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</a:rPr>
              <a:t>Current DICOM Images from Modality</a:t>
            </a:r>
          </a:p>
        </p:txBody>
      </p:sp>
      <p:sp>
        <p:nvSpPr>
          <p:cNvPr id="8" name="Document 7"/>
          <p:cNvSpPr/>
          <p:nvPr/>
        </p:nvSpPr>
        <p:spPr>
          <a:xfrm>
            <a:off x="5331290" y="2182378"/>
            <a:ext cx="1190251" cy="598101"/>
          </a:xfrm>
          <a:prstGeom prst="flowChart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DICOM Segmentation</a:t>
            </a:r>
          </a:p>
        </p:txBody>
      </p:sp>
      <p:sp>
        <p:nvSpPr>
          <p:cNvPr id="9" name="Document 8"/>
          <p:cNvSpPr/>
          <p:nvPr/>
        </p:nvSpPr>
        <p:spPr>
          <a:xfrm>
            <a:off x="5331290" y="2845500"/>
            <a:ext cx="1190251" cy="598101"/>
          </a:xfrm>
          <a:prstGeom prst="flowChart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DICOM Registration</a:t>
            </a:r>
          </a:p>
        </p:txBody>
      </p:sp>
      <p:sp>
        <p:nvSpPr>
          <p:cNvPr id="10" name="Document 9"/>
          <p:cNvSpPr/>
          <p:nvPr/>
        </p:nvSpPr>
        <p:spPr>
          <a:xfrm>
            <a:off x="4489246" y="3522424"/>
            <a:ext cx="1190251" cy="598101"/>
          </a:xfrm>
          <a:prstGeom prst="flowChartDocument">
            <a:avLst/>
          </a:prstGeom>
          <a:gradFill flip="none" rotWithShape="1">
            <a:gsLst>
              <a:gs pos="0">
                <a:srgbClr val="48B68C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DICOM SR</a:t>
            </a:r>
          </a:p>
        </p:txBody>
      </p:sp>
      <p:sp>
        <p:nvSpPr>
          <p:cNvPr id="11" name="Document 10"/>
          <p:cNvSpPr/>
          <p:nvPr/>
        </p:nvSpPr>
        <p:spPr>
          <a:xfrm>
            <a:off x="5331290" y="4226957"/>
            <a:ext cx="1190251" cy="598101"/>
          </a:xfrm>
          <a:prstGeom prst="flowChart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DICOM Real World Value</a:t>
            </a:r>
          </a:p>
        </p:txBody>
      </p:sp>
      <p:sp>
        <p:nvSpPr>
          <p:cNvPr id="12" name="Document 11"/>
          <p:cNvSpPr/>
          <p:nvPr/>
        </p:nvSpPr>
        <p:spPr>
          <a:xfrm>
            <a:off x="5331290" y="4885000"/>
            <a:ext cx="1190251" cy="598101"/>
          </a:xfrm>
          <a:prstGeom prst="flowChart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DICOM Parametric Map Images</a:t>
            </a:r>
          </a:p>
        </p:txBody>
      </p:sp>
      <p:sp>
        <p:nvSpPr>
          <p:cNvPr id="13" name="Display 12"/>
          <p:cNvSpPr/>
          <p:nvPr/>
        </p:nvSpPr>
        <p:spPr>
          <a:xfrm>
            <a:off x="7141525" y="3429000"/>
            <a:ext cx="1564971" cy="786398"/>
          </a:xfrm>
          <a:prstGeom prst="flowChartDisplay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PACS Store, Distribute and Review</a:t>
            </a:r>
          </a:p>
        </p:txBody>
      </p:sp>
      <p:cxnSp>
        <p:nvCxnSpPr>
          <p:cNvPr id="14" name="Straight Arrow Connector 60"/>
          <p:cNvCxnSpPr>
            <a:stCxn id="5" idx="3"/>
            <a:endCxn id="4" idx="1"/>
          </p:cNvCxnSpPr>
          <p:nvPr/>
        </p:nvCxnSpPr>
        <p:spPr>
          <a:xfrm>
            <a:off x="1770710" y="3819279"/>
            <a:ext cx="669776" cy="29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tored Data 16"/>
          <p:cNvSpPr/>
          <p:nvPr/>
        </p:nvSpPr>
        <p:spPr>
          <a:xfrm>
            <a:off x="552381" y="4623559"/>
            <a:ext cx="1470937" cy="739146"/>
          </a:xfrm>
          <a:prstGeom prst="flowChartOnlineStorage">
            <a:avLst/>
          </a:prstGeom>
          <a:gradFill>
            <a:gsLst>
              <a:gs pos="0">
                <a:schemeClr val="accent4"/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</a:rPr>
              <a:t>Previous DICOM Images from PACS</a:t>
            </a:r>
          </a:p>
        </p:txBody>
      </p:sp>
      <p:cxnSp>
        <p:nvCxnSpPr>
          <p:cNvPr id="18" name="Straight Arrow Connector 60"/>
          <p:cNvCxnSpPr>
            <a:stCxn id="17" idx="3"/>
            <a:endCxn id="4" idx="1"/>
          </p:cNvCxnSpPr>
          <p:nvPr/>
        </p:nvCxnSpPr>
        <p:spPr>
          <a:xfrm flipV="1">
            <a:off x="1778162" y="3822200"/>
            <a:ext cx="662325" cy="117093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60"/>
          <p:cNvCxnSpPr>
            <a:stCxn id="13" idx="2"/>
            <a:endCxn id="17" idx="2"/>
          </p:cNvCxnSpPr>
          <p:nvPr/>
        </p:nvCxnSpPr>
        <p:spPr>
          <a:xfrm rot="5400000">
            <a:off x="4032278" y="1470972"/>
            <a:ext cx="1147307" cy="6636161"/>
          </a:xfrm>
          <a:prstGeom prst="bentConnector3">
            <a:avLst>
              <a:gd name="adj1" fmla="val 1199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60"/>
          <p:cNvCxnSpPr>
            <a:stCxn id="10" idx="3"/>
            <a:endCxn id="13" idx="1"/>
          </p:cNvCxnSpPr>
          <p:nvPr/>
        </p:nvCxnSpPr>
        <p:spPr>
          <a:xfrm>
            <a:off x="5679496" y="3821475"/>
            <a:ext cx="1462028" cy="7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60"/>
          <p:cNvCxnSpPr>
            <a:stCxn id="4" idx="3"/>
            <a:endCxn id="10" idx="1"/>
          </p:cNvCxnSpPr>
          <p:nvPr/>
        </p:nvCxnSpPr>
        <p:spPr>
          <a:xfrm flipV="1">
            <a:off x="4005457" y="3821475"/>
            <a:ext cx="483788" cy="7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322427" y="2210549"/>
            <a:ext cx="1495051" cy="902901"/>
            <a:chOff x="3109277" y="1298082"/>
            <a:chExt cx="1495051" cy="902901"/>
          </a:xfrm>
        </p:grpSpPr>
        <p:sp>
          <p:nvSpPr>
            <p:cNvPr id="35" name="Document 34"/>
            <p:cNvSpPr/>
            <p:nvPr/>
          </p:nvSpPr>
          <p:spPr>
            <a:xfrm>
              <a:off x="3109277" y="1298082"/>
              <a:ext cx="1190251" cy="598101"/>
            </a:xfrm>
            <a:prstGeom prst="flowChartDocumen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6" name="Document 35"/>
            <p:cNvSpPr/>
            <p:nvPr/>
          </p:nvSpPr>
          <p:spPr>
            <a:xfrm>
              <a:off x="3261677" y="1450482"/>
              <a:ext cx="1190251" cy="598101"/>
            </a:xfrm>
            <a:prstGeom prst="flowChartDocumen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7" name="Document 36"/>
            <p:cNvSpPr/>
            <p:nvPr/>
          </p:nvSpPr>
          <p:spPr>
            <a:xfrm>
              <a:off x="3414077" y="1602882"/>
              <a:ext cx="1190251" cy="598101"/>
            </a:xfrm>
            <a:prstGeom prst="flowChartDocumen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Previous DICOM SR </a:t>
              </a:r>
              <a:r>
                <a:rPr lang="en-US" sz="1200" dirty="0" err="1">
                  <a:solidFill>
                    <a:srgbClr val="000000"/>
                  </a:solidFill>
                </a:rPr>
                <a:t>etc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9" name="Straight Arrow Connector 60"/>
          <p:cNvCxnSpPr>
            <a:stCxn id="37" idx="2"/>
            <a:endCxn id="4" idx="0"/>
          </p:cNvCxnSpPr>
          <p:nvPr/>
        </p:nvCxnSpPr>
        <p:spPr>
          <a:xfrm rot="16200000" flipH="1">
            <a:off x="3045116" y="3251144"/>
            <a:ext cx="355092" cy="6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60"/>
          <p:cNvCxnSpPr>
            <a:stCxn id="13" idx="0"/>
            <a:endCxn id="35" idx="0"/>
          </p:cNvCxnSpPr>
          <p:nvPr/>
        </p:nvCxnSpPr>
        <p:spPr>
          <a:xfrm rot="16200000" flipV="1">
            <a:off x="4811555" y="316545"/>
            <a:ext cx="1218452" cy="5006458"/>
          </a:xfrm>
          <a:prstGeom prst="bentConnector3">
            <a:avLst>
              <a:gd name="adj1" fmla="val 1187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60"/>
          <p:cNvCxnSpPr>
            <a:stCxn id="8" idx="3"/>
            <a:endCxn id="13" idx="1"/>
          </p:cNvCxnSpPr>
          <p:nvPr/>
        </p:nvCxnSpPr>
        <p:spPr>
          <a:xfrm>
            <a:off x="6521540" y="2481429"/>
            <a:ext cx="619984" cy="13407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60"/>
          <p:cNvCxnSpPr>
            <a:stCxn id="9" idx="3"/>
            <a:endCxn id="13" idx="1"/>
          </p:cNvCxnSpPr>
          <p:nvPr/>
        </p:nvCxnSpPr>
        <p:spPr>
          <a:xfrm>
            <a:off x="6521540" y="3144551"/>
            <a:ext cx="619984" cy="67764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60"/>
          <p:cNvCxnSpPr>
            <a:stCxn id="12" idx="3"/>
            <a:endCxn id="13" idx="1"/>
          </p:cNvCxnSpPr>
          <p:nvPr/>
        </p:nvCxnSpPr>
        <p:spPr>
          <a:xfrm flipV="1">
            <a:off x="6521540" y="3822200"/>
            <a:ext cx="619984" cy="136185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1" idx="3"/>
            <a:endCxn id="13" idx="1"/>
          </p:cNvCxnSpPr>
          <p:nvPr/>
        </p:nvCxnSpPr>
        <p:spPr>
          <a:xfrm flipV="1">
            <a:off x="6521540" y="3822199"/>
            <a:ext cx="619984" cy="7038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0"/>
          <p:cNvCxnSpPr>
            <a:stCxn id="4" idx="3"/>
            <a:endCxn id="8" idx="1"/>
          </p:cNvCxnSpPr>
          <p:nvPr/>
        </p:nvCxnSpPr>
        <p:spPr>
          <a:xfrm flipV="1">
            <a:off x="4005457" y="2481429"/>
            <a:ext cx="1325832" cy="1340771"/>
          </a:xfrm>
          <a:prstGeom prst="bentConnector3">
            <a:avLst>
              <a:gd name="adj1" fmla="val 1928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0"/>
          <p:cNvCxnSpPr>
            <a:stCxn id="4" idx="3"/>
            <a:endCxn id="9" idx="1"/>
          </p:cNvCxnSpPr>
          <p:nvPr/>
        </p:nvCxnSpPr>
        <p:spPr>
          <a:xfrm flipV="1">
            <a:off x="4005457" y="3144551"/>
            <a:ext cx="1325832" cy="677649"/>
          </a:xfrm>
          <a:prstGeom prst="bentConnector3">
            <a:avLst>
              <a:gd name="adj1" fmla="val 203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60"/>
          <p:cNvCxnSpPr>
            <a:stCxn id="4" idx="3"/>
            <a:endCxn id="12" idx="1"/>
          </p:cNvCxnSpPr>
          <p:nvPr/>
        </p:nvCxnSpPr>
        <p:spPr>
          <a:xfrm>
            <a:off x="4005457" y="3822200"/>
            <a:ext cx="1325832" cy="1361851"/>
          </a:xfrm>
          <a:prstGeom prst="bentConnector3">
            <a:avLst>
              <a:gd name="adj1" fmla="val 203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60"/>
          <p:cNvCxnSpPr>
            <a:stCxn id="4" idx="3"/>
            <a:endCxn id="11" idx="1"/>
          </p:cNvCxnSpPr>
          <p:nvPr/>
        </p:nvCxnSpPr>
        <p:spPr>
          <a:xfrm>
            <a:off x="4005457" y="3822199"/>
            <a:ext cx="1325832" cy="703808"/>
          </a:xfrm>
          <a:prstGeom prst="bentConnector3">
            <a:avLst>
              <a:gd name="adj1" fmla="val 203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49"/>
          <p:cNvCxnSpPr>
            <a:stCxn id="10" idx="0"/>
            <a:endCxn id="8" idx="1"/>
          </p:cNvCxnSpPr>
          <p:nvPr/>
        </p:nvCxnSpPr>
        <p:spPr>
          <a:xfrm rot="5400000" flipH="1" flipV="1">
            <a:off x="4687334" y="2878467"/>
            <a:ext cx="1040995" cy="246918"/>
          </a:xfrm>
          <a:prstGeom prst="bentConnector2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49"/>
          <p:cNvCxnSpPr>
            <a:stCxn id="10" idx="0"/>
            <a:endCxn id="9" idx="1"/>
          </p:cNvCxnSpPr>
          <p:nvPr/>
        </p:nvCxnSpPr>
        <p:spPr>
          <a:xfrm rot="5400000" flipH="1" flipV="1">
            <a:off x="5018895" y="3210028"/>
            <a:ext cx="377873" cy="246918"/>
          </a:xfrm>
          <a:prstGeom prst="bentConnector2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49"/>
          <p:cNvCxnSpPr>
            <a:stCxn id="10" idx="2"/>
            <a:endCxn id="11" idx="1"/>
          </p:cNvCxnSpPr>
          <p:nvPr/>
        </p:nvCxnSpPr>
        <p:spPr>
          <a:xfrm rot="16200000" flipH="1">
            <a:off x="4985318" y="4180036"/>
            <a:ext cx="445024" cy="246918"/>
          </a:xfrm>
          <a:prstGeom prst="bentConnector2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49"/>
          <p:cNvCxnSpPr>
            <a:stCxn id="10" idx="2"/>
            <a:endCxn id="12" idx="1"/>
          </p:cNvCxnSpPr>
          <p:nvPr/>
        </p:nvCxnSpPr>
        <p:spPr>
          <a:xfrm rot="16200000" flipH="1">
            <a:off x="4656298" y="4509057"/>
            <a:ext cx="1103067" cy="246918"/>
          </a:xfrm>
          <a:prstGeom prst="bentConnector2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0C9F663E-3EBE-0148-B6E5-A89E41558467}"/>
              </a:ext>
            </a:extLst>
          </p:cNvPr>
          <p:cNvSpPr/>
          <p:nvPr/>
        </p:nvSpPr>
        <p:spPr bwMode="auto">
          <a:xfrm>
            <a:off x="4157857" y="3108497"/>
            <a:ext cx="1834084" cy="1369613"/>
          </a:xfrm>
          <a:prstGeom prst="ellips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4359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BE2758-0030-6346-87D3-0CF60BD0F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56" y="-277403"/>
            <a:ext cx="5567144" cy="47517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61B2C9-FAFC-5D4B-A9D5-7022B672C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489" y="-277403"/>
            <a:ext cx="8837293" cy="4751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CB908E-E769-AD4D-A878-BA8D6AD18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65" y="3156818"/>
            <a:ext cx="7904446" cy="457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93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47CE6F-539D-FB40-ACC7-F311935C2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080" y="914400"/>
            <a:ext cx="12763506" cy="68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2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125750-0662-404E-A26F-4BDEE6928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9130" y="1043917"/>
            <a:ext cx="25065233" cy="510625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8B8734-D310-904A-9611-31BDE4FDE1B4}"/>
              </a:ext>
            </a:extLst>
          </p:cNvPr>
          <p:cNvSpPr/>
          <p:nvPr/>
        </p:nvSpPr>
        <p:spPr>
          <a:xfrm>
            <a:off x="213692" y="4388100"/>
            <a:ext cx="8743497" cy="1202076"/>
          </a:xfrm>
          <a:prstGeom prst="roundRect">
            <a:avLst/>
          </a:prstGeom>
          <a:solidFill>
            <a:schemeClr val="accent6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D56D573-66B2-F647-82CA-E5049DD40732}"/>
              </a:ext>
            </a:extLst>
          </p:cNvPr>
          <p:cNvSpPr/>
          <p:nvPr/>
        </p:nvSpPr>
        <p:spPr>
          <a:xfrm>
            <a:off x="3411794" y="1974280"/>
            <a:ext cx="3805083" cy="523114"/>
          </a:xfrm>
          <a:prstGeom prst="roundRect">
            <a:avLst/>
          </a:prstGeom>
          <a:solidFill>
            <a:schemeClr val="accent6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80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125750-0662-404E-A26F-4BDEE6928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9130" y="1043917"/>
            <a:ext cx="25065233" cy="510625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8B8734-D310-904A-9611-31BDE4FDE1B4}"/>
              </a:ext>
            </a:extLst>
          </p:cNvPr>
          <p:cNvSpPr/>
          <p:nvPr/>
        </p:nvSpPr>
        <p:spPr>
          <a:xfrm>
            <a:off x="1002891" y="5407742"/>
            <a:ext cx="8121445" cy="742431"/>
          </a:xfrm>
          <a:prstGeom prst="roundRect">
            <a:avLst/>
          </a:prstGeom>
          <a:solidFill>
            <a:schemeClr val="accent6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AFB81-CB05-459B-8CFF-795E54B5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04593-57A3-4AB2-8755-CA688F54E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Editor of the DICOM Standard (NEMA Contract)</a:t>
            </a:r>
          </a:p>
          <a:p>
            <a:r>
              <a:rPr lang="en-US" sz="2700" dirty="0"/>
              <a:t>Owner of </a:t>
            </a:r>
            <a:r>
              <a:rPr lang="en-US" sz="2700" dirty="0" err="1"/>
              <a:t>PixelMed</a:t>
            </a:r>
            <a:r>
              <a:rPr lang="en-US" sz="2700" dirty="0"/>
              <a:t> Publishing, LLC</a:t>
            </a:r>
          </a:p>
          <a:p>
            <a:r>
              <a:rPr lang="en-US" sz="2700" dirty="0"/>
              <a:t>Author of book on DICOM Structured Reporting</a:t>
            </a:r>
          </a:p>
          <a:p>
            <a:r>
              <a:rPr lang="en-US" sz="2700" dirty="0"/>
              <a:t>Consulting for </a:t>
            </a:r>
            <a:r>
              <a:rPr lang="en-US" sz="2700" dirty="0" err="1"/>
              <a:t>BKMedical</a:t>
            </a:r>
            <a:r>
              <a:rPr lang="en-US" sz="2700" dirty="0"/>
              <a:t>, Canfield, Carestream, Imago, MDDX (</a:t>
            </a:r>
            <a:r>
              <a:rPr lang="en-US" sz="2700" dirty="0" err="1"/>
              <a:t>Bioclinica</a:t>
            </a:r>
            <a:r>
              <a:rPr lang="en-US" sz="2700"/>
              <a:t>)</a:t>
            </a:r>
          </a:p>
          <a:p>
            <a:r>
              <a:rPr lang="en-US" sz="2700" dirty="0"/>
              <a:t>Supported by NIH U24CA180918 QIICR, NCI Leidos BOA 29XS219 Task Order #05</a:t>
            </a:r>
          </a:p>
        </p:txBody>
      </p:sp>
    </p:spTree>
    <p:extLst>
      <p:ext uri="{BB962C8B-B14F-4D97-AF65-F5344CB8AC3E}">
        <p14:creationId xmlns:p14="http://schemas.microsoft.com/office/powerpoint/2010/main" val="717050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0366A233-A83E-A64D-8744-C5D56EB98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SR Content is a Tree</a:t>
            </a:r>
          </a:p>
        </p:txBody>
      </p:sp>
      <p:grpSp>
        <p:nvGrpSpPr>
          <p:cNvPr id="141366" name="Group 54">
            <a:extLst>
              <a:ext uri="{FF2B5EF4-FFF2-40B4-BE49-F238E27FC236}">
                <a16:creationId xmlns:a16="http://schemas.microsoft.com/office/drawing/2014/main" id="{D6317399-B47B-CE49-93B7-1CF7516AE2AE}"/>
              </a:ext>
            </a:extLst>
          </p:cNvPr>
          <p:cNvGrpSpPr>
            <a:grpSpLocks/>
          </p:cNvGrpSpPr>
          <p:nvPr/>
        </p:nvGrpSpPr>
        <p:grpSpPr bwMode="auto">
          <a:xfrm>
            <a:off x="1123950" y="2317750"/>
            <a:ext cx="7032625" cy="3759200"/>
            <a:chOff x="788" y="1604"/>
            <a:chExt cx="4430" cy="2368"/>
          </a:xfrm>
        </p:grpSpPr>
        <p:sp>
          <p:nvSpPr>
            <p:cNvPr id="141350" name="Rectangle 38">
              <a:extLst>
                <a:ext uri="{FF2B5EF4-FFF2-40B4-BE49-F238E27FC236}">
                  <a16:creationId xmlns:a16="http://schemas.microsoft.com/office/drawing/2014/main" id="{800C39FA-F174-A143-9308-AD88DD12C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1604"/>
              <a:ext cx="4430" cy="236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16" name="Oval 4">
              <a:extLst>
                <a:ext uri="{FF2B5EF4-FFF2-40B4-BE49-F238E27FC236}">
                  <a16:creationId xmlns:a16="http://schemas.microsoft.com/office/drawing/2014/main" id="{692F124D-44A0-A044-8F8B-BBAB3745B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7" y="1732"/>
              <a:ext cx="655" cy="636"/>
            </a:xfrm>
            <a:prstGeom prst="ellipse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17" name="Oval 5">
              <a:extLst>
                <a:ext uri="{FF2B5EF4-FFF2-40B4-BE49-F238E27FC236}">
                  <a16:creationId xmlns:a16="http://schemas.microsoft.com/office/drawing/2014/main" id="{F561296E-A4D7-ED4D-9B7C-60C272573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7" y="2805"/>
              <a:ext cx="596" cy="615"/>
            </a:xfrm>
            <a:prstGeom prst="ellipse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18" name="Line 6">
              <a:extLst>
                <a:ext uri="{FF2B5EF4-FFF2-40B4-BE49-F238E27FC236}">
                  <a16:creationId xmlns:a16="http://schemas.microsoft.com/office/drawing/2014/main" id="{4DC81BF0-0477-A541-9E9B-D65830391F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2308"/>
              <a:ext cx="378" cy="51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19" name="Oval 7">
              <a:extLst>
                <a:ext uri="{FF2B5EF4-FFF2-40B4-BE49-F238E27FC236}">
                  <a16:creationId xmlns:a16="http://schemas.microsoft.com/office/drawing/2014/main" id="{A19FDB90-0219-DB42-BC8D-8EC0D55D0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2" y="2805"/>
              <a:ext cx="596" cy="615"/>
            </a:xfrm>
            <a:prstGeom prst="ellipse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20" name="Line 8">
              <a:extLst>
                <a:ext uri="{FF2B5EF4-FFF2-40B4-BE49-F238E27FC236}">
                  <a16:creationId xmlns:a16="http://schemas.microsoft.com/office/drawing/2014/main" id="{B0FB5B91-447D-A14B-BB7F-316E091F72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29" y="2308"/>
              <a:ext cx="397" cy="51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25" name="Freeform 13">
              <a:extLst>
                <a:ext uri="{FF2B5EF4-FFF2-40B4-BE49-F238E27FC236}">
                  <a16:creationId xmlns:a16="http://schemas.microsoft.com/office/drawing/2014/main" id="{0F8B1D8B-82B5-7C43-8EB8-F7255B464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" y="1970"/>
              <a:ext cx="238" cy="139"/>
            </a:xfrm>
            <a:custGeom>
              <a:avLst/>
              <a:gdLst>
                <a:gd name="T0" fmla="*/ 0 w 238"/>
                <a:gd name="T1" fmla="*/ 80 h 139"/>
                <a:gd name="T2" fmla="*/ 0 w 238"/>
                <a:gd name="T3" fmla="*/ 0 h 139"/>
                <a:gd name="T4" fmla="*/ 238 w 238"/>
                <a:gd name="T5" fmla="*/ 80 h 139"/>
                <a:gd name="T6" fmla="*/ 0 w 238"/>
                <a:gd name="T7" fmla="*/ 139 h 139"/>
                <a:gd name="T8" fmla="*/ 0 w 238"/>
                <a:gd name="T9" fmla="*/ 8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139">
                  <a:moveTo>
                    <a:pt x="0" y="80"/>
                  </a:moveTo>
                  <a:lnTo>
                    <a:pt x="0" y="0"/>
                  </a:lnTo>
                  <a:lnTo>
                    <a:pt x="238" y="80"/>
                  </a:lnTo>
                  <a:lnTo>
                    <a:pt x="0" y="139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26" name="Line 14">
              <a:extLst>
                <a:ext uri="{FF2B5EF4-FFF2-40B4-BE49-F238E27FC236}">
                  <a16:creationId xmlns:a16="http://schemas.microsoft.com/office/drawing/2014/main" id="{E41FC1A3-9D34-C34B-9DC4-79D631CDFE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0" y="2050"/>
              <a:ext cx="60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27" name="Line 15">
              <a:extLst>
                <a:ext uri="{FF2B5EF4-FFF2-40B4-BE49-F238E27FC236}">
                  <a16:creationId xmlns:a16="http://schemas.microsoft.com/office/drawing/2014/main" id="{BAB57DE9-9D31-8945-9F69-29C913458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9" y="2050"/>
              <a:ext cx="159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28" name="Line 16">
              <a:extLst>
                <a:ext uri="{FF2B5EF4-FFF2-40B4-BE49-F238E27FC236}">
                  <a16:creationId xmlns:a16="http://schemas.microsoft.com/office/drawing/2014/main" id="{51902EEF-04E4-7B40-AFC3-36862E92A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7" y="2050"/>
              <a:ext cx="159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29" name="Line 17">
              <a:extLst>
                <a:ext uri="{FF2B5EF4-FFF2-40B4-BE49-F238E27FC236}">
                  <a16:creationId xmlns:a16="http://schemas.microsoft.com/office/drawing/2014/main" id="{004BD4A9-0458-4F42-8DBA-F77914326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5" y="2050"/>
              <a:ext cx="158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30" name="Line 18">
              <a:extLst>
                <a:ext uri="{FF2B5EF4-FFF2-40B4-BE49-F238E27FC236}">
                  <a16:creationId xmlns:a16="http://schemas.microsoft.com/office/drawing/2014/main" id="{472E79E0-FF78-924E-870E-743F76624C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3" y="2050"/>
              <a:ext cx="79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33" name="Freeform 21">
              <a:extLst>
                <a:ext uri="{FF2B5EF4-FFF2-40B4-BE49-F238E27FC236}">
                  <a16:creationId xmlns:a16="http://schemas.microsoft.com/office/drawing/2014/main" id="{FC2DDC56-19B2-B245-AD13-134536DDA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3003"/>
              <a:ext cx="238" cy="139"/>
            </a:xfrm>
            <a:custGeom>
              <a:avLst/>
              <a:gdLst>
                <a:gd name="T0" fmla="*/ 0 w 238"/>
                <a:gd name="T1" fmla="*/ 60 h 139"/>
                <a:gd name="T2" fmla="*/ 0 w 238"/>
                <a:gd name="T3" fmla="*/ 0 h 139"/>
                <a:gd name="T4" fmla="*/ 238 w 238"/>
                <a:gd name="T5" fmla="*/ 60 h 139"/>
                <a:gd name="T6" fmla="*/ 0 w 238"/>
                <a:gd name="T7" fmla="*/ 139 h 139"/>
                <a:gd name="T8" fmla="*/ 0 w 238"/>
                <a:gd name="T9" fmla="*/ 6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139">
                  <a:moveTo>
                    <a:pt x="0" y="60"/>
                  </a:moveTo>
                  <a:lnTo>
                    <a:pt x="0" y="0"/>
                  </a:lnTo>
                  <a:lnTo>
                    <a:pt x="238" y="60"/>
                  </a:lnTo>
                  <a:lnTo>
                    <a:pt x="0" y="139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34" name="Line 22">
              <a:extLst>
                <a:ext uri="{FF2B5EF4-FFF2-40B4-BE49-F238E27FC236}">
                  <a16:creationId xmlns:a16="http://schemas.microsoft.com/office/drawing/2014/main" id="{25C06D9C-8C6F-574E-838E-49CADA4F91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3063"/>
              <a:ext cx="60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35" name="Line 23">
              <a:extLst>
                <a:ext uri="{FF2B5EF4-FFF2-40B4-BE49-F238E27FC236}">
                  <a16:creationId xmlns:a16="http://schemas.microsoft.com/office/drawing/2014/main" id="{78F1595D-15F9-3F48-8A31-2FD22C9E0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8" y="3063"/>
              <a:ext cx="159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36" name="Line 24">
              <a:extLst>
                <a:ext uri="{FF2B5EF4-FFF2-40B4-BE49-F238E27FC236}">
                  <a16:creationId xmlns:a16="http://schemas.microsoft.com/office/drawing/2014/main" id="{BADDBD2C-ED32-1149-82CE-9EA603F6BB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6" y="3063"/>
              <a:ext cx="80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37" name="Line 25">
              <a:extLst>
                <a:ext uri="{FF2B5EF4-FFF2-40B4-BE49-F238E27FC236}">
                  <a16:creationId xmlns:a16="http://schemas.microsoft.com/office/drawing/2014/main" id="{2EBBAB21-06C9-704B-9ADF-03B4B0554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5" y="2387"/>
              <a:ext cx="1" cy="41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38" name="Freeform 26">
              <a:extLst>
                <a:ext uri="{FF2B5EF4-FFF2-40B4-BE49-F238E27FC236}">
                  <a16:creationId xmlns:a16="http://schemas.microsoft.com/office/drawing/2014/main" id="{5ADFDCA2-25B7-5740-850E-E009BDBBC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3023"/>
              <a:ext cx="119" cy="139"/>
            </a:xfrm>
            <a:custGeom>
              <a:avLst/>
              <a:gdLst>
                <a:gd name="T0" fmla="*/ 119 w 119"/>
                <a:gd name="T1" fmla="*/ 79 h 139"/>
                <a:gd name="T2" fmla="*/ 119 w 119"/>
                <a:gd name="T3" fmla="*/ 20 h 139"/>
                <a:gd name="T4" fmla="*/ 59 w 119"/>
                <a:gd name="T5" fmla="*/ 0 h 139"/>
                <a:gd name="T6" fmla="*/ 20 w 119"/>
                <a:gd name="T7" fmla="*/ 20 h 139"/>
                <a:gd name="T8" fmla="*/ 0 w 119"/>
                <a:gd name="T9" fmla="*/ 79 h 139"/>
                <a:gd name="T10" fmla="*/ 20 w 119"/>
                <a:gd name="T11" fmla="*/ 119 h 139"/>
                <a:gd name="T12" fmla="*/ 59 w 119"/>
                <a:gd name="T13" fmla="*/ 139 h 139"/>
                <a:gd name="T14" fmla="*/ 119 w 119"/>
                <a:gd name="T15" fmla="*/ 119 h 139"/>
                <a:gd name="T16" fmla="*/ 119 w 119"/>
                <a:gd name="T17" fmla="*/ 79 h 139"/>
                <a:gd name="T18" fmla="*/ 119 w 119"/>
                <a:gd name="T19" fmla="*/ 7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39">
                  <a:moveTo>
                    <a:pt x="119" y="79"/>
                  </a:moveTo>
                  <a:lnTo>
                    <a:pt x="119" y="20"/>
                  </a:lnTo>
                  <a:lnTo>
                    <a:pt x="59" y="0"/>
                  </a:lnTo>
                  <a:lnTo>
                    <a:pt x="20" y="20"/>
                  </a:lnTo>
                  <a:lnTo>
                    <a:pt x="0" y="79"/>
                  </a:lnTo>
                  <a:lnTo>
                    <a:pt x="20" y="119"/>
                  </a:lnTo>
                  <a:lnTo>
                    <a:pt x="59" y="139"/>
                  </a:lnTo>
                  <a:lnTo>
                    <a:pt x="119" y="119"/>
                  </a:lnTo>
                  <a:lnTo>
                    <a:pt x="119" y="79"/>
                  </a:lnTo>
                  <a:lnTo>
                    <a:pt x="119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39" name="Freeform 27">
              <a:extLst>
                <a:ext uri="{FF2B5EF4-FFF2-40B4-BE49-F238E27FC236}">
                  <a16:creationId xmlns:a16="http://schemas.microsoft.com/office/drawing/2014/main" id="{773669F1-79FE-2D4E-8584-B93DD182B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3023"/>
              <a:ext cx="119" cy="99"/>
            </a:xfrm>
            <a:custGeom>
              <a:avLst/>
              <a:gdLst>
                <a:gd name="T0" fmla="*/ 119 w 119"/>
                <a:gd name="T1" fmla="*/ 79 h 99"/>
                <a:gd name="T2" fmla="*/ 119 w 119"/>
                <a:gd name="T3" fmla="*/ 20 h 99"/>
                <a:gd name="T4" fmla="*/ 59 w 119"/>
                <a:gd name="T5" fmla="*/ 0 h 99"/>
                <a:gd name="T6" fmla="*/ 20 w 119"/>
                <a:gd name="T7" fmla="*/ 20 h 99"/>
                <a:gd name="T8" fmla="*/ 0 w 119"/>
                <a:gd name="T9" fmla="*/ 79 h 99"/>
                <a:gd name="T10" fmla="*/ 20 w 119"/>
                <a:gd name="T1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99">
                  <a:moveTo>
                    <a:pt x="119" y="79"/>
                  </a:moveTo>
                  <a:lnTo>
                    <a:pt x="119" y="20"/>
                  </a:lnTo>
                  <a:lnTo>
                    <a:pt x="59" y="0"/>
                  </a:lnTo>
                  <a:lnTo>
                    <a:pt x="20" y="20"/>
                  </a:lnTo>
                  <a:lnTo>
                    <a:pt x="0" y="79"/>
                  </a:lnTo>
                  <a:lnTo>
                    <a:pt x="20" y="99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40" name="Freeform 28">
              <a:extLst>
                <a:ext uri="{FF2B5EF4-FFF2-40B4-BE49-F238E27FC236}">
                  <a16:creationId xmlns:a16="http://schemas.microsoft.com/office/drawing/2014/main" id="{BFD7F00C-6503-2045-8B48-53427193E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3023"/>
              <a:ext cx="120" cy="139"/>
            </a:xfrm>
            <a:custGeom>
              <a:avLst/>
              <a:gdLst>
                <a:gd name="T0" fmla="*/ 120 w 120"/>
                <a:gd name="T1" fmla="*/ 79 h 139"/>
                <a:gd name="T2" fmla="*/ 120 w 120"/>
                <a:gd name="T3" fmla="*/ 20 h 139"/>
                <a:gd name="T4" fmla="*/ 60 w 120"/>
                <a:gd name="T5" fmla="*/ 0 h 139"/>
                <a:gd name="T6" fmla="*/ 20 w 120"/>
                <a:gd name="T7" fmla="*/ 20 h 139"/>
                <a:gd name="T8" fmla="*/ 0 w 120"/>
                <a:gd name="T9" fmla="*/ 79 h 139"/>
                <a:gd name="T10" fmla="*/ 20 w 120"/>
                <a:gd name="T11" fmla="*/ 119 h 139"/>
                <a:gd name="T12" fmla="*/ 60 w 120"/>
                <a:gd name="T13" fmla="*/ 139 h 139"/>
                <a:gd name="T14" fmla="*/ 120 w 120"/>
                <a:gd name="T15" fmla="*/ 119 h 139"/>
                <a:gd name="T16" fmla="*/ 120 w 120"/>
                <a:gd name="T17" fmla="*/ 79 h 139"/>
                <a:gd name="T18" fmla="*/ 120 w 120"/>
                <a:gd name="T19" fmla="*/ 7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39">
                  <a:moveTo>
                    <a:pt x="120" y="79"/>
                  </a:moveTo>
                  <a:lnTo>
                    <a:pt x="120" y="20"/>
                  </a:lnTo>
                  <a:lnTo>
                    <a:pt x="60" y="0"/>
                  </a:lnTo>
                  <a:lnTo>
                    <a:pt x="20" y="20"/>
                  </a:lnTo>
                  <a:lnTo>
                    <a:pt x="0" y="79"/>
                  </a:lnTo>
                  <a:lnTo>
                    <a:pt x="20" y="119"/>
                  </a:lnTo>
                  <a:lnTo>
                    <a:pt x="60" y="139"/>
                  </a:lnTo>
                  <a:lnTo>
                    <a:pt x="120" y="119"/>
                  </a:lnTo>
                  <a:lnTo>
                    <a:pt x="120" y="79"/>
                  </a:lnTo>
                  <a:lnTo>
                    <a:pt x="12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41" name="Freeform 29">
              <a:extLst>
                <a:ext uri="{FF2B5EF4-FFF2-40B4-BE49-F238E27FC236}">
                  <a16:creationId xmlns:a16="http://schemas.microsoft.com/office/drawing/2014/main" id="{B4142751-A8FB-134D-A513-A2A4DFEA4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3023"/>
              <a:ext cx="120" cy="99"/>
            </a:xfrm>
            <a:custGeom>
              <a:avLst/>
              <a:gdLst>
                <a:gd name="T0" fmla="*/ 120 w 120"/>
                <a:gd name="T1" fmla="*/ 79 h 99"/>
                <a:gd name="T2" fmla="*/ 120 w 120"/>
                <a:gd name="T3" fmla="*/ 20 h 99"/>
                <a:gd name="T4" fmla="*/ 60 w 120"/>
                <a:gd name="T5" fmla="*/ 0 h 99"/>
                <a:gd name="T6" fmla="*/ 20 w 120"/>
                <a:gd name="T7" fmla="*/ 20 h 99"/>
                <a:gd name="T8" fmla="*/ 0 w 120"/>
                <a:gd name="T9" fmla="*/ 79 h 99"/>
                <a:gd name="T10" fmla="*/ 20 w 120"/>
                <a:gd name="T1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99">
                  <a:moveTo>
                    <a:pt x="120" y="79"/>
                  </a:moveTo>
                  <a:lnTo>
                    <a:pt x="120" y="20"/>
                  </a:lnTo>
                  <a:lnTo>
                    <a:pt x="60" y="0"/>
                  </a:lnTo>
                  <a:lnTo>
                    <a:pt x="20" y="20"/>
                  </a:lnTo>
                  <a:lnTo>
                    <a:pt x="0" y="79"/>
                  </a:lnTo>
                  <a:lnTo>
                    <a:pt x="20" y="99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42" name="Freeform 30">
              <a:extLst>
                <a:ext uri="{FF2B5EF4-FFF2-40B4-BE49-F238E27FC236}">
                  <a16:creationId xmlns:a16="http://schemas.microsoft.com/office/drawing/2014/main" id="{8C5745B5-155B-8C43-A819-ACC78A72B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" y="3023"/>
              <a:ext cx="119" cy="139"/>
            </a:xfrm>
            <a:custGeom>
              <a:avLst/>
              <a:gdLst>
                <a:gd name="T0" fmla="*/ 119 w 119"/>
                <a:gd name="T1" fmla="*/ 79 h 139"/>
                <a:gd name="T2" fmla="*/ 99 w 119"/>
                <a:gd name="T3" fmla="*/ 20 h 139"/>
                <a:gd name="T4" fmla="*/ 60 w 119"/>
                <a:gd name="T5" fmla="*/ 0 h 139"/>
                <a:gd name="T6" fmla="*/ 20 w 119"/>
                <a:gd name="T7" fmla="*/ 20 h 139"/>
                <a:gd name="T8" fmla="*/ 0 w 119"/>
                <a:gd name="T9" fmla="*/ 79 h 139"/>
                <a:gd name="T10" fmla="*/ 20 w 119"/>
                <a:gd name="T11" fmla="*/ 119 h 139"/>
                <a:gd name="T12" fmla="*/ 60 w 119"/>
                <a:gd name="T13" fmla="*/ 139 h 139"/>
                <a:gd name="T14" fmla="*/ 99 w 119"/>
                <a:gd name="T15" fmla="*/ 119 h 139"/>
                <a:gd name="T16" fmla="*/ 119 w 119"/>
                <a:gd name="T17" fmla="*/ 79 h 139"/>
                <a:gd name="T18" fmla="*/ 119 w 119"/>
                <a:gd name="T19" fmla="*/ 7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39">
                  <a:moveTo>
                    <a:pt x="119" y="79"/>
                  </a:moveTo>
                  <a:lnTo>
                    <a:pt x="99" y="20"/>
                  </a:lnTo>
                  <a:lnTo>
                    <a:pt x="60" y="0"/>
                  </a:lnTo>
                  <a:lnTo>
                    <a:pt x="20" y="20"/>
                  </a:lnTo>
                  <a:lnTo>
                    <a:pt x="0" y="79"/>
                  </a:lnTo>
                  <a:lnTo>
                    <a:pt x="20" y="119"/>
                  </a:lnTo>
                  <a:lnTo>
                    <a:pt x="60" y="139"/>
                  </a:lnTo>
                  <a:lnTo>
                    <a:pt x="99" y="119"/>
                  </a:lnTo>
                  <a:lnTo>
                    <a:pt x="119" y="79"/>
                  </a:lnTo>
                  <a:lnTo>
                    <a:pt x="119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43" name="Freeform 31">
              <a:extLst>
                <a:ext uri="{FF2B5EF4-FFF2-40B4-BE49-F238E27FC236}">
                  <a16:creationId xmlns:a16="http://schemas.microsoft.com/office/drawing/2014/main" id="{4C2A1ACF-4DE2-9847-A20B-936F60E7D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" y="3023"/>
              <a:ext cx="119" cy="99"/>
            </a:xfrm>
            <a:custGeom>
              <a:avLst/>
              <a:gdLst>
                <a:gd name="T0" fmla="*/ 119 w 119"/>
                <a:gd name="T1" fmla="*/ 79 h 99"/>
                <a:gd name="T2" fmla="*/ 99 w 119"/>
                <a:gd name="T3" fmla="*/ 20 h 99"/>
                <a:gd name="T4" fmla="*/ 60 w 119"/>
                <a:gd name="T5" fmla="*/ 0 h 99"/>
                <a:gd name="T6" fmla="*/ 20 w 119"/>
                <a:gd name="T7" fmla="*/ 20 h 99"/>
                <a:gd name="T8" fmla="*/ 0 w 119"/>
                <a:gd name="T9" fmla="*/ 79 h 99"/>
                <a:gd name="T10" fmla="*/ 0 w 119"/>
                <a:gd name="T1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99">
                  <a:moveTo>
                    <a:pt x="119" y="79"/>
                  </a:moveTo>
                  <a:lnTo>
                    <a:pt x="99" y="20"/>
                  </a:lnTo>
                  <a:lnTo>
                    <a:pt x="60" y="0"/>
                  </a:lnTo>
                  <a:lnTo>
                    <a:pt x="20" y="20"/>
                  </a:lnTo>
                  <a:lnTo>
                    <a:pt x="0" y="79"/>
                  </a:lnTo>
                  <a:lnTo>
                    <a:pt x="0" y="99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44" name="Rectangle 32">
              <a:extLst>
                <a:ext uri="{FF2B5EF4-FFF2-40B4-BE49-F238E27FC236}">
                  <a16:creationId xmlns:a16="http://schemas.microsoft.com/office/drawing/2014/main" id="{E8FC275D-7F0B-EF48-B6DA-F9EE34245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2" y="1920"/>
              <a:ext cx="10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300">
                  <a:solidFill>
                    <a:srgbClr val="000000"/>
                  </a:solidFill>
                  <a:latin typeface="Antique Olive" charset="0"/>
                </a:rPr>
                <a:t>1</a:t>
              </a:r>
              <a:endParaRPr lang="en-US" altLang="en-US"/>
            </a:p>
          </p:txBody>
        </p:sp>
        <p:sp>
          <p:nvSpPr>
            <p:cNvPr id="141345" name="Rectangle 33">
              <a:extLst>
                <a:ext uri="{FF2B5EF4-FFF2-40B4-BE49-F238E27FC236}">
                  <a16:creationId xmlns:a16="http://schemas.microsoft.com/office/drawing/2014/main" id="{A96F80DA-D9B9-3540-AD19-FB97FF186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2973"/>
              <a:ext cx="10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300">
                  <a:solidFill>
                    <a:srgbClr val="000000"/>
                  </a:solidFill>
                  <a:latin typeface="Antique Olive" charset="0"/>
                </a:rPr>
                <a:t>1</a:t>
              </a:r>
              <a:endParaRPr lang="en-US" altLang="en-US"/>
            </a:p>
          </p:txBody>
        </p:sp>
        <p:sp>
          <p:nvSpPr>
            <p:cNvPr id="141346" name="Rectangle 34">
              <a:extLst>
                <a:ext uri="{FF2B5EF4-FFF2-40B4-BE49-F238E27FC236}">
                  <a16:creationId xmlns:a16="http://schemas.microsoft.com/office/drawing/2014/main" id="{5B7A8669-5AB7-7446-9AF5-2F0188430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" y="2973"/>
              <a:ext cx="4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300">
                  <a:solidFill>
                    <a:srgbClr val="000000"/>
                  </a:solidFill>
                  <a:latin typeface="Antique Olive" charset="0"/>
                </a:rPr>
                <a:t>.</a:t>
              </a:r>
              <a:endParaRPr lang="en-US" altLang="en-US"/>
            </a:p>
          </p:txBody>
        </p:sp>
        <p:sp>
          <p:nvSpPr>
            <p:cNvPr id="141347" name="Rectangle 35">
              <a:extLst>
                <a:ext uri="{FF2B5EF4-FFF2-40B4-BE49-F238E27FC236}">
                  <a16:creationId xmlns:a16="http://schemas.microsoft.com/office/drawing/2014/main" id="{31827538-CA3D-7444-91AD-8D8EA3AAF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" y="2973"/>
              <a:ext cx="10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300">
                  <a:solidFill>
                    <a:srgbClr val="000000"/>
                  </a:solidFill>
                  <a:latin typeface="Antique Olive" charset="0"/>
                </a:rPr>
                <a:t>1</a:t>
              </a:r>
              <a:endParaRPr lang="en-US" altLang="en-US"/>
            </a:p>
          </p:txBody>
        </p:sp>
        <p:sp>
          <p:nvSpPr>
            <p:cNvPr id="141348" name="Rectangle 36">
              <a:extLst>
                <a:ext uri="{FF2B5EF4-FFF2-40B4-BE49-F238E27FC236}">
                  <a16:creationId xmlns:a16="http://schemas.microsoft.com/office/drawing/2014/main" id="{FF14EEB0-E75F-4049-B173-AE7A7D094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973"/>
              <a:ext cx="10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300">
                  <a:solidFill>
                    <a:srgbClr val="000000"/>
                  </a:solidFill>
                  <a:latin typeface="Antique Olive" charset="0"/>
                </a:rPr>
                <a:t>1</a:t>
              </a:r>
              <a:endParaRPr lang="en-US" altLang="en-US"/>
            </a:p>
          </p:txBody>
        </p:sp>
        <p:sp>
          <p:nvSpPr>
            <p:cNvPr id="141349" name="Rectangle 37">
              <a:extLst>
                <a:ext uri="{FF2B5EF4-FFF2-40B4-BE49-F238E27FC236}">
                  <a16:creationId xmlns:a16="http://schemas.microsoft.com/office/drawing/2014/main" id="{97D4A1B0-34F8-554D-8D65-0E87A1267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3" y="2973"/>
              <a:ext cx="15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300">
                  <a:solidFill>
                    <a:srgbClr val="000000"/>
                  </a:solidFill>
                  <a:latin typeface="Antique Olive" charset="0"/>
                </a:rPr>
                <a:t>.2</a:t>
              </a:r>
              <a:endParaRPr lang="en-US" altLang="en-US"/>
            </a:p>
          </p:txBody>
        </p:sp>
        <p:sp>
          <p:nvSpPr>
            <p:cNvPr id="141331" name="Rectangle 19">
              <a:extLst>
                <a:ext uri="{FF2B5EF4-FFF2-40B4-BE49-F238E27FC236}">
                  <a16:creationId xmlns:a16="http://schemas.microsoft.com/office/drawing/2014/main" id="{C179FE69-4AD3-DF43-99FF-49FE21209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" y="2945"/>
              <a:ext cx="101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2300" i="1">
                  <a:solidFill>
                    <a:srgbClr val="000000"/>
                  </a:solidFill>
                  <a:latin typeface="Antique Olive" charset="0"/>
                </a:rPr>
                <a:t>Child Nodes</a:t>
              </a:r>
              <a:endParaRPr lang="en-US" altLang="en-US"/>
            </a:p>
          </p:txBody>
        </p:sp>
        <p:sp>
          <p:nvSpPr>
            <p:cNvPr id="141322" name="Rectangle 10">
              <a:extLst>
                <a:ext uri="{FF2B5EF4-FFF2-40B4-BE49-F238E27FC236}">
                  <a16:creationId xmlns:a16="http://schemas.microsoft.com/office/drawing/2014/main" id="{1104193A-06B7-B349-9BA0-40BA1927D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" y="1928"/>
              <a:ext cx="92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2300" i="1">
                  <a:solidFill>
                    <a:srgbClr val="000000"/>
                  </a:solidFill>
                  <a:latin typeface="Antique Olive" charset="0"/>
                </a:rPr>
                <a:t>Root Node</a:t>
              </a:r>
              <a:endParaRPr lang="en-US" altLang="en-US"/>
            </a:p>
          </p:txBody>
        </p:sp>
        <p:grpSp>
          <p:nvGrpSpPr>
            <p:cNvPr id="141358" name="Group 46">
              <a:extLst>
                <a:ext uri="{FF2B5EF4-FFF2-40B4-BE49-F238E27FC236}">
                  <a16:creationId xmlns:a16="http://schemas.microsoft.com/office/drawing/2014/main" id="{FCE44AB8-C13B-9345-AC2A-B5BBC5B288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8" y="3535"/>
              <a:ext cx="516" cy="139"/>
              <a:chOff x="4658" y="3119"/>
              <a:chExt cx="516" cy="139"/>
            </a:xfrm>
          </p:grpSpPr>
          <p:sp>
            <p:nvSpPr>
              <p:cNvPr id="141352" name="Freeform 40">
                <a:extLst>
                  <a:ext uri="{FF2B5EF4-FFF2-40B4-BE49-F238E27FC236}">
                    <a16:creationId xmlns:a16="http://schemas.microsoft.com/office/drawing/2014/main" id="{01BE8A83-8377-C841-A975-B3604B427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8" y="3119"/>
                <a:ext cx="119" cy="139"/>
              </a:xfrm>
              <a:custGeom>
                <a:avLst/>
                <a:gdLst>
                  <a:gd name="T0" fmla="*/ 119 w 119"/>
                  <a:gd name="T1" fmla="*/ 79 h 139"/>
                  <a:gd name="T2" fmla="*/ 119 w 119"/>
                  <a:gd name="T3" fmla="*/ 20 h 139"/>
                  <a:gd name="T4" fmla="*/ 59 w 119"/>
                  <a:gd name="T5" fmla="*/ 0 h 139"/>
                  <a:gd name="T6" fmla="*/ 20 w 119"/>
                  <a:gd name="T7" fmla="*/ 20 h 139"/>
                  <a:gd name="T8" fmla="*/ 0 w 119"/>
                  <a:gd name="T9" fmla="*/ 79 h 139"/>
                  <a:gd name="T10" fmla="*/ 20 w 119"/>
                  <a:gd name="T11" fmla="*/ 119 h 139"/>
                  <a:gd name="T12" fmla="*/ 59 w 119"/>
                  <a:gd name="T13" fmla="*/ 139 h 139"/>
                  <a:gd name="T14" fmla="*/ 119 w 119"/>
                  <a:gd name="T15" fmla="*/ 119 h 139"/>
                  <a:gd name="T16" fmla="*/ 119 w 119"/>
                  <a:gd name="T17" fmla="*/ 79 h 139"/>
                  <a:gd name="T18" fmla="*/ 119 w 119"/>
                  <a:gd name="T19" fmla="*/ 7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" h="139">
                    <a:moveTo>
                      <a:pt x="119" y="79"/>
                    </a:moveTo>
                    <a:lnTo>
                      <a:pt x="119" y="20"/>
                    </a:lnTo>
                    <a:lnTo>
                      <a:pt x="59" y="0"/>
                    </a:lnTo>
                    <a:lnTo>
                      <a:pt x="20" y="20"/>
                    </a:lnTo>
                    <a:lnTo>
                      <a:pt x="0" y="79"/>
                    </a:lnTo>
                    <a:lnTo>
                      <a:pt x="20" y="119"/>
                    </a:lnTo>
                    <a:lnTo>
                      <a:pt x="59" y="139"/>
                    </a:lnTo>
                    <a:lnTo>
                      <a:pt x="119" y="119"/>
                    </a:lnTo>
                    <a:lnTo>
                      <a:pt x="119" y="79"/>
                    </a:lnTo>
                    <a:lnTo>
                      <a:pt x="119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53" name="Freeform 41">
                <a:extLst>
                  <a:ext uri="{FF2B5EF4-FFF2-40B4-BE49-F238E27FC236}">
                    <a16:creationId xmlns:a16="http://schemas.microsoft.com/office/drawing/2014/main" id="{F825579D-D1BF-2147-AB51-AEEF70E35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8" y="3119"/>
                <a:ext cx="119" cy="99"/>
              </a:xfrm>
              <a:custGeom>
                <a:avLst/>
                <a:gdLst>
                  <a:gd name="T0" fmla="*/ 119 w 119"/>
                  <a:gd name="T1" fmla="*/ 79 h 99"/>
                  <a:gd name="T2" fmla="*/ 119 w 119"/>
                  <a:gd name="T3" fmla="*/ 20 h 99"/>
                  <a:gd name="T4" fmla="*/ 59 w 119"/>
                  <a:gd name="T5" fmla="*/ 0 h 99"/>
                  <a:gd name="T6" fmla="*/ 20 w 119"/>
                  <a:gd name="T7" fmla="*/ 20 h 99"/>
                  <a:gd name="T8" fmla="*/ 0 w 119"/>
                  <a:gd name="T9" fmla="*/ 79 h 99"/>
                  <a:gd name="T10" fmla="*/ 20 w 119"/>
                  <a:gd name="T11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99">
                    <a:moveTo>
                      <a:pt x="119" y="79"/>
                    </a:moveTo>
                    <a:lnTo>
                      <a:pt x="119" y="20"/>
                    </a:lnTo>
                    <a:lnTo>
                      <a:pt x="59" y="0"/>
                    </a:lnTo>
                    <a:lnTo>
                      <a:pt x="20" y="20"/>
                    </a:lnTo>
                    <a:lnTo>
                      <a:pt x="0" y="79"/>
                    </a:lnTo>
                    <a:lnTo>
                      <a:pt x="20" y="99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54" name="Freeform 42">
                <a:extLst>
                  <a:ext uri="{FF2B5EF4-FFF2-40B4-BE49-F238E27FC236}">
                    <a16:creationId xmlns:a16="http://schemas.microsoft.com/office/drawing/2014/main" id="{336256A6-7C84-4543-A0B7-F53D6C767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" y="3119"/>
                <a:ext cx="120" cy="139"/>
              </a:xfrm>
              <a:custGeom>
                <a:avLst/>
                <a:gdLst>
                  <a:gd name="T0" fmla="*/ 120 w 120"/>
                  <a:gd name="T1" fmla="*/ 79 h 139"/>
                  <a:gd name="T2" fmla="*/ 120 w 120"/>
                  <a:gd name="T3" fmla="*/ 20 h 139"/>
                  <a:gd name="T4" fmla="*/ 60 w 120"/>
                  <a:gd name="T5" fmla="*/ 0 h 139"/>
                  <a:gd name="T6" fmla="*/ 20 w 120"/>
                  <a:gd name="T7" fmla="*/ 20 h 139"/>
                  <a:gd name="T8" fmla="*/ 0 w 120"/>
                  <a:gd name="T9" fmla="*/ 79 h 139"/>
                  <a:gd name="T10" fmla="*/ 20 w 120"/>
                  <a:gd name="T11" fmla="*/ 119 h 139"/>
                  <a:gd name="T12" fmla="*/ 60 w 120"/>
                  <a:gd name="T13" fmla="*/ 139 h 139"/>
                  <a:gd name="T14" fmla="*/ 120 w 120"/>
                  <a:gd name="T15" fmla="*/ 119 h 139"/>
                  <a:gd name="T16" fmla="*/ 120 w 120"/>
                  <a:gd name="T17" fmla="*/ 79 h 139"/>
                  <a:gd name="T18" fmla="*/ 120 w 120"/>
                  <a:gd name="T19" fmla="*/ 7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39">
                    <a:moveTo>
                      <a:pt x="120" y="79"/>
                    </a:moveTo>
                    <a:lnTo>
                      <a:pt x="120" y="20"/>
                    </a:lnTo>
                    <a:lnTo>
                      <a:pt x="60" y="0"/>
                    </a:lnTo>
                    <a:lnTo>
                      <a:pt x="20" y="20"/>
                    </a:lnTo>
                    <a:lnTo>
                      <a:pt x="0" y="79"/>
                    </a:lnTo>
                    <a:lnTo>
                      <a:pt x="20" y="119"/>
                    </a:lnTo>
                    <a:lnTo>
                      <a:pt x="60" y="139"/>
                    </a:lnTo>
                    <a:lnTo>
                      <a:pt x="120" y="119"/>
                    </a:lnTo>
                    <a:lnTo>
                      <a:pt x="120" y="79"/>
                    </a:lnTo>
                    <a:lnTo>
                      <a:pt x="12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55" name="Freeform 43">
                <a:extLst>
                  <a:ext uri="{FF2B5EF4-FFF2-40B4-BE49-F238E27FC236}">
                    <a16:creationId xmlns:a16="http://schemas.microsoft.com/office/drawing/2014/main" id="{C25BBD64-8F9D-5342-8813-B81B764D3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" y="3119"/>
                <a:ext cx="120" cy="99"/>
              </a:xfrm>
              <a:custGeom>
                <a:avLst/>
                <a:gdLst>
                  <a:gd name="T0" fmla="*/ 120 w 120"/>
                  <a:gd name="T1" fmla="*/ 79 h 99"/>
                  <a:gd name="T2" fmla="*/ 120 w 120"/>
                  <a:gd name="T3" fmla="*/ 20 h 99"/>
                  <a:gd name="T4" fmla="*/ 60 w 120"/>
                  <a:gd name="T5" fmla="*/ 0 h 99"/>
                  <a:gd name="T6" fmla="*/ 20 w 120"/>
                  <a:gd name="T7" fmla="*/ 20 h 99"/>
                  <a:gd name="T8" fmla="*/ 0 w 120"/>
                  <a:gd name="T9" fmla="*/ 79 h 99"/>
                  <a:gd name="T10" fmla="*/ 20 w 120"/>
                  <a:gd name="T11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99">
                    <a:moveTo>
                      <a:pt x="120" y="79"/>
                    </a:moveTo>
                    <a:lnTo>
                      <a:pt x="120" y="20"/>
                    </a:lnTo>
                    <a:lnTo>
                      <a:pt x="60" y="0"/>
                    </a:lnTo>
                    <a:lnTo>
                      <a:pt x="20" y="20"/>
                    </a:lnTo>
                    <a:lnTo>
                      <a:pt x="0" y="79"/>
                    </a:lnTo>
                    <a:lnTo>
                      <a:pt x="20" y="99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56" name="Freeform 44">
                <a:extLst>
                  <a:ext uri="{FF2B5EF4-FFF2-40B4-BE49-F238E27FC236}">
                    <a16:creationId xmlns:a16="http://schemas.microsoft.com/office/drawing/2014/main" id="{4F79820D-44A1-2B4A-843A-F39AA8CB9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" y="3119"/>
                <a:ext cx="119" cy="139"/>
              </a:xfrm>
              <a:custGeom>
                <a:avLst/>
                <a:gdLst>
                  <a:gd name="T0" fmla="*/ 119 w 119"/>
                  <a:gd name="T1" fmla="*/ 79 h 139"/>
                  <a:gd name="T2" fmla="*/ 99 w 119"/>
                  <a:gd name="T3" fmla="*/ 20 h 139"/>
                  <a:gd name="T4" fmla="*/ 60 w 119"/>
                  <a:gd name="T5" fmla="*/ 0 h 139"/>
                  <a:gd name="T6" fmla="*/ 20 w 119"/>
                  <a:gd name="T7" fmla="*/ 20 h 139"/>
                  <a:gd name="T8" fmla="*/ 0 w 119"/>
                  <a:gd name="T9" fmla="*/ 79 h 139"/>
                  <a:gd name="T10" fmla="*/ 20 w 119"/>
                  <a:gd name="T11" fmla="*/ 119 h 139"/>
                  <a:gd name="T12" fmla="*/ 60 w 119"/>
                  <a:gd name="T13" fmla="*/ 139 h 139"/>
                  <a:gd name="T14" fmla="*/ 99 w 119"/>
                  <a:gd name="T15" fmla="*/ 119 h 139"/>
                  <a:gd name="T16" fmla="*/ 119 w 119"/>
                  <a:gd name="T17" fmla="*/ 79 h 139"/>
                  <a:gd name="T18" fmla="*/ 119 w 119"/>
                  <a:gd name="T19" fmla="*/ 7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" h="139">
                    <a:moveTo>
                      <a:pt x="119" y="79"/>
                    </a:moveTo>
                    <a:lnTo>
                      <a:pt x="99" y="20"/>
                    </a:lnTo>
                    <a:lnTo>
                      <a:pt x="60" y="0"/>
                    </a:lnTo>
                    <a:lnTo>
                      <a:pt x="20" y="20"/>
                    </a:lnTo>
                    <a:lnTo>
                      <a:pt x="0" y="79"/>
                    </a:lnTo>
                    <a:lnTo>
                      <a:pt x="20" y="119"/>
                    </a:lnTo>
                    <a:lnTo>
                      <a:pt x="60" y="139"/>
                    </a:lnTo>
                    <a:lnTo>
                      <a:pt x="99" y="119"/>
                    </a:lnTo>
                    <a:lnTo>
                      <a:pt x="119" y="79"/>
                    </a:lnTo>
                    <a:lnTo>
                      <a:pt x="119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57" name="Freeform 45">
                <a:extLst>
                  <a:ext uri="{FF2B5EF4-FFF2-40B4-BE49-F238E27FC236}">
                    <a16:creationId xmlns:a16="http://schemas.microsoft.com/office/drawing/2014/main" id="{0D73937E-BC6E-5A45-B58B-750BD9C72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" y="3119"/>
                <a:ext cx="119" cy="99"/>
              </a:xfrm>
              <a:custGeom>
                <a:avLst/>
                <a:gdLst>
                  <a:gd name="T0" fmla="*/ 119 w 119"/>
                  <a:gd name="T1" fmla="*/ 79 h 99"/>
                  <a:gd name="T2" fmla="*/ 99 w 119"/>
                  <a:gd name="T3" fmla="*/ 20 h 99"/>
                  <a:gd name="T4" fmla="*/ 60 w 119"/>
                  <a:gd name="T5" fmla="*/ 0 h 99"/>
                  <a:gd name="T6" fmla="*/ 20 w 119"/>
                  <a:gd name="T7" fmla="*/ 20 h 99"/>
                  <a:gd name="T8" fmla="*/ 0 w 119"/>
                  <a:gd name="T9" fmla="*/ 79 h 99"/>
                  <a:gd name="T10" fmla="*/ 0 w 119"/>
                  <a:gd name="T11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99">
                    <a:moveTo>
                      <a:pt x="119" y="79"/>
                    </a:moveTo>
                    <a:lnTo>
                      <a:pt x="99" y="20"/>
                    </a:lnTo>
                    <a:lnTo>
                      <a:pt x="60" y="0"/>
                    </a:lnTo>
                    <a:lnTo>
                      <a:pt x="20" y="20"/>
                    </a:lnTo>
                    <a:lnTo>
                      <a:pt x="0" y="79"/>
                    </a:lnTo>
                    <a:lnTo>
                      <a:pt x="0" y="99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1359" name="Group 47">
              <a:extLst>
                <a:ext uri="{FF2B5EF4-FFF2-40B4-BE49-F238E27FC236}">
                  <a16:creationId xmlns:a16="http://schemas.microsoft.com/office/drawing/2014/main" id="{41BA4980-2D60-7B49-BD0B-5A3E2566DF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2" y="3543"/>
              <a:ext cx="516" cy="139"/>
              <a:chOff x="4658" y="3119"/>
              <a:chExt cx="516" cy="139"/>
            </a:xfrm>
          </p:grpSpPr>
          <p:sp>
            <p:nvSpPr>
              <p:cNvPr id="141360" name="Freeform 48">
                <a:extLst>
                  <a:ext uri="{FF2B5EF4-FFF2-40B4-BE49-F238E27FC236}">
                    <a16:creationId xmlns:a16="http://schemas.microsoft.com/office/drawing/2014/main" id="{902A5C8C-A32C-464F-9F8C-C271716C7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8" y="3119"/>
                <a:ext cx="119" cy="139"/>
              </a:xfrm>
              <a:custGeom>
                <a:avLst/>
                <a:gdLst>
                  <a:gd name="T0" fmla="*/ 119 w 119"/>
                  <a:gd name="T1" fmla="*/ 79 h 139"/>
                  <a:gd name="T2" fmla="*/ 119 w 119"/>
                  <a:gd name="T3" fmla="*/ 20 h 139"/>
                  <a:gd name="T4" fmla="*/ 59 w 119"/>
                  <a:gd name="T5" fmla="*/ 0 h 139"/>
                  <a:gd name="T6" fmla="*/ 20 w 119"/>
                  <a:gd name="T7" fmla="*/ 20 h 139"/>
                  <a:gd name="T8" fmla="*/ 0 w 119"/>
                  <a:gd name="T9" fmla="*/ 79 h 139"/>
                  <a:gd name="T10" fmla="*/ 20 w 119"/>
                  <a:gd name="T11" fmla="*/ 119 h 139"/>
                  <a:gd name="T12" fmla="*/ 59 w 119"/>
                  <a:gd name="T13" fmla="*/ 139 h 139"/>
                  <a:gd name="T14" fmla="*/ 119 w 119"/>
                  <a:gd name="T15" fmla="*/ 119 h 139"/>
                  <a:gd name="T16" fmla="*/ 119 w 119"/>
                  <a:gd name="T17" fmla="*/ 79 h 139"/>
                  <a:gd name="T18" fmla="*/ 119 w 119"/>
                  <a:gd name="T19" fmla="*/ 7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" h="139">
                    <a:moveTo>
                      <a:pt x="119" y="79"/>
                    </a:moveTo>
                    <a:lnTo>
                      <a:pt x="119" y="20"/>
                    </a:lnTo>
                    <a:lnTo>
                      <a:pt x="59" y="0"/>
                    </a:lnTo>
                    <a:lnTo>
                      <a:pt x="20" y="20"/>
                    </a:lnTo>
                    <a:lnTo>
                      <a:pt x="0" y="79"/>
                    </a:lnTo>
                    <a:lnTo>
                      <a:pt x="20" y="119"/>
                    </a:lnTo>
                    <a:lnTo>
                      <a:pt x="59" y="139"/>
                    </a:lnTo>
                    <a:lnTo>
                      <a:pt x="119" y="119"/>
                    </a:lnTo>
                    <a:lnTo>
                      <a:pt x="119" y="79"/>
                    </a:lnTo>
                    <a:lnTo>
                      <a:pt x="119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61" name="Freeform 49">
                <a:extLst>
                  <a:ext uri="{FF2B5EF4-FFF2-40B4-BE49-F238E27FC236}">
                    <a16:creationId xmlns:a16="http://schemas.microsoft.com/office/drawing/2014/main" id="{37DB711F-E80D-C74B-9E59-3E4670DED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8" y="3119"/>
                <a:ext cx="119" cy="99"/>
              </a:xfrm>
              <a:custGeom>
                <a:avLst/>
                <a:gdLst>
                  <a:gd name="T0" fmla="*/ 119 w 119"/>
                  <a:gd name="T1" fmla="*/ 79 h 99"/>
                  <a:gd name="T2" fmla="*/ 119 w 119"/>
                  <a:gd name="T3" fmla="*/ 20 h 99"/>
                  <a:gd name="T4" fmla="*/ 59 w 119"/>
                  <a:gd name="T5" fmla="*/ 0 h 99"/>
                  <a:gd name="T6" fmla="*/ 20 w 119"/>
                  <a:gd name="T7" fmla="*/ 20 h 99"/>
                  <a:gd name="T8" fmla="*/ 0 w 119"/>
                  <a:gd name="T9" fmla="*/ 79 h 99"/>
                  <a:gd name="T10" fmla="*/ 20 w 119"/>
                  <a:gd name="T11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99">
                    <a:moveTo>
                      <a:pt x="119" y="79"/>
                    </a:moveTo>
                    <a:lnTo>
                      <a:pt x="119" y="20"/>
                    </a:lnTo>
                    <a:lnTo>
                      <a:pt x="59" y="0"/>
                    </a:lnTo>
                    <a:lnTo>
                      <a:pt x="20" y="20"/>
                    </a:lnTo>
                    <a:lnTo>
                      <a:pt x="0" y="79"/>
                    </a:lnTo>
                    <a:lnTo>
                      <a:pt x="20" y="99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62" name="Freeform 50">
                <a:extLst>
                  <a:ext uri="{FF2B5EF4-FFF2-40B4-BE49-F238E27FC236}">
                    <a16:creationId xmlns:a16="http://schemas.microsoft.com/office/drawing/2014/main" id="{F71A0C51-6093-864E-A5C0-83EC6E8DE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" y="3119"/>
                <a:ext cx="120" cy="139"/>
              </a:xfrm>
              <a:custGeom>
                <a:avLst/>
                <a:gdLst>
                  <a:gd name="T0" fmla="*/ 120 w 120"/>
                  <a:gd name="T1" fmla="*/ 79 h 139"/>
                  <a:gd name="T2" fmla="*/ 120 w 120"/>
                  <a:gd name="T3" fmla="*/ 20 h 139"/>
                  <a:gd name="T4" fmla="*/ 60 w 120"/>
                  <a:gd name="T5" fmla="*/ 0 h 139"/>
                  <a:gd name="T6" fmla="*/ 20 w 120"/>
                  <a:gd name="T7" fmla="*/ 20 h 139"/>
                  <a:gd name="T8" fmla="*/ 0 w 120"/>
                  <a:gd name="T9" fmla="*/ 79 h 139"/>
                  <a:gd name="T10" fmla="*/ 20 w 120"/>
                  <a:gd name="T11" fmla="*/ 119 h 139"/>
                  <a:gd name="T12" fmla="*/ 60 w 120"/>
                  <a:gd name="T13" fmla="*/ 139 h 139"/>
                  <a:gd name="T14" fmla="*/ 120 w 120"/>
                  <a:gd name="T15" fmla="*/ 119 h 139"/>
                  <a:gd name="T16" fmla="*/ 120 w 120"/>
                  <a:gd name="T17" fmla="*/ 79 h 139"/>
                  <a:gd name="T18" fmla="*/ 120 w 120"/>
                  <a:gd name="T19" fmla="*/ 7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39">
                    <a:moveTo>
                      <a:pt x="120" y="79"/>
                    </a:moveTo>
                    <a:lnTo>
                      <a:pt x="120" y="20"/>
                    </a:lnTo>
                    <a:lnTo>
                      <a:pt x="60" y="0"/>
                    </a:lnTo>
                    <a:lnTo>
                      <a:pt x="20" y="20"/>
                    </a:lnTo>
                    <a:lnTo>
                      <a:pt x="0" y="79"/>
                    </a:lnTo>
                    <a:lnTo>
                      <a:pt x="20" y="119"/>
                    </a:lnTo>
                    <a:lnTo>
                      <a:pt x="60" y="139"/>
                    </a:lnTo>
                    <a:lnTo>
                      <a:pt x="120" y="119"/>
                    </a:lnTo>
                    <a:lnTo>
                      <a:pt x="120" y="79"/>
                    </a:lnTo>
                    <a:lnTo>
                      <a:pt x="12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63" name="Freeform 51">
                <a:extLst>
                  <a:ext uri="{FF2B5EF4-FFF2-40B4-BE49-F238E27FC236}">
                    <a16:creationId xmlns:a16="http://schemas.microsoft.com/office/drawing/2014/main" id="{592A431C-1695-5B45-A510-49AE7FBC7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" y="3119"/>
                <a:ext cx="120" cy="99"/>
              </a:xfrm>
              <a:custGeom>
                <a:avLst/>
                <a:gdLst>
                  <a:gd name="T0" fmla="*/ 120 w 120"/>
                  <a:gd name="T1" fmla="*/ 79 h 99"/>
                  <a:gd name="T2" fmla="*/ 120 w 120"/>
                  <a:gd name="T3" fmla="*/ 20 h 99"/>
                  <a:gd name="T4" fmla="*/ 60 w 120"/>
                  <a:gd name="T5" fmla="*/ 0 h 99"/>
                  <a:gd name="T6" fmla="*/ 20 w 120"/>
                  <a:gd name="T7" fmla="*/ 20 h 99"/>
                  <a:gd name="T8" fmla="*/ 0 w 120"/>
                  <a:gd name="T9" fmla="*/ 79 h 99"/>
                  <a:gd name="T10" fmla="*/ 20 w 120"/>
                  <a:gd name="T11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99">
                    <a:moveTo>
                      <a:pt x="120" y="79"/>
                    </a:moveTo>
                    <a:lnTo>
                      <a:pt x="120" y="20"/>
                    </a:lnTo>
                    <a:lnTo>
                      <a:pt x="60" y="0"/>
                    </a:lnTo>
                    <a:lnTo>
                      <a:pt x="20" y="20"/>
                    </a:lnTo>
                    <a:lnTo>
                      <a:pt x="0" y="79"/>
                    </a:lnTo>
                    <a:lnTo>
                      <a:pt x="20" y="99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64" name="Freeform 52">
                <a:extLst>
                  <a:ext uri="{FF2B5EF4-FFF2-40B4-BE49-F238E27FC236}">
                    <a16:creationId xmlns:a16="http://schemas.microsoft.com/office/drawing/2014/main" id="{A087EBFE-30D5-444D-AEA1-396D2F28E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" y="3119"/>
                <a:ext cx="119" cy="139"/>
              </a:xfrm>
              <a:custGeom>
                <a:avLst/>
                <a:gdLst>
                  <a:gd name="T0" fmla="*/ 119 w 119"/>
                  <a:gd name="T1" fmla="*/ 79 h 139"/>
                  <a:gd name="T2" fmla="*/ 99 w 119"/>
                  <a:gd name="T3" fmla="*/ 20 h 139"/>
                  <a:gd name="T4" fmla="*/ 60 w 119"/>
                  <a:gd name="T5" fmla="*/ 0 h 139"/>
                  <a:gd name="T6" fmla="*/ 20 w 119"/>
                  <a:gd name="T7" fmla="*/ 20 h 139"/>
                  <a:gd name="T8" fmla="*/ 0 w 119"/>
                  <a:gd name="T9" fmla="*/ 79 h 139"/>
                  <a:gd name="T10" fmla="*/ 20 w 119"/>
                  <a:gd name="T11" fmla="*/ 119 h 139"/>
                  <a:gd name="T12" fmla="*/ 60 w 119"/>
                  <a:gd name="T13" fmla="*/ 139 h 139"/>
                  <a:gd name="T14" fmla="*/ 99 w 119"/>
                  <a:gd name="T15" fmla="*/ 119 h 139"/>
                  <a:gd name="T16" fmla="*/ 119 w 119"/>
                  <a:gd name="T17" fmla="*/ 79 h 139"/>
                  <a:gd name="T18" fmla="*/ 119 w 119"/>
                  <a:gd name="T19" fmla="*/ 7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" h="139">
                    <a:moveTo>
                      <a:pt x="119" y="79"/>
                    </a:moveTo>
                    <a:lnTo>
                      <a:pt x="99" y="20"/>
                    </a:lnTo>
                    <a:lnTo>
                      <a:pt x="60" y="0"/>
                    </a:lnTo>
                    <a:lnTo>
                      <a:pt x="20" y="20"/>
                    </a:lnTo>
                    <a:lnTo>
                      <a:pt x="0" y="79"/>
                    </a:lnTo>
                    <a:lnTo>
                      <a:pt x="20" y="119"/>
                    </a:lnTo>
                    <a:lnTo>
                      <a:pt x="60" y="139"/>
                    </a:lnTo>
                    <a:lnTo>
                      <a:pt x="99" y="119"/>
                    </a:lnTo>
                    <a:lnTo>
                      <a:pt x="119" y="79"/>
                    </a:lnTo>
                    <a:lnTo>
                      <a:pt x="119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65" name="Freeform 53">
                <a:extLst>
                  <a:ext uri="{FF2B5EF4-FFF2-40B4-BE49-F238E27FC236}">
                    <a16:creationId xmlns:a16="http://schemas.microsoft.com/office/drawing/2014/main" id="{BFBBD7D1-3595-0545-B8A2-9391447CE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" y="3119"/>
                <a:ext cx="119" cy="99"/>
              </a:xfrm>
              <a:custGeom>
                <a:avLst/>
                <a:gdLst>
                  <a:gd name="T0" fmla="*/ 119 w 119"/>
                  <a:gd name="T1" fmla="*/ 79 h 99"/>
                  <a:gd name="T2" fmla="*/ 99 w 119"/>
                  <a:gd name="T3" fmla="*/ 20 h 99"/>
                  <a:gd name="T4" fmla="*/ 60 w 119"/>
                  <a:gd name="T5" fmla="*/ 0 h 99"/>
                  <a:gd name="T6" fmla="*/ 20 w 119"/>
                  <a:gd name="T7" fmla="*/ 20 h 99"/>
                  <a:gd name="T8" fmla="*/ 0 w 119"/>
                  <a:gd name="T9" fmla="*/ 79 h 99"/>
                  <a:gd name="T10" fmla="*/ 0 w 119"/>
                  <a:gd name="T11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99">
                    <a:moveTo>
                      <a:pt x="119" y="79"/>
                    </a:moveTo>
                    <a:lnTo>
                      <a:pt x="99" y="20"/>
                    </a:lnTo>
                    <a:lnTo>
                      <a:pt x="60" y="0"/>
                    </a:lnTo>
                    <a:lnTo>
                      <a:pt x="20" y="20"/>
                    </a:lnTo>
                    <a:lnTo>
                      <a:pt x="0" y="79"/>
                    </a:lnTo>
                    <a:lnTo>
                      <a:pt x="0" y="99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966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8126DF35-CF33-DF43-9275-CA1BD71CF7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Each Node (Content Item)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6018723A-66A9-1D45-83A6-6C3EA32DC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Is a “name-value” pair</a:t>
            </a:r>
          </a:p>
          <a:p>
            <a:pPr lvl="1"/>
            <a:r>
              <a:rPr lang="en-US" altLang="en-US" sz="2800" dirty="0"/>
              <a:t>e.g. “finding” = “mass”</a:t>
            </a:r>
          </a:p>
          <a:p>
            <a:r>
              <a:rPr lang="en-US" altLang="en-US" sz="3200" dirty="0"/>
              <a:t>Concept “name” is always coded</a:t>
            </a:r>
          </a:p>
          <a:p>
            <a:pPr lvl="1"/>
            <a:r>
              <a:rPr lang="en-US" altLang="en-US" sz="2800" dirty="0"/>
              <a:t>e.g. (121071, DCM, “Finding”)</a:t>
            </a:r>
          </a:p>
          <a:p>
            <a:r>
              <a:rPr lang="en-US" altLang="en-US" sz="3200" dirty="0"/>
              <a:t>“Value” may be one of several “value types”</a:t>
            </a:r>
          </a:p>
          <a:p>
            <a:r>
              <a:rPr lang="en-US" altLang="en-US" sz="3200" dirty="0"/>
              <a:t>“Value” may be coded too</a:t>
            </a:r>
          </a:p>
          <a:p>
            <a:pPr lvl="1"/>
            <a:r>
              <a:rPr lang="en-US" altLang="en-US" sz="3200" dirty="0"/>
              <a:t>e.g. (M-37000, SRT, “Hemorrhage”)</a:t>
            </a:r>
          </a:p>
          <a:p>
            <a:pPr lvl="1"/>
            <a:r>
              <a:rPr lang="en-US" altLang="en-US" sz="3200" dirty="0"/>
              <a:t>e.g. 37.2 (mm2, UCUM, “square millimeters”)</a:t>
            </a:r>
          </a:p>
        </p:txBody>
      </p:sp>
    </p:spTree>
    <p:extLst>
      <p:ext uri="{BB962C8B-B14F-4D97-AF65-F5344CB8AC3E}">
        <p14:creationId xmlns:p14="http://schemas.microsoft.com/office/powerpoint/2010/main" val="3972642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BCAD00E3-8DFC-FC41-AA3C-033C5D719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Value Types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33BEC76F-694F-1A44-83C1-CCB9BA7C63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/>
              <a:t>TEXT</a:t>
            </a:r>
          </a:p>
          <a:p>
            <a:r>
              <a:rPr lang="en-US" altLang="en-US" sz="2800" dirty="0"/>
              <a:t>CODE</a:t>
            </a:r>
          </a:p>
          <a:p>
            <a:r>
              <a:rPr lang="en-US" altLang="en-US" sz="2800" dirty="0"/>
              <a:t>NUM</a:t>
            </a:r>
          </a:p>
          <a:p>
            <a:r>
              <a:rPr lang="en-US" altLang="en-US" sz="2800" dirty="0"/>
              <a:t>PNAME</a:t>
            </a:r>
          </a:p>
          <a:p>
            <a:r>
              <a:rPr lang="en-US" altLang="en-US" sz="2800" dirty="0"/>
              <a:t>DATE</a:t>
            </a:r>
          </a:p>
          <a:p>
            <a:r>
              <a:rPr lang="en-US" altLang="en-US" sz="2800" dirty="0"/>
              <a:t>TIME</a:t>
            </a:r>
          </a:p>
          <a:p>
            <a:r>
              <a:rPr lang="en-US" altLang="en-US" sz="2800" dirty="0"/>
              <a:t>DATETIME</a:t>
            </a:r>
          </a:p>
          <a:p>
            <a:endParaRPr lang="en-US" altLang="en-US" sz="2800" dirty="0"/>
          </a:p>
        </p:txBody>
      </p:sp>
      <p:sp>
        <p:nvSpPr>
          <p:cNvPr id="144388" name="Rectangle 4">
            <a:extLst>
              <a:ext uri="{FF2B5EF4-FFF2-40B4-BE49-F238E27FC236}">
                <a16:creationId xmlns:a16="http://schemas.microsoft.com/office/drawing/2014/main" id="{6AC5E490-4293-5F44-9BCD-E90D77EDA0A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 dirty="0"/>
              <a:t>CONTAINER</a:t>
            </a:r>
          </a:p>
          <a:p>
            <a:r>
              <a:rPr lang="en-US" altLang="en-US" sz="2800" dirty="0"/>
              <a:t>UIDREF</a:t>
            </a:r>
          </a:p>
          <a:p>
            <a:r>
              <a:rPr lang="en-US" altLang="en-US" sz="2800" dirty="0"/>
              <a:t>COMPOSITE</a:t>
            </a:r>
          </a:p>
          <a:p>
            <a:r>
              <a:rPr lang="en-US" altLang="en-US" sz="2800" dirty="0"/>
              <a:t>IMAGE</a:t>
            </a:r>
          </a:p>
          <a:p>
            <a:r>
              <a:rPr lang="en-US" altLang="en-US" sz="2800" dirty="0"/>
              <a:t>WAVEFORM</a:t>
            </a:r>
          </a:p>
          <a:p>
            <a:r>
              <a:rPr lang="en-US" altLang="en-US" sz="2800" dirty="0"/>
              <a:t>SCOORD(3D)</a:t>
            </a:r>
          </a:p>
          <a:p>
            <a:r>
              <a:rPr lang="en-US" altLang="en-US" sz="2800" dirty="0"/>
              <a:t>TCOORD</a:t>
            </a:r>
          </a:p>
        </p:txBody>
      </p:sp>
    </p:spTree>
    <p:extLst>
      <p:ext uri="{BB962C8B-B14F-4D97-AF65-F5344CB8AC3E}">
        <p14:creationId xmlns:p14="http://schemas.microsoft.com/office/powerpoint/2010/main" val="3723585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79CA8340-C60B-F443-8366-BE334043041C}"/>
              </a:ext>
            </a:extLst>
          </p:cNvPr>
          <p:cNvGrpSpPr>
            <a:grpSpLocks/>
          </p:cNvGrpSpPr>
          <p:nvPr/>
        </p:nvGrpSpPr>
        <p:grpSpPr bwMode="auto">
          <a:xfrm>
            <a:off x="1109202" y="2157157"/>
            <a:ext cx="2070100" cy="3284538"/>
            <a:chOff x="3308" y="1580"/>
            <a:chExt cx="1304" cy="2069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B2316CA0-3AB7-694A-B211-32A1B6CB5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8" y="1580"/>
              <a:ext cx="1304" cy="2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Line 5">
              <a:extLst>
                <a:ext uri="{FF2B5EF4-FFF2-40B4-BE49-F238E27FC236}">
                  <a16:creationId xmlns:a16="http://schemas.microsoft.com/office/drawing/2014/main" id="{17437343-3D66-2C42-974E-F38CC06BAE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8" y="2288"/>
              <a:ext cx="192" cy="30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Rectangle 6">
            <a:extLst>
              <a:ext uri="{FF2B5EF4-FFF2-40B4-BE49-F238E27FC236}">
                <a16:creationId xmlns:a16="http://schemas.microsoft.com/office/drawing/2014/main" id="{3C84C3A3-3BE8-EF43-862C-54FE8E797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002" y="2423857"/>
            <a:ext cx="4264025" cy="26797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D543DC44-8003-854F-B6DD-B7B7FAF2C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427" y="2636582"/>
            <a:ext cx="601663" cy="5842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289D1EB4-CD12-A34F-B9EF-45764AD51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940" y="3430332"/>
            <a:ext cx="547687" cy="56515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65C22286-9EA3-C14E-BAD2-47F12A719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9577" y="3238245"/>
            <a:ext cx="0" cy="1920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D19C2B43-4ADE-3E43-AD35-1CFBC2CB0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502" y="3520820"/>
            <a:ext cx="2032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en-US" altLang="en-US" sz="1400" i="1">
                <a:solidFill>
                  <a:srgbClr val="000000"/>
                </a:solidFill>
                <a:latin typeface="Antique Olive" charset="0"/>
              </a:rPr>
              <a:t>SCCORD: Path = POLYLINE (32,77),(210,93)</a:t>
            </a:r>
            <a:endParaRPr lang="en-US" altLang="en-US" sz="1400">
              <a:latin typeface="Times" pitchFamily="2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F2C4BF4-5DF8-8548-8DB2-90049915E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327" y="2825495"/>
            <a:ext cx="21891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en-US" altLang="en-US" sz="1400" i="1">
                <a:solidFill>
                  <a:srgbClr val="000000"/>
                </a:solidFill>
                <a:latin typeface="Antique Olive" charset="0"/>
              </a:rPr>
              <a:t>NUM: Distance = 37.6 mm</a:t>
            </a:r>
            <a:endParaRPr lang="en-US" altLang="en-US" sz="1400">
              <a:latin typeface="Times" pitchFamily="2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9B7D79B4-39D0-0A4B-8084-392083150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315" y="3211257"/>
            <a:ext cx="13017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400" i="1">
                <a:solidFill>
                  <a:srgbClr val="000000"/>
                </a:solidFill>
                <a:latin typeface="Antique Olive" charset="0"/>
              </a:rPr>
              <a:t>INFERRED FROM</a:t>
            </a:r>
            <a:endParaRPr lang="en-US" altLang="en-US" sz="1400">
              <a:latin typeface="Times" pitchFamily="2" charset="0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2BF1A350-C4E4-EC4B-BD31-A87E9E2B3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940" y="4201857"/>
            <a:ext cx="547687" cy="563563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3BFDD788-9BFC-6343-B38E-8C62E88D7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9577" y="4008182"/>
            <a:ext cx="0" cy="1936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17A03419-0396-7F4A-BA74-38296D7CB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890" y="3928807"/>
            <a:ext cx="13017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400" i="1">
                <a:solidFill>
                  <a:srgbClr val="000000"/>
                </a:solidFill>
                <a:latin typeface="Antique Olive" charset="0"/>
              </a:rPr>
              <a:t>SELECTED FROM</a:t>
            </a:r>
            <a:endParaRPr lang="en-US" altLang="en-US" sz="1400">
              <a:latin typeface="Times" pitchFamily="2" charset="0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F213403B-788C-994E-AA33-5623065E3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065" y="4411407"/>
            <a:ext cx="21891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en-US" altLang="en-US" sz="1400" i="1">
                <a:solidFill>
                  <a:srgbClr val="000000"/>
                </a:solidFill>
                <a:latin typeface="Antique Olive" charset="0"/>
              </a:rPr>
              <a:t>IMAGE: 1.2.840.276453….</a:t>
            </a:r>
            <a:endParaRPr lang="en-US" altLang="en-US" sz="1400">
              <a:latin typeface="Times" pitchFamily="2" charset="0"/>
            </a:endParaRPr>
          </a:p>
        </p:txBody>
      </p:sp>
      <p:cxnSp>
        <p:nvCxnSpPr>
          <p:cNvPr id="16" name="AutoShape 17">
            <a:extLst>
              <a:ext uri="{FF2B5EF4-FFF2-40B4-BE49-F238E27FC236}">
                <a16:creationId xmlns:a16="http://schemas.microsoft.com/office/drawing/2014/main" id="{45FA357D-68A3-9D47-86F7-6121BBED880E}"/>
              </a:ext>
            </a:extLst>
          </p:cNvPr>
          <p:cNvCxnSpPr>
            <a:cxnSpLocks noChangeShapeType="1"/>
            <a:stCxn id="15" idx="1"/>
            <a:endCxn id="3" idx="2"/>
          </p:cNvCxnSpPr>
          <p:nvPr/>
        </p:nvCxnSpPr>
        <p:spPr bwMode="auto">
          <a:xfrm rot="10800000" flipV="1">
            <a:off x="2144252" y="4517770"/>
            <a:ext cx="1928813" cy="923925"/>
          </a:xfrm>
          <a:prstGeom prst="curvedConnector4">
            <a:avLst>
              <a:gd name="adj1" fmla="val 23130"/>
              <a:gd name="adj2" fmla="val 124741"/>
            </a:avLst>
          </a:prstGeom>
          <a:noFill/>
          <a:ln w="38100">
            <a:solidFill>
              <a:srgbClr val="CC081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18">
            <a:extLst>
              <a:ext uri="{FF2B5EF4-FFF2-40B4-BE49-F238E27FC236}">
                <a16:creationId xmlns:a16="http://schemas.microsoft.com/office/drawing/2014/main" id="{DFC32CAC-5724-9148-9E52-D80701B51A12}"/>
              </a:ext>
            </a:extLst>
          </p:cNvPr>
          <p:cNvCxnSpPr>
            <a:cxnSpLocks noChangeShapeType="1"/>
            <a:stCxn id="9" idx="1"/>
            <a:endCxn id="4" idx="1"/>
          </p:cNvCxnSpPr>
          <p:nvPr/>
        </p:nvCxnSpPr>
        <p:spPr bwMode="auto">
          <a:xfrm rot="10800000">
            <a:off x="2017252" y="3782757"/>
            <a:ext cx="2254250" cy="57150"/>
          </a:xfrm>
          <a:prstGeom prst="curvedConnector2">
            <a:avLst/>
          </a:prstGeom>
          <a:noFill/>
          <a:ln w="38100">
            <a:solidFill>
              <a:srgbClr val="CC081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08108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rmlowithcad">
            <a:extLst>
              <a:ext uri="{FF2B5EF4-FFF2-40B4-BE49-F238E27FC236}">
                <a16:creationId xmlns:a16="http://schemas.microsoft.com/office/drawing/2014/main" id="{F0F71DEE-3AF3-594F-A59F-8043B78E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808038"/>
            <a:ext cx="2165350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9" descr="rmlowithcad_close">
            <a:extLst>
              <a:ext uri="{FF2B5EF4-FFF2-40B4-BE49-F238E27FC236}">
                <a16:creationId xmlns:a16="http://schemas.microsoft.com/office/drawing/2014/main" id="{71AA658B-20D4-1D4D-8F2F-76376ED50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58763"/>
            <a:ext cx="3079750" cy="2346325"/>
          </a:xfrm>
          <a:prstGeom prst="rect">
            <a:avLst/>
          </a:prstGeom>
          <a:noFill/>
          <a:ln w="9525">
            <a:solidFill>
              <a:srgbClr val="FF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1">
            <a:extLst>
              <a:ext uri="{FF2B5EF4-FFF2-40B4-BE49-F238E27FC236}">
                <a16:creationId xmlns:a16="http://schemas.microsoft.com/office/drawing/2014/main" id="{2E3953A1-1D9E-2E48-886F-BDD3692A2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63" y="3211513"/>
            <a:ext cx="811212" cy="530225"/>
          </a:xfrm>
          <a:prstGeom prst="rect">
            <a:avLst/>
          </a:prstGeom>
          <a:solidFill>
            <a:srgbClr val="FF6666">
              <a:alpha val="33000"/>
            </a:srgbClr>
          </a:solidFill>
          <a:ln w="28575">
            <a:solidFill>
              <a:srgbClr val="FF66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22">
            <a:extLst>
              <a:ext uri="{FF2B5EF4-FFF2-40B4-BE49-F238E27FC236}">
                <a16:creationId xmlns:a16="http://schemas.microsoft.com/office/drawing/2014/main" id="{4B26DBD8-8931-3740-8A89-B693D5E4C4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0275" y="2597150"/>
            <a:ext cx="1114425" cy="612775"/>
          </a:xfrm>
          <a:prstGeom prst="line">
            <a:avLst/>
          </a:prstGeom>
          <a:noFill/>
          <a:ln w="28575">
            <a:solidFill>
              <a:srgbClr val="FF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23">
            <a:extLst>
              <a:ext uri="{FF2B5EF4-FFF2-40B4-BE49-F238E27FC236}">
                <a16:creationId xmlns:a16="http://schemas.microsoft.com/office/drawing/2014/main" id="{C04F7690-0FD4-6946-9022-00013DF2E8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7200" y="2592388"/>
            <a:ext cx="3406775" cy="625475"/>
          </a:xfrm>
          <a:prstGeom prst="line">
            <a:avLst/>
          </a:prstGeom>
          <a:noFill/>
          <a:ln w="28575">
            <a:solidFill>
              <a:srgbClr val="FF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BE48593B-E650-5547-9AC7-2C6A08DA3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0" y="3397250"/>
            <a:ext cx="6867525" cy="316865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Oval 25">
            <a:extLst>
              <a:ext uri="{FF2B5EF4-FFF2-40B4-BE49-F238E27FC236}">
                <a16:creationId xmlns:a16="http://schemas.microsoft.com/office/drawing/2014/main" id="{5DA44AA4-2C00-2C4D-AE86-22BADB16A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75" y="3532188"/>
            <a:ext cx="601663" cy="5842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Oval 26">
            <a:extLst>
              <a:ext uri="{FF2B5EF4-FFF2-40B4-BE49-F238E27FC236}">
                <a16:creationId xmlns:a16="http://schemas.microsoft.com/office/drawing/2014/main" id="{B21C8B89-1E75-F540-8161-029AD6F78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888" y="4325938"/>
            <a:ext cx="547687" cy="56515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B3A99C69-8E51-5946-8DF5-578B183BA0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3525" y="4133850"/>
            <a:ext cx="0" cy="1920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8">
            <a:extLst>
              <a:ext uri="{FF2B5EF4-FFF2-40B4-BE49-F238E27FC236}">
                <a16:creationId xmlns:a16="http://schemas.microsoft.com/office/drawing/2014/main" id="{9A4EEF14-C3D9-474F-8EE9-A25528D50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00" y="3605213"/>
            <a:ext cx="21891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en-US" altLang="en-US" sz="1400"/>
              <a:t>"Individual Impression/</a:t>
            </a:r>
            <a:br>
              <a:rPr lang="en-US" altLang="en-US" sz="1400"/>
            </a:br>
            <a:r>
              <a:rPr lang="en-US" altLang="en-US" sz="1400"/>
              <a:t>Recommendation"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A19DBCF3-1734-CF45-8662-D81A2A307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263" y="4106863"/>
            <a:ext cx="13017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400" i="1">
                <a:solidFill>
                  <a:srgbClr val="000000"/>
                </a:solidFill>
                <a:latin typeface="Antique Olive" charset="0"/>
              </a:rPr>
              <a:t>CONTAINS</a:t>
            </a:r>
            <a:endParaRPr lang="en-US" altLang="en-US" sz="1400">
              <a:latin typeface="Times" pitchFamily="2" charset="0"/>
            </a:endParaRPr>
          </a:p>
        </p:txBody>
      </p:sp>
      <p:sp>
        <p:nvSpPr>
          <p:cNvPr id="13" name="Rectangle 30">
            <a:extLst>
              <a:ext uri="{FF2B5EF4-FFF2-40B4-BE49-F238E27FC236}">
                <a16:creationId xmlns:a16="http://schemas.microsoft.com/office/drawing/2014/main" id="{ECFFC682-FC11-9545-93FD-F71DE14AE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362450"/>
            <a:ext cx="29543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en-US" altLang="en-US" sz="1400"/>
              <a:t>CODE: "Single Image Finding" = "Mammography breast density"</a:t>
            </a:r>
          </a:p>
        </p:txBody>
      </p:sp>
      <p:sp>
        <p:nvSpPr>
          <p:cNvPr id="14" name="Line 31">
            <a:extLst>
              <a:ext uri="{FF2B5EF4-FFF2-40B4-BE49-F238E27FC236}">
                <a16:creationId xmlns:a16="http://schemas.microsoft.com/office/drawing/2014/main" id="{ED1F98B8-974F-DF41-9126-5619C9ED0C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65700" y="4838700"/>
            <a:ext cx="250825" cy="2936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32">
            <a:extLst>
              <a:ext uri="{FF2B5EF4-FFF2-40B4-BE49-F238E27FC236}">
                <a16:creationId xmlns:a16="http://schemas.microsoft.com/office/drawing/2014/main" id="{70E63A85-6406-B646-AA24-472640BF3F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3700" y="4846638"/>
            <a:ext cx="250825" cy="2936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Oval 33">
            <a:extLst>
              <a:ext uri="{FF2B5EF4-FFF2-40B4-BE49-F238E27FC236}">
                <a16:creationId xmlns:a16="http://schemas.microsoft.com/office/drawing/2014/main" id="{E8028DD7-FD9E-894F-96D3-C25C90FD5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325" y="5081588"/>
            <a:ext cx="547688" cy="56515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Oval 34">
            <a:extLst>
              <a:ext uri="{FF2B5EF4-FFF2-40B4-BE49-F238E27FC236}">
                <a16:creationId xmlns:a16="http://schemas.microsoft.com/office/drawing/2014/main" id="{FDFFE1F9-351E-6744-AB40-BEE631869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5078413"/>
            <a:ext cx="547688" cy="56515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id="{53437820-908D-6944-B68B-C594289DA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413" y="4762500"/>
            <a:ext cx="15763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400" i="1">
                <a:solidFill>
                  <a:srgbClr val="000000"/>
                </a:solidFill>
                <a:latin typeface="Antique Olive" charset="0"/>
              </a:rPr>
              <a:t>HAS PROPERTIES</a:t>
            </a:r>
            <a:endParaRPr lang="en-US" altLang="en-US" sz="1400">
              <a:latin typeface="Times" pitchFamily="2" charset="0"/>
            </a:endParaRPr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9019E25D-84E8-8E49-84BE-57B970467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0" y="5035550"/>
            <a:ext cx="25273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400"/>
              <a:t>SCOORD: "Outline" = POLYLINE {2531,2114,2537, 2114,..,2525,2114,2531,2114}</a:t>
            </a:r>
          </a:p>
        </p:txBody>
      </p:sp>
      <p:sp>
        <p:nvSpPr>
          <p:cNvPr id="20" name="Oval 37">
            <a:extLst>
              <a:ext uri="{FF2B5EF4-FFF2-40B4-BE49-F238E27FC236}">
                <a16:creationId xmlns:a16="http://schemas.microsoft.com/office/drawing/2014/main" id="{7087E7E7-27CA-CC4D-A596-9ECC9F9CB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5821363"/>
            <a:ext cx="547687" cy="563562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38">
            <a:extLst>
              <a:ext uri="{FF2B5EF4-FFF2-40B4-BE49-F238E27FC236}">
                <a16:creationId xmlns:a16="http://schemas.microsoft.com/office/drawing/2014/main" id="{3B685FD7-8D96-2649-B315-B5FD2EC33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8200" y="5627688"/>
            <a:ext cx="0" cy="1936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39">
            <a:extLst>
              <a:ext uri="{FF2B5EF4-FFF2-40B4-BE49-F238E27FC236}">
                <a16:creationId xmlns:a16="http://schemas.microsoft.com/office/drawing/2014/main" id="{A83964AD-AE62-A54D-A7EF-4413B78D8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5737225"/>
            <a:ext cx="16144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400" i="1">
                <a:solidFill>
                  <a:srgbClr val="000000"/>
                </a:solidFill>
                <a:latin typeface="Antique Olive" charset="0"/>
              </a:rPr>
              <a:t>SELECTED FROM</a:t>
            </a:r>
            <a:endParaRPr lang="en-US" altLang="en-US" sz="1400">
              <a:latin typeface="Times" pitchFamily="2" charset="0"/>
            </a:endParaRPr>
          </a:p>
        </p:txBody>
      </p:sp>
      <p:sp>
        <p:nvSpPr>
          <p:cNvPr id="23" name="Rectangle 40">
            <a:extLst>
              <a:ext uri="{FF2B5EF4-FFF2-40B4-BE49-F238E27FC236}">
                <a16:creationId xmlns:a16="http://schemas.microsoft.com/office/drawing/2014/main" id="{7D972904-A842-A841-904A-01DD386A0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563" y="5988050"/>
            <a:ext cx="21891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en-US" altLang="en-US" sz="1400" i="1">
                <a:solidFill>
                  <a:srgbClr val="000000"/>
                </a:solidFill>
                <a:latin typeface="Antique Olive" charset="0"/>
              </a:rPr>
              <a:t>IMAGE: 1.2.840.276453….</a:t>
            </a:r>
            <a:endParaRPr lang="en-US" altLang="en-US" sz="1400">
              <a:latin typeface="Times" pitchFamily="2" charset="0"/>
            </a:endParaRPr>
          </a:p>
        </p:txBody>
      </p:sp>
      <p:sp>
        <p:nvSpPr>
          <p:cNvPr id="24" name="Oval 41">
            <a:extLst>
              <a:ext uri="{FF2B5EF4-FFF2-40B4-BE49-F238E27FC236}">
                <a16:creationId xmlns:a16="http://schemas.microsoft.com/office/drawing/2014/main" id="{2679E3FF-B7B2-5449-B7F9-7FE41A570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738" y="5826125"/>
            <a:ext cx="547687" cy="563563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42">
            <a:extLst>
              <a:ext uri="{FF2B5EF4-FFF2-40B4-BE49-F238E27FC236}">
                <a16:creationId xmlns:a16="http://schemas.microsoft.com/office/drawing/2014/main" id="{CF939631-DEEF-DC41-8F40-8D68BBC84B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8375" y="5632450"/>
            <a:ext cx="0" cy="1936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46">
            <a:extLst>
              <a:ext uri="{FF2B5EF4-FFF2-40B4-BE49-F238E27FC236}">
                <a16:creationId xmlns:a16="http://schemas.microsoft.com/office/drawing/2014/main" id="{88C76DC8-E369-4048-A57D-40010B57C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156200"/>
            <a:ext cx="29543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en-US" altLang="en-US" sz="1400"/>
              <a:t>SCOORD: "Center" = POINT {2505,2168}</a:t>
            </a:r>
          </a:p>
        </p:txBody>
      </p:sp>
      <p:sp>
        <p:nvSpPr>
          <p:cNvPr id="27" name="Line 49">
            <a:extLst>
              <a:ext uri="{FF2B5EF4-FFF2-40B4-BE49-F238E27FC236}">
                <a16:creationId xmlns:a16="http://schemas.microsoft.com/office/drawing/2014/main" id="{E4410871-A86B-8547-BAD2-0249D05A3C15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3702050" y="2611438"/>
            <a:ext cx="3279775" cy="1768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oval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50">
            <a:extLst>
              <a:ext uri="{FF2B5EF4-FFF2-40B4-BE49-F238E27FC236}">
                <a16:creationId xmlns:a16="http://schemas.microsoft.com/office/drawing/2014/main" id="{A6E8E2C8-0CAC-254D-B83E-D4393EBE88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42232" y="2340769"/>
            <a:ext cx="3589337" cy="2257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oval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51">
            <a:extLst>
              <a:ext uri="{FF2B5EF4-FFF2-40B4-BE49-F238E27FC236}">
                <a16:creationId xmlns:a16="http://schemas.microsoft.com/office/drawing/2014/main" id="{49AF8E73-0014-1D46-A7BB-30230AD47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185738"/>
            <a:ext cx="3567112" cy="316865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" name="Oval 52">
            <a:extLst>
              <a:ext uri="{FF2B5EF4-FFF2-40B4-BE49-F238E27FC236}">
                <a16:creationId xmlns:a16="http://schemas.microsoft.com/office/drawing/2014/main" id="{3FC2EA67-A18E-AA48-8A57-7C3AB9253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700" y="417513"/>
            <a:ext cx="547688" cy="56515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53">
            <a:extLst>
              <a:ext uri="{FF2B5EF4-FFF2-40B4-BE49-F238E27FC236}">
                <a16:creationId xmlns:a16="http://schemas.microsoft.com/office/drawing/2014/main" id="{25C33010-BDEA-6243-9B7E-73CFDA64EC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78513" y="930275"/>
            <a:ext cx="250825" cy="2936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54">
            <a:extLst>
              <a:ext uri="{FF2B5EF4-FFF2-40B4-BE49-F238E27FC236}">
                <a16:creationId xmlns:a16="http://schemas.microsoft.com/office/drawing/2014/main" id="{C53E19A6-0532-A249-A91A-383E046F7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6513" y="938213"/>
            <a:ext cx="250825" cy="2936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Oval 55">
            <a:extLst>
              <a:ext uri="{FF2B5EF4-FFF2-40B4-BE49-F238E27FC236}">
                <a16:creationId xmlns:a16="http://schemas.microsoft.com/office/drawing/2014/main" id="{AF3BF827-6CEF-6943-A876-EA560EB2C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138" y="1173163"/>
            <a:ext cx="547687" cy="56515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Oval 56">
            <a:extLst>
              <a:ext uri="{FF2B5EF4-FFF2-40B4-BE49-F238E27FC236}">
                <a16:creationId xmlns:a16="http://schemas.microsoft.com/office/drawing/2014/main" id="{C276969E-4B5A-4742-BEA6-531890C66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488" y="1169988"/>
            <a:ext cx="547687" cy="56515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57">
            <a:extLst>
              <a:ext uri="{FF2B5EF4-FFF2-40B4-BE49-F238E27FC236}">
                <a16:creationId xmlns:a16="http://schemas.microsoft.com/office/drawing/2014/main" id="{80242947-05F2-114F-8035-BA781B45C7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57950" y="1708150"/>
            <a:ext cx="250825" cy="2936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58">
            <a:extLst>
              <a:ext uri="{FF2B5EF4-FFF2-40B4-BE49-F238E27FC236}">
                <a16:creationId xmlns:a16="http://schemas.microsoft.com/office/drawing/2014/main" id="{F2A5967F-D5DD-E742-9007-6FDFF68C1B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5950" y="1716088"/>
            <a:ext cx="250825" cy="2936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Oval 59">
            <a:extLst>
              <a:ext uri="{FF2B5EF4-FFF2-40B4-BE49-F238E27FC236}">
                <a16:creationId xmlns:a16="http://schemas.microsoft.com/office/drawing/2014/main" id="{FCDC83F0-100C-7E48-9DCF-BD57CF4DF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0575" y="1951038"/>
            <a:ext cx="547688" cy="56515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Oval 60">
            <a:extLst>
              <a:ext uri="{FF2B5EF4-FFF2-40B4-BE49-F238E27FC236}">
                <a16:creationId xmlns:a16="http://schemas.microsoft.com/office/drawing/2014/main" id="{46BE5C74-752E-9C4D-A073-67E07AEF9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1947863"/>
            <a:ext cx="547688" cy="56515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Rectangle 61">
            <a:extLst>
              <a:ext uri="{FF2B5EF4-FFF2-40B4-BE49-F238E27FC236}">
                <a16:creationId xmlns:a16="http://schemas.microsoft.com/office/drawing/2014/main" id="{19C112F9-23F8-BE41-A807-878C18360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8" y="328613"/>
            <a:ext cx="21891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400"/>
              <a:t>CONTAINER: “Mammo CAD Report”</a:t>
            </a:r>
          </a:p>
        </p:txBody>
      </p:sp>
      <p:sp>
        <p:nvSpPr>
          <p:cNvPr id="40" name="Rectangle 62">
            <a:extLst>
              <a:ext uri="{FF2B5EF4-FFF2-40B4-BE49-F238E27FC236}">
                <a16:creationId xmlns:a16="http://schemas.microsoft.com/office/drawing/2014/main" id="{EFB1F623-EC74-5041-9BDE-A11CBDD15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963" y="923925"/>
            <a:ext cx="16589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400"/>
              <a:t>CODE: “Summary”</a:t>
            </a:r>
            <a:br>
              <a:rPr lang="en-US" altLang="en-US" sz="1400"/>
            </a:br>
            <a:r>
              <a:rPr lang="en-US" altLang="en-US" sz="1400"/>
              <a:t>= “Succeeded with Findings”</a:t>
            </a:r>
            <a:endParaRPr lang="en-US" altLang="en-US"/>
          </a:p>
        </p:txBody>
      </p:sp>
      <p:sp>
        <p:nvSpPr>
          <p:cNvPr id="41" name="Rectangle 63">
            <a:extLst>
              <a:ext uri="{FF2B5EF4-FFF2-40B4-BE49-F238E27FC236}">
                <a16:creationId xmlns:a16="http://schemas.microsoft.com/office/drawing/2014/main" id="{0B80EB43-56F2-E543-842E-708CF441F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2603500"/>
            <a:ext cx="19494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1400"/>
              <a:t>CONTAINER:</a:t>
            </a:r>
            <a:br>
              <a:rPr lang="en-US" altLang="en-US" sz="1400"/>
            </a:br>
            <a:r>
              <a:rPr lang="en-US" altLang="en-US" sz="1400"/>
              <a:t>"Individual Impression/</a:t>
            </a:r>
            <a:br>
              <a:rPr lang="en-US" altLang="en-US" sz="1400"/>
            </a:br>
            <a:r>
              <a:rPr lang="en-US" altLang="en-US" sz="1400"/>
              <a:t>Recommendation"</a:t>
            </a:r>
          </a:p>
        </p:txBody>
      </p:sp>
      <p:sp>
        <p:nvSpPr>
          <p:cNvPr id="42" name="Rectangle 64">
            <a:extLst>
              <a:ext uri="{FF2B5EF4-FFF2-40B4-BE49-F238E27FC236}">
                <a16:creationId xmlns:a16="http://schemas.microsoft.com/office/drawing/2014/main" id="{18FD547E-8EA7-F24C-8DE5-03BD42F3E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9863" y="1873250"/>
            <a:ext cx="730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32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93822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E40BEA59-ECFA-8142-A978-99AFA73A31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Spatial Coordinates</a:t>
            </a:r>
          </a:p>
        </p:txBody>
      </p:sp>
      <p:sp>
        <p:nvSpPr>
          <p:cNvPr id="176131" name="Line 3">
            <a:extLst>
              <a:ext uri="{FF2B5EF4-FFF2-40B4-BE49-F238E27FC236}">
                <a16:creationId xmlns:a16="http://schemas.microsoft.com/office/drawing/2014/main" id="{C8142726-3244-3B40-A69D-B94E4A85E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6500" y="3492500"/>
            <a:ext cx="128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2" name="Line 4">
            <a:extLst>
              <a:ext uri="{FF2B5EF4-FFF2-40B4-BE49-F238E27FC236}">
                <a16:creationId xmlns:a16="http://schemas.microsoft.com/office/drawing/2014/main" id="{09E5F7EE-BAB3-1A44-8EBE-A4499E3BB2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1400" y="4165600"/>
            <a:ext cx="71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3" name="Line 5">
            <a:extLst>
              <a:ext uri="{FF2B5EF4-FFF2-40B4-BE49-F238E27FC236}">
                <a16:creationId xmlns:a16="http://schemas.microsoft.com/office/drawing/2014/main" id="{1DF477CE-4BCB-794C-A7C5-86051C5AFD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165600"/>
            <a:ext cx="4191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4" name="Line 6">
            <a:extLst>
              <a:ext uri="{FF2B5EF4-FFF2-40B4-BE49-F238E27FC236}">
                <a16:creationId xmlns:a16="http://schemas.microsoft.com/office/drawing/2014/main" id="{95F115BC-994B-3145-91C6-C3B6AE789A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71700" y="4533900"/>
            <a:ext cx="4191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5" name="Line 7">
            <a:extLst>
              <a:ext uri="{FF2B5EF4-FFF2-40B4-BE49-F238E27FC236}">
                <a16:creationId xmlns:a16="http://schemas.microsoft.com/office/drawing/2014/main" id="{D56923CB-7564-324D-ACBC-987AAAFF89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03400" y="2070100"/>
            <a:ext cx="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6" name="Oval 8">
            <a:extLst>
              <a:ext uri="{FF2B5EF4-FFF2-40B4-BE49-F238E27FC236}">
                <a16:creationId xmlns:a16="http://schemas.microsoft.com/office/drawing/2014/main" id="{3DF633AF-7436-E540-BF37-60AA3B54F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387600"/>
            <a:ext cx="889000" cy="876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7" name="Oval 9">
            <a:extLst>
              <a:ext uri="{FF2B5EF4-FFF2-40B4-BE49-F238E27FC236}">
                <a16:creationId xmlns:a16="http://schemas.microsoft.com/office/drawing/2014/main" id="{2957E6BA-503C-1743-B7AE-9999ADC61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0" y="3543300"/>
            <a:ext cx="1447800" cy="876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8" name="Oval 10">
            <a:extLst>
              <a:ext uri="{FF2B5EF4-FFF2-40B4-BE49-F238E27FC236}">
                <a16:creationId xmlns:a16="http://schemas.microsoft.com/office/drawing/2014/main" id="{E89A831C-D546-E94E-BDCF-F025D186E0E2}"/>
              </a:ext>
            </a:extLst>
          </p:cNvPr>
          <p:cNvSpPr>
            <a:spLocks noChangeArrowheads="1"/>
          </p:cNvSpPr>
          <p:nvPr/>
        </p:nvSpPr>
        <p:spPr bwMode="auto">
          <a:xfrm rot="-2038792">
            <a:off x="3009900" y="4927600"/>
            <a:ext cx="1447800" cy="876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9" name="Line 11">
            <a:extLst>
              <a:ext uri="{FF2B5EF4-FFF2-40B4-BE49-F238E27FC236}">
                <a16:creationId xmlns:a16="http://schemas.microsoft.com/office/drawing/2014/main" id="{C1E22D36-5AC9-BD4F-8A43-4028864BDB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14500" y="2755900"/>
            <a:ext cx="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0" name="Line 12">
            <a:extLst>
              <a:ext uri="{FF2B5EF4-FFF2-40B4-BE49-F238E27FC236}">
                <a16:creationId xmlns:a16="http://schemas.microsoft.com/office/drawing/2014/main" id="{82800E97-F36A-F54B-878C-B610AE14B8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6900" y="2908300"/>
            <a:ext cx="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1" name="Line 13">
            <a:extLst>
              <a:ext uri="{FF2B5EF4-FFF2-40B4-BE49-F238E27FC236}">
                <a16:creationId xmlns:a16="http://schemas.microsoft.com/office/drawing/2014/main" id="{FC4A6B3F-759E-AD45-A599-518ADB2834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5800" y="2832100"/>
            <a:ext cx="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2" name="Line 14">
            <a:extLst>
              <a:ext uri="{FF2B5EF4-FFF2-40B4-BE49-F238E27FC236}">
                <a16:creationId xmlns:a16="http://schemas.microsoft.com/office/drawing/2014/main" id="{36E10A62-363C-E648-A0A7-579599958A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54200" y="2705100"/>
            <a:ext cx="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3" name="Rectangle 15">
            <a:extLst>
              <a:ext uri="{FF2B5EF4-FFF2-40B4-BE49-F238E27FC236}">
                <a16:creationId xmlns:a16="http://schemas.microsoft.com/office/drawing/2014/main" id="{99673E6C-65DE-A741-ADD1-028761A85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2235200"/>
            <a:ext cx="1663700" cy="96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6144" name="Group 16">
            <a:extLst>
              <a:ext uri="{FF2B5EF4-FFF2-40B4-BE49-F238E27FC236}">
                <a16:creationId xmlns:a16="http://schemas.microsoft.com/office/drawing/2014/main" id="{8F8FB6FC-4FAF-1D4E-AE57-E25923A60F1C}"/>
              </a:ext>
            </a:extLst>
          </p:cNvPr>
          <p:cNvGrpSpPr>
            <a:grpSpLocks/>
          </p:cNvGrpSpPr>
          <p:nvPr/>
        </p:nvGrpSpPr>
        <p:grpSpPr bwMode="auto">
          <a:xfrm>
            <a:off x="4762500" y="3454400"/>
            <a:ext cx="1663700" cy="901700"/>
            <a:chOff x="3912" y="2344"/>
            <a:chExt cx="1048" cy="568"/>
          </a:xfrm>
        </p:grpSpPr>
        <p:sp>
          <p:nvSpPr>
            <p:cNvPr id="176145" name="Line 17">
              <a:extLst>
                <a:ext uri="{FF2B5EF4-FFF2-40B4-BE49-F238E27FC236}">
                  <a16:creationId xmlns:a16="http://schemas.microsoft.com/office/drawing/2014/main" id="{B32FF2C0-A5A1-3043-BDB5-2352DA501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" y="2344"/>
              <a:ext cx="10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6" name="Line 18">
              <a:extLst>
                <a:ext uri="{FF2B5EF4-FFF2-40B4-BE49-F238E27FC236}">
                  <a16:creationId xmlns:a16="http://schemas.microsoft.com/office/drawing/2014/main" id="{2C0633AA-315B-F949-A846-23222533E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" y="2912"/>
              <a:ext cx="10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7" name="Line 19">
              <a:extLst>
                <a:ext uri="{FF2B5EF4-FFF2-40B4-BE49-F238E27FC236}">
                  <a16:creationId xmlns:a16="http://schemas.microsoft.com/office/drawing/2014/main" id="{A3BED053-B565-FC4D-9B92-42DBBBE777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0" y="2352"/>
              <a:ext cx="0" cy="5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148" name="Rectangle 20">
            <a:extLst>
              <a:ext uri="{FF2B5EF4-FFF2-40B4-BE49-F238E27FC236}">
                <a16:creationId xmlns:a16="http://schemas.microsoft.com/office/drawing/2014/main" id="{B94BF9DA-0BE7-4843-8F72-6E30595825B6}"/>
              </a:ext>
            </a:extLst>
          </p:cNvPr>
          <p:cNvSpPr>
            <a:spLocks noChangeArrowheads="1"/>
          </p:cNvSpPr>
          <p:nvPr/>
        </p:nvSpPr>
        <p:spPr bwMode="auto">
          <a:xfrm rot="-1440735">
            <a:off x="4838700" y="4826000"/>
            <a:ext cx="1663700" cy="96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9" name="Line 21">
            <a:extLst>
              <a:ext uri="{FF2B5EF4-FFF2-40B4-BE49-F238E27FC236}">
                <a16:creationId xmlns:a16="http://schemas.microsoft.com/office/drawing/2014/main" id="{325F1679-F7F1-204E-B5CF-757D56F53A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55700" y="5067300"/>
            <a:ext cx="9525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0" name="Line 22">
            <a:extLst>
              <a:ext uri="{FF2B5EF4-FFF2-40B4-BE49-F238E27FC236}">
                <a16:creationId xmlns:a16="http://schemas.microsoft.com/office/drawing/2014/main" id="{93AE9329-C10B-A547-A95E-78E9369A59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" y="5676900"/>
            <a:ext cx="10541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1" name="Text Box 23">
            <a:extLst>
              <a:ext uri="{FF2B5EF4-FFF2-40B4-BE49-F238E27FC236}">
                <a16:creationId xmlns:a16="http://schemas.microsoft.com/office/drawing/2014/main" id="{B6360691-1FA3-9541-8BEA-D76E83825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925" y="2900363"/>
            <a:ext cx="21272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Helvetica" pitchFamily="2" charset="0"/>
              </a:rPr>
              <a:t>POINT</a:t>
            </a:r>
          </a:p>
          <a:p>
            <a:r>
              <a:rPr lang="en-US" altLang="en-US">
                <a:latin typeface="Helvetica" pitchFamily="2" charset="0"/>
              </a:rPr>
              <a:t>MULTIPOINT</a:t>
            </a:r>
          </a:p>
          <a:p>
            <a:r>
              <a:rPr lang="en-US" altLang="en-US">
                <a:latin typeface="Helvetica" pitchFamily="2" charset="0"/>
              </a:rPr>
              <a:t>POLYLINE</a:t>
            </a:r>
          </a:p>
          <a:p>
            <a:r>
              <a:rPr lang="en-US" altLang="en-US">
                <a:latin typeface="Helvetica" pitchFamily="2" charset="0"/>
              </a:rPr>
              <a:t>CIRCLE</a:t>
            </a:r>
          </a:p>
          <a:p>
            <a:r>
              <a:rPr lang="en-US" altLang="en-US">
                <a:latin typeface="Helvetica" pitchFamily="2" charset="0"/>
              </a:rPr>
              <a:t>ELLIPSE</a:t>
            </a:r>
          </a:p>
        </p:txBody>
      </p:sp>
    </p:spTree>
    <p:extLst>
      <p:ext uri="{BB962C8B-B14F-4D97-AF65-F5344CB8AC3E}">
        <p14:creationId xmlns:p14="http://schemas.microsoft.com/office/powerpoint/2010/main" val="1351912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E40BEA59-ECFA-8142-A978-99AFA73A31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Temporal Coordinates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05A3B9-B061-C143-A3B7-3ECF56C6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84" y="1833810"/>
            <a:ext cx="7325032" cy="44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40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C4F7A-9422-684F-B7A2-097114E94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Image Temporal and Spatial Coordinates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C604BA-38CB-B546-9429-6F9B49DC6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104" y="1232569"/>
            <a:ext cx="6471791" cy="562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9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B6AB3868-070E-DA4F-86D5-2E4B043A95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Temporal Coordinates applied to both Images and Waveforms</a:t>
            </a:r>
          </a:p>
        </p:txBody>
      </p:sp>
      <p:graphicFrame>
        <p:nvGraphicFramePr>
          <p:cNvPr id="180227" name="Object 3">
            <a:extLst>
              <a:ext uri="{FF2B5EF4-FFF2-40B4-BE49-F238E27FC236}">
                <a16:creationId xmlns:a16="http://schemas.microsoft.com/office/drawing/2014/main" id="{7AE7ECFA-2BE7-9545-93B7-8D29893284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766071"/>
              </p:ext>
            </p:extLst>
          </p:nvPr>
        </p:nvGraphicFramePr>
        <p:xfrm>
          <a:off x="126159" y="2133600"/>
          <a:ext cx="8891681" cy="360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Document" r:id="rId4" imgW="7429500" imgH="3022600" progId="Word.Document.6">
                  <p:embed/>
                </p:oleObj>
              </mc:Choice>
              <mc:Fallback>
                <p:oleObj name="Document" r:id="rId4" imgW="7429500" imgH="3022600" progId="Word.Document.6">
                  <p:embed/>
                  <p:pic>
                    <p:nvPicPr>
                      <p:cNvPr id="180227" name="Object 3">
                        <a:extLst>
                          <a:ext uri="{FF2B5EF4-FFF2-40B4-BE49-F238E27FC236}">
                            <a16:creationId xmlns:a16="http://schemas.microsoft.com/office/drawing/2014/main" id="{7AE7ECFA-2BE7-9545-93B7-8D298932841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59" y="2133600"/>
                        <a:ext cx="8891681" cy="360843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902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Codes?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DICOM uses external lexicons</a:t>
            </a:r>
          </a:p>
          <a:p>
            <a:pPr lvl="1"/>
            <a:r>
              <a:rPr lang="en-US" sz="2400" dirty="0"/>
              <a:t>SNOMED</a:t>
            </a:r>
          </a:p>
          <a:p>
            <a:pPr lvl="1"/>
            <a:r>
              <a:rPr lang="en-US" sz="2400" dirty="0"/>
              <a:t>LOINC</a:t>
            </a:r>
          </a:p>
          <a:p>
            <a:pPr lvl="1"/>
            <a:r>
              <a:rPr lang="en-US" sz="2400" dirty="0"/>
              <a:t>RADLEX</a:t>
            </a:r>
          </a:p>
          <a:p>
            <a:pPr lvl="1"/>
            <a:r>
              <a:rPr lang="en-US" sz="2400" dirty="0"/>
              <a:t>defines DCM codes &amp; definitions if no other good scheme</a:t>
            </a:r>
          </a:p>
          <a:p>
            <a:r>
              <a:rPr lang="en-US" sz="2800" dirty="0"/>
              <a:t>EHR push towards more reliable codes</a:t>
            </a:r>
          </a:p>
          <a:p>
            <a:pPr lvl="1"/>
            <a:r>
              <a:rPr lang="en-US" sz="2400" dirty="0"/>
              <a:t>e.g., EHR interoperability and common data elements</a:t>
            </a:r>
          </a:p>
          <a:p>
            <a:pPr lvl="1"/>
            <a:r>
              <a:rPr lang="en-US" sz="2400" dirty="0"/>
              <a:t>RIS, modalities and PACS implementations could do better</a:t>
            </a:r>
          </a:p>
          <a:p>
            <a:pPr lvl="1"/>
            <a:r>
              <a:rPr lang="en-US" sz="2400" dirty="0"/>
              <a:t>institutions need to standardize internal procedure codes</a:t>
            </a:r>
          </a:p>
          <a:p>
            <a:pPr lvl="1"/>
            <a:r>
              <a:rPr lang="en-US" sz="2400" dirty="0"/>
              <a:t>harmonize/bridge imaging/EHR codes</a:t>
            </a:r>
          </a:p>
        </p:txBody>
      </p:sp>
    </p:spTree>
    <p:extLst>
      <p:ext uri="{BB962C8B-B14F-4D97-AF65-F5344CB8AC3E}">
        <p14:creationId xmlns:p14="http://schemas.microsoft.com/office/powerpoint/2010/main" val="166720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995071-6602-5042-9578-23963CF6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38" y="894736"/>
            <a:ext cx="6152923" cy="584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23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Codes for Structured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Codes needed for</a:t>
            </a:r>
          </a:p>
          <a:p>
            <a:pPr lvl="1"/>
            <a:r>
              <a:rPr lang="en-US" sz="2000" dirty="0"/>
              <a:t>entities, e.g., lesions, tumors, tissue types</a:t>
            </a:r>
          </a:p>
          <a:p>
            <a:pPr lvl="1"/>
            <a:r>
              <a:rPr lang="en-US" sz="2000" dirty="0"/>
              <a:t>location, e.g., anatomic site</a:t>
            </a:r>
          </a:p>
          <a:p>
            <a:pPr lvl="1"/>
            <a:r>
              <a:rPr lang="en-US" sz="2000" dirty="0"/>
              <a:t>characteristics, e.g., edges, enhancement</a:t>
            </a:r>
          </a:p>
          <a:p>
            <a:pPr lvl="1"/>
            <a:r>
              <a:rPr lang="en-US" sz="2000" dirty="0"/>
              <a:t>measurements, e.g., volume, sum of areas, mean</a:t>
            </a:r>
          </a:p>
          <a:p>
            <a:pPr lvl="1"/>
            <a:r>
              <a:rPr lang="en-US" sz="2000" dirty="0"/>
              <a:t>units, e.g., HU, mm</a:t>
            </a:r>
          </a:p>
          <a:p>
            <a:r>
              <a:rPr lang="en-US" sz="2400" dirty="0"/>
              <a:t>Availability</a:t>
            </a:r>
          </a:p>
          <a:p>
            <a:pPr lvl="1"/>
            <a:r>
              <a:rPr lang="en-US" sz="2000" dirty="0"/>
              <a:t>many already - SNOMED, LOINC, RADLEX, DCM, NCI, UCUM</a:t>
            </a:r>
          </a:p>
          <a:p>
            <a:pPr lvl="1"/>
            <a:r>
              <a:rPr lang="en-US" sz="2000" dirty="0"/>
              <a:t>more being defined every day</a:t>
            </a:r>
          </a:p>
          <a:p>
            <a:pPr lvl="1"/>
            <a:r>
              <a:rPr lang="en-US" sz="2000" dirty="0"/>
              <a:t>vendors also use private codes</a:t>
            </a:r>
          </a:p>
          <a:p>
            <a:pPr lvl="1"/>
            <a:r>
              <a:rPr lang="en-US" sz="2000" dirty="0"/>
              <a:t>need to anticipate code evolution (configurable producer/consumer)</a:t>
            </a:r>
          </a:p>
          <a:p>
            <a:pPr lvl="1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5434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CC52-3EC6-2A4A-A04D-661804E08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ROI and Segmentation Codes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67978-7837-B542-BEE8-6CEA97D05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4392"/>
            <a:ext cx="9144000" cy="474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54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CC52-3EC6-2A4A-A04D-661804E08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ROI and Segmentation Codes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A81E80-350D-F14C-89CF-A53761910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756"/>
            <a:ext cx="9144000" cy="571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14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EDA8-E8B6-DF4C-B9F0-C06E8600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Constrained by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76E89-54B3-8041-A936-C2EE7DB7A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Generic tree of content items has unbounded complexity, so need constraints</a:t>
            </a:r>
          </a:p>
          <a:p>
            <a:r>
              <a:rPr lang="en-US" dirty="0"/>
              <a:t>Templates for interoperability for specific use cases</a:t>
            </a:r>
          </a:p>
          <a:p>
            <a:pPr lvl="1"/>
            <a:r>
              <a:rPr lang="en-US" dirty="0"/>
              <a:t>e.g., Mammography CAD</a:t>
            </a:r>
          </a:p>
          <a:p>
            <a:r>
              <a:rPr lang="en-US" dirty="0"/>
              <a:t>Templates for entire structure</a:t>
            </a:r>
          </a:p>
          <a:p>
            <a:pPr lvl="1"/>
            <a:r>
              <a:rPr lang="en-US" dirty="0"/>
              <a:t>“root level”</a:t>
            </a:r>
          </a:p>
          <a:p>
            <a:r>
              <a:rPr lang="en-US" dirty="0"/>
              <a:t>Templates for parts of structure – re-usable</a:t>
            </a:r>
          </a:p>
          <a:p>
            <a:pPr lvl="1"/>
            <a:r>
              <a:rPr lang="en-US" dirty="0"/>
              <a:t>e.g., Volumetric ROI Measurements</a:t>
            </a:r>
          </a:p>
          <a:p>
            <a:r>
              <a:rPr lang="en-US" dirty="0"/>
              <a:t>Defined in PS3.16, follow pattern similar to Module tables in PS3.3</a:t>
            </a:r>
          </a:p>
          <a:p>
            <a:pPr lvl="1"/>
            <a:r>
              <a:rPr lang="en-US" dirty="0"/>
              <a:t>(coded) name of content item</a:t>
            </a:r>
          </a:p>
          <a:p>
            <a:pPr lvl="1"/>
            <a:r>
              <a:rPr lang="en-US" dirty="0"/>
              <a:t>requirement type</a:t>
            </a:r>
          </a:p>
          <a:p>
            <a:pPr lvl="1"/>
            <a:r>
              <a:rPr lang="en-US" dirty="0"/>
              <a:t>multiplicity</a:t>
            </a:r>
          </a:p>
          <a:p>
            <a:pPr lvl="1"/>
            <a:r>
              <a:rPr lang="en-US" dirty="0"/>
              <a:t>conditions</a:t>
            </a:r>
          </a:p>
          <a:p>
            <a:pPr lvl="1"/>
            <a:r>
              <a:rPr lang="en-US" dirty="0"/>
              <a:t>value set for coded values</a:t>
            </a:r>
          </a:p>
          <a:p>
            <a:pPr lvl="1"/>
            <a:r>
              <a:rPr lang="en-US" dirty="0"/>
              <a:t>coded units for numeric values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6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d1411creenshot.png">
            <a:extLst>
              <a:ext uri="{FF2B5EF4-FFF2-40B4-BE49-F238E27FC236}">
                <a16:creationId xmlns:a16="http://schemas.microsoft.com/office/drawing/2014/main" id="{E7B302B6-87F8-3B47-8DCA-AD9905472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9" y="983166"/>
            <a:ext cx="8485545" cy="574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24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>
            <a:extLst>
              <a:ext uri="{FF2B5EF4-FFF2-40B4-BE49-F238E27FC236}">
                <a16:creationId xmlns:a16="http://schemas.microsoft.com/office/drawing/2014/main" id="{3CF88785-BBE6-D648-A27A-5EE5251E0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Key Object Selection Document</a:t>
            </a:r>
          </a:p>
        </p:txBody>
      </p:sp>
      <p:sp>
        <p:nvSpPr>
          <p:cNvPr id="758787" name="Rectangle 3">
            <a:extLst>
              <a:ext uri="{FF2B5EF4-FFF2-40B4-BE49-F238E27FC236}">
                <a16:creationId xmlns:a16="http://schemas.microsoft.com/office/drawing/2014/main" id="{2F46889D-4981-B542-A071-2A69E4C97A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Specialized form of DICOM Structured Report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SOP Class constrains to specific template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Essentially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list of images and other DICOM objects (“manifest”)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coded Document Title, e.g.,  “For Clinical Trial Export”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text description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Used in IHE as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Key Image Note profile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manifest for XDS-I profile</a:t>
            </a:r>
          </a:p>
        </p:txBody>
      </p:sp>
    </p:spTree>
    <p:extLst>
      <p:ext uri="{BB962C8B-B14F-4D97-AF65-F5344CB8AC3E}">
        <p14:creationId xmlns:p14="http://schemas.microsoft.com/office/powerpoint/2010/main" val="3421558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Segmentations and Parametric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Per-voxel encoding of numeric or label values</a:t>
            </a:r>
          </a:p>
          <a:p>
            <a:r>
              <a:rPr lang="en-US" dirty="0"/>
              <a:t>“Images”, but not just “pretty pictures”</a:t>
            </a:r>
          </a:p>
          <a:p>
            <a:pPr lvl="1"/>
            <a:r>
              <a:rPr lang="en-US" dirty="0"/>
              <a:t>modality-specific or secondary capture; single or multi-frame</a:t>
            </a:r>
          </a:p>
          <a:p>
            <a:r>
              <a:rPr lang="en-US" dirty="0"/>
              <a:t>Segmentations</a:t>
            </a:r>
          </a:p>
          <a:p>
            <a:pPr lvl="1"/>
            <a:r>
              <a:rPr lang="en-US" dirty="0"/>
              <a:t>binary, probability, fractional occupancy</a:t>
            </a:r>
          </a:p>
          <a:p>
            <a:pPr lvl="1"/>
            <a:r>
              <a:rPr lang="en-US" dirty="0"/>
              <a:t>multiple segments (multiple labels)</a:t>
            </a:r>
          </a:p>
          <a:p>
            <a:r>
              <a:rPr lang="en-US" dirty="0"/>
              <a:t>Parametric maps</a:t>
            </a:r>
          </a:p>
          <a:p>
            <a:pPr lvl="1"/>
            <a:r>
              <a:rPr lang="en-US" dirty="0"/>
              <a:t>pixel value “means something” – real world value map (RWVM)</a:t>
            </a:r>
          </a:p>
          <a:p>
            <a:pPr lvl="1"/>
            <a:r>
              <a:rPr lang="en-US" dirty="0"/>
              <a:t>integers +/- (linear) rescaling to floats (usable by any viewer)</a:t>
            </a:r>
          </a:p>
          <a:p>
            <a:pPr lvl="1"/>
            <a:r>
              <a:rPr lang="en-US" dirty="0"/>
              <a:t>“derived” images of modality-specific SOP Class</a:t>
            </a:r>
          </a:p>
          <a:p>
            <a:pPr lvl="1"/>
            <a:r>
              <a:rPr lang="en-US" dirty="0"/>
              <a:t>recently added floating point voxels and SOP Class (Sup 172)</a:t>
            </a:r>
          </a:p>
          <a:p>
            <a:r>
              <a:rPr lang="en-US" dirty="0"/>
              <a:t>Leave “fusion” (superimposition) to application</a:t>
            </a:r>
          </a:p>
          <a:p>
            <a:pPr lvl="1"/>
            <a:r>
              <a:rPr lang="en-US" dirty="0"/>
              <a:t>e.g., PET SUV on top of CT</a:t>
            </a:r>
          </a:p>
          <a:p>
            <a:pPr lvl="1"/>
            <a:r>
              <a:rPr lang="en-US" dirty="0"/>
              <a:t>can use Blending Presentation State to specify what to fuse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23" y="4181996"/>
            <a:ext cx="1776065" cy="17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17639" y="6088383"/>
            <a:ext cx="2503849" cy="45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r"/>
            <a:r>
              <a:rPr lang="en-GB" sz="1050" i="1" dirty="0">
                <a:latin typeface="Arial" charset="0"/>
              </a:rPr>
              <a:t>Meyer P T et al. J </a:t>
            </a:r>
            <a:r>
              <a:rPr lang="en-GB" sz="1050" i="1" dirty="0" err="1">
                <a:latin typeface="Arial" charset="0"/>
              </a:rPr>
              <a:t>Neurol</a:t>
            </a:r>
            <a:r>
              <a:rPr lang="en-GB" sz="1050" i="1" dirty="0">
                <a:latin typeface="Arial" charset="0"/>
              </a:rPr>
              <a:t> </a:t>
            </a:r>
            <a:r>
              <a:rPr lang="en-GB" sz="1050" i="1" dirty="0" err="1">
                <a:latin typeface="Arial" charset="0"/>
              </a:rPr>
              <a:t>Neurosurg</a:t>
            </a:r>
            <a:r>
              <a:rPr lang="en-GB" sz="1050" i="1" dirty="0">
                <a:latin typeface="Arial" charset="0"/>
              </a:rPr>
              <a:t> Psychiatry 2003;74:471-478</a:t>
            </a:r>
          </a:p>
        </p:txBody>
      </p:sp>
      <p:pic>
        <p:nvPicPr>
          <p:cNvPr id="6" name="Picture 5" descr="testsuperimposed_0000000142.jpg">
            <a:extLst>
              <a:ext uri="{FF2B5EF4-FFF2-40B4-BE49-F238E27FC236}">
                <a16:creationId xmlns:a16="http://schemas.microsoft.com/office/drawing/2014/main" id="{47E446D1-36FB-E14B-BF4C-D7CC85706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23" y="1359766"/>
            <a:ext cx="1776065" cy="1973406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5E5D2325-26E1-2B4A-A553-074EA055D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640" y="3470745"/>
            <a:ext cx="2503849" cy="45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r"/>
            <a:r>
              <a:rPr lang="en-GB" sz="1050" i="1" dirty="0">
                <a:latin typeface="Arial" charset="0"/>
              </a:rPr>
              <a:t>Harvard Brain Atlas NRRD Label Map converted to DICOM Segmentation</a:t>
            </a:r>
          </a:p>
          <a:p>
            <a:pPr algn="r"/>
            <a:endParaRPr lang="en-GB" sz="105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293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C69C6-5DC0-9C46-83DA-689203788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 Binary DICOM SR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EACE2A-F827-8A49-9A65-03E815DD0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374" y="1331703"/>
            <a:ext cx="6313251" cy="540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968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2C58C5-FFDB-4448-8252-BD7D30E73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0951" y="-2238118"/>
            <a:ext cx="10466243" cy="909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58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F334F-08C5-BB47-B5D0-DC445CC4B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Simplified DICOM SR in 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BBA96-9B97-AF41-940D-D70FF0073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Full-fidelity round trip with actual DICOM SR for all constructs (any template)</a:t>
            </a:r>
          </a:p>
          <a:p>
            <a:r>
              <a:rPr lang="en-US" sz="2400" dirty="0"/>
              <a:t>Simple (enough to hand write or copy from examples)</a:t>
            </a:r>
          </a:p>
          <a:p>
            <a:r>
              <a:rPr lang="en-US" sz="2400" dirty="0"/>
              <a:t>Compact (even terse)</a:t>
            </a:r>
          </a:p>
          <a:p>
            <a:r>
              <a:rPr lang="en-US" sz="2400" dirty="0"/>
              <a:t>Understandable (relatively)</a:t>
            </a:r>
          </a:p>
          <a:p>
            <a:r>
              <a:rPr lang="en-US" sz="2400" dirty="0"/>
              <a:t>Unambiguous (easily </a:t>
            </a:r>
            <a:r>
              <a:rPr lang="en-US" sz="2400" dirty="0" err="1"/>
              <a:t>parsable</a:t>
            </a:r>
            <a:r>
              <a:rPr lang="en-US" sz="2400" dirty="0"/>
              <a:t>)</a:t>
            </a:r>
          </a:p>
          <a:p>
            <a:r>
              <a:rPr lang="en-US" sz="2400" dirty="0"/>
              <a:t>Leverage any existing actual or de facto JSON or evolving AI standards</a:t>
            </a:r>
          </a:p>
          <a:p>
            <a:r>
              <a:rPr lang="en-US" sz="2400" dirty="0"/>
              <a:t>Platform independent</a:t>
            </a:r>
          </a:p>
          <a:p>
            <a:r>
              <a:rPr lang="en-US" sz="2400" dirty="0"/>
              <a:t>Capable of encoding extracts separated from composite context (such as without “header” rather than content tree, image library, etc., which could be added by separate tool/pass)</a:t>
            </a:r>
          </a:p>
        </p:txBody>
      </p:sp>
    </p:spTree>
    <p:extLst>
      <p:ext uri="{BB962C8B-B14F-4D97-AF65-F5344CB8AC3E}">
        <p14:creationId xmlns:p14="http://schemas.microsoft.com/office/powerpoint/2010/main" val="107512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87FCBB-29FE-D94E-9612-7F18A8720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8" y="963562"/>
            <a:ext cx="7239703" cy="58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949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9689B9-4965-6D49-A298-7ED55CCD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Pipeline to add missing stuff to JSON</a:t>
            </a:r>
          </a:p>
        </p:txBody>
      </p:sp>
      <p:sp>
        <p:nvSpPr>
          <p:cNvPr id="5" name="Document 4">
            <a:extLst>
              <a:ext uri="{FF2B5EF4-FFF2-40B4-BE49-F238E27FC236}">
                <a16:creationId xmlns:a16="http://schemas.microsoft.com/office/drawing/2014/main" id="{09DE1E4F-3ACE-3044-AB21-012CA24E287D}"/>
              </a:ext>
            </a:extLst>
          </p:cNvPr>
          <p:cNvSpPr/>
          <p:nvPr/>
        </p:nvSpPr>
        <p:spPr>
          <a:xfrm>
            <a:off x="1353061" y="2931914"/>
            <a:ext cx="1390136" cy="994172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Just Number, Coordinates and Image Reference</a:t>
            </a:r>
          </a:p>
        </p:txBody>
      </p:sp>
      <p:sp>
        <p:nvSpPr>
          <p:cNvPr id="6" name="Document 5">
            <a:extLst>
              <a:ext uri="{FF2B5EF4-FFF2-40B4-BE49-F238E27FC236}">
                <a16:creationId xmlns:a16="http://schemas.microsoft.com/office/drawing/2014/main" id="{91A3D233-A62D-CB4F-8335-A5D95DF20BDA}"/>
              </a:ext>
            </a:extLst>
          </p:cNvPr>
          <p:cNvSpPr/>
          <p:nvPr/>
        </p:nvSpPr>
        <p:spPr>
          <a:xfrm>
            <a:off x="3116989" y="2931914"/>
            <a:ext cx="1390136" cy="994172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+ Lesion Identifiers</a:t>
            </a:r>
          </a:p>
        </p:txBody>
      </p:sp>
      <p:sp>
        <p:nvSpPr>
          <p:cNvPr id="7" name="Document 6">
            <a:extLst>
              <a:ext uri="{FF2B5EF4-FFF2-40B4-BE49-F238E27FC236}">
                <a16:creationId xmlns:a16="http://schemas.microsoft.com/office/drawing/2014/main" id="{2C2A8D62-3AF2-6947-A76C-CC0572A0A1BE}"/>
              </a:ext>
            </a:extLst>
          </p:cNvPr>
          <p:cNvSpPr/>
          <p:nvPr/>
        </p:nvSpPr>
        <p:spPr>
          <a:xfrm>
            <a:off x="4831490" y="2931914"/>
            <a:ext cx="1390136" cy="994172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+ Image Library and Evidence Sequences</a:t>
            </a:r>
          </a:p>
        </p:txBody>
      </p:sp>
      <p:sp>
        <p:nvSpPr>
          <p:cNvPr id="8" name="Document 7">
            <a:extLst>
              <a:ext uri="{FF2B5EF4-FFF2-40B4-BE49-F238E27FC236}">
                <a16:creationId xmlns:a16="http://schemas.microsoft.com/office/drawing/2014/main" id="{EB6E836C-D7D7-A145-8DA7-69F02B35DE73}"/>
              </a:ext>
            </a:extLst>
          </p:cNvPr>
          <p:cNvSpPr/>
          <p:nvPr/>
        </p:nvSpPr>
        <p:spPr>
          <a:xfrm>
            <a:off x="6592330" y="2931914"/>
            <a:ext cx="1390136" cy="994172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+ Composite Context</a:t>
            </a:r>
          </a:p>
        </p:txBody>
      </p:sp>
      <p:sp>
        <p:nvSpPr>
          <p:cNvPr id="9" name="Process 8">
            <a:extLst>
              <a:ext uri="{FF2B5EF4-FFF2-40B4-BE49-F238E27FC236}">
                <a16:creationId xmlns:a16="http://schemas.microsoft.com/office/drawing/2014/main" id="{71C2BD0B-493A-2F44-8BC5-1DEAE565E474}"/>
              </a:ext>
            </a:extLst>
          </p:cNvPr>
          <p:cNvSpPr/>
          <p:nvPr/>
        </p:nvSpPr>
        <p:spPr>
          <a:xfrm>
            <a:off x="415492" y="4442527"/>
            <a:ext cx="1388594" cy="994171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AI Algorithm</a:t>
            </a:r>
          </a:p>
        </p:txBody>
      </p:sp>
      <p:sp>
        <p:nvSpPr>
          <p:cNvPr id="10" name="Process 9">
            <a:extLst>
              <a:ext uri="{FF2B5EF4-FFF2-40B4-BE49-F238E27FC236}">
                <a16:creationId xmlns:a16="http://schemas.microsoft.com/office/drawing/2014/main" id="{847BDE60-92EC-1444-8CB9-D615612E2D98}"/>
              </a:ext>
            </a:extLst>
          </p:cNvPr>
          <p:cNvSpPr/>
          <p:nvPr/>
        </p:nvSpPr>
        <p:spPr>
          <a:xfrm>
            <a:off x="2225757" y="4442527"/>
            <a:ext cx="1388594" cy="994171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Lesion Manager</a:t>
            </a:r>
          </a:p>
        </p:txBody>
      </p:sp>
      <p:sp>
        <p:nvSpPr>
          <p:cNvPr id="11" name="Process 10">
            <a:extLst>
              <a:ext uri="{FF2B5EF4-FFF2-40B4-BE49-F238E27FC236}">
                <a16:creationId xmlns:a16="http://schemas.microsoft.com/office/drawing/2014/main" id="{77D6D675-2F77-7F46-AEA3-A23F88C35AA9}"/>
              </a:ext>
            </a:extLst>
          </p:cNvPr>
          <p:cNvSpPr/>
          <p:nvPr/>
        </p:nvSpPr>
        <p:spPr>
          <a:xfrm>
            <a:off x="3952612" y="4444168"/>
            <a:ext cx="1388594" cy="994171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DICOM Image Aware System</a:t>
            </a:r>
          </a:p>
        </p:txBody>
      </p:sp>
      <p:sp>
        <p:nvSpPr>
          <p:cNvPr id="12" name="Process 11">
            <a:extLst>
              <a:ext uri="{FF2B5EF4-FFF2-40B4-BE49-F238E27FC236}">
                <a16:creationId xmlns:a16="http://schemas.microsoft.com/office/drawing/2014/main" id="{F37DCE79-A2CB-904C-B2A5-CD8C170B1BBE}"/>
              </a:ext>
            </a:extLst>
          </p:cNvPr>
          <p:cNvSpPr/>
          <p:nvPr/>
        </p:nvSpPr>
        <p:spPr>
          <a:xfrm>
            <a:off x="5675611" y="4442527"/>
            <a:ext cx="1388594" cy="994171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Patient-Study Aware System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B0E666C5-D97C-A34D-A960-3D688969CCA1}"/>
              </a:ext>
            </a:extLst>
          </p:cNvPr>
          <p:cNvSpPr/>
          <p:nvPr/>
        </p:nvSpPr>
        <p:spPr>
          <a:xfrm>
            <a:off x="7495915" y="4442527"/>
            <a:ext cx="1388594" cy="994171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PACS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01A7B3-F253-AD45-B510-7D5218D76E25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2743196" y="3429000"/>
            <a:ext cx="37379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61B08F-C0C5-C047-9BF0-006F229BB95C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4507124" y="3429000"/>
            <a:ext cx="32436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D64142E-C31A-4040-9CEC-053C8A253B0D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237070" y="3429000"/>
            <a:ext cx="35526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9E43B8D2-35A5-4D4A-831C-DAD7B4471C3B}"/>
              </a:ext>
            </a:extLst>
          </p:cNvPr>
          <p:cNvCxnSpPr>
            <a:cxnSpLocks/>
            <a:stCxn id="9" idx="0"/>
            <a:endCxn id="5" idx="1"/>
          </p:cNvCxnSpPr>
          <p:nvPr/>
        </p:nvCxnSpPr>
        <p:spPr>
          <a:xfrm rot="5400000" flipH="1" flipV="1">
            <a:off x="724662" y="3814129"/>
            <a:ext cx="1013527" cy="243272"/>
          </a:xfrm>
          <a:prstGeom prst="bentConnector2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9E0499C0-4F3F-B249-A3F6-98F4B883B217}"/>
              </a:ext>
            </a:extLst>
          </p:cNvPr>
          <p:cNvCxnSpPr>
            <a:cxnSpLocks/>
            <a:stCxn id="8" idx="3"/>
            <a:endCxn id="13" idx="0"/>
          </p:cNvCxnSpPr>
          <p:nvPr/>
        </p:nvCxnSpPr>
        <p:spPr>
          <a:xfrm>
            <a:off x="7982466" y="3429000"/>
            <a:ext cx="207746" cy="1013527"/>
          </a:xfrm>
          <a:prstGeom prst="bentConnector2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3D8B5FE-E88B-0842-AC0B-8469B02AAD9F}"/>
              </a:ext>
            </a:extLst>
          </p:cNvPr>
          <p:cNvCxnSpPr>
            <a:cxnSpLocks/>
          </p:cNvCxnSpPr>
          <p:nvPr/>
        </p:nvCxnSpPr>
        <p:spPr>
          <a:xfrm flipV="1">
            <a:off x="2911559" y="3429000"/>
            <a:ext cx="0" cy="1013527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5CDABB-5672-0C42-9AB9-E3EE0AFFB44A}"/>
              </a:ext>
            </a:extLst>
          </p:cNvPr>
          <p:cNvCxnSpPr/>
          <p:nvPr/>
        </p:nvCxnSpPr>
        <p:spPr>
          <a:xfrm flipV="1">
            <a:off x="4646909" y="3429000"/>
            <a:ext cx="0" cy="1013527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C0FC7B6-0703-1843-95B1-EB234A485F7E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6369908" y="3429000"/>
            <a:ext cx="1" cy="1013527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398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1753-D8B6-D141-8A8B-1BA651F4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A5022-B60A-F24B-B90A-3E6039DBA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DICOM has extensive result reporting encoding capability</a:t>
            </a:r>
          </a:p>
          <a:p>
            <a:r>
              <a:rPr lang="en-US" sz="2400" dirty="0"/>
              <a:t>Getting human’s to use it is challenging, beyond well established applications like ultrasound measurements</a:t>
            </a:r>
          </a:p>
          <a:p>
            <a:r>
              <a:rPr lang="en-US" sz="2400" dirty="0"/>
              <a:t>Machines can produce and consume DICOM results; e.g., mammography CAD results are always encoded as DICOM SR</a:t>
            </a:r>
          </a:p>
          <a:p>
            <a:r>
              <a:rPr lang="en-US" sz="2400" dirty="0"/>
              <a:t>Scope of ML/AI use cases for results are adequately covered</a:t>
            </a:r>
          </a:p>
          <a:p>
            <a:r>
              <a:rPr lang="en-US" sz="2400" dirty="0"/>
              <a:t>All results can be encoded as DICOM SRs, segmentations or parametric map images</a:t>
            </a:r>
          </a:p>
          <a:p>
            <a:r>
              <a:rPr lang="en-US" sz="2400" dirty="0"/>
              <a:t>Templates and codes are already defined for many applications (e.g., TID 1500 for measurements and categorical assessments)</a:t>
            </a:r>
          </a:p>
          <a:p>
            <a:r>
              <a:rPr lang="en-US" sz="2400" dirty="0"/>
              <a:t>Modern developer-friendly approaches (JSON representation of SR) are being addressed</a:t>
            </a:r>
          </a:p>
          <a:p>
            <a:r>
              <a:rPr lang="en-US" sz="2400" dirty="0"/>
              <a:t>Novel annotation mechanisms (e.g., vast numbers of nuclei in WSI) may require extensions to DICOM (</a:t>
            </a:r>
            <a:r>
              <a:rPr lang="en-US" sz="2400" dirty="0" err="1"/>
              <a:t>à</a:t>
            </a:r>
            <a:r>
              <a:rPr lang="en-US" sz="2400" dirty="0"/>
              <a:t> la MR tractography)</a:t>
            </a:r>
          </a:p>
        </p:txBody>
      </p:sp>
    </p:spTree>
    <p:extLst>
      <p:ext uri="{BB962C8B-B14F-4D97-AF65-F5344CB8AC3E}">
        <p14:creationId xmlns:p14="http://schemas.microsoft.com/office/powerpoint/2010/main" val="6933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9B3129-2CE6-4340-B97D-A89A4CF8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2" y="1365255"/>
            <a:ext cx="8419476" cy="537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0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35A850-7D22-354C-9F8C-7ACCBF583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" y="1877961"/>
            <a:ext cx="8923071" cy="359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8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B0A75-6883-D447-BD67-75A32D88E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“Structured Report”?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55FDC-A15D-9744-9A1A-ED12B5A92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perspective (radiologist, cardiologist, pathologist, referring physician …)</a:t>
            </a:r>
          </a:p>
          <a:p>
            <a:pPr lvl="1"/>
            <a:r>
              <a:rPr lang="en-US" dirty="0"/>
              <a:t>not a massive blob of prose (narrative)</a:t>
            </a:r>
          </a:p>
          <a:p>
            <a:pPr lvl="1"/>
            <a:r>
              <a:rPr lang="en-US" dirty="0"/>
              <a:t>organized</a:t>
            </a:r>
          </a:p>
          <a:p>
            <a:pPr lvl="1"/>
            <a:r>
              <a:rPr lang="en-US" dirty="0"/>
              <a:t>hierarchical</a:t>
            </a:r>
          </a:p>
          <a:p>
            <a:pPr lvl="1"/>
            <a:r>
              <a:rPr lang="en-US" dirty="0"/>
              <a:t>sections and sub-sections</a:t>
            </a:r>
          </a:p>
          <a:p>
            <a:pPr lvl="1"/>
            <a:r>
              <a:rPr lang="en-US" dirty="0"/>
              <a:t>bulleted lists</a:t>
            </a:r>
          </a:p>
          <a:p>
            <a:pPr lvl="1"/>
            <a:r>
              <a:rPr lang="en-US" dirty="0"/>
              <a:t>question and answer rather then single sentence</a:t>
            </a:r>
          </a:p>
          <a:p>
            <a:r>
              <a:rPr lang="en-US" dirty="0"/>
              <a:t>Machine perspective</a:t>
            </a:r>
          </a:p>
          <a:p>
            <a:pPr lvl="1"/>
            <a:r>
              <a:rPr lang="en-US" dirty="0"/>
              <a:t>coded section headings</a:t>
            </a:r>
          </a:p>
          <a:p>
            <a:pPr lvl="1"/>
            <a:r>
              <a:rPr lang="en-US" dirty="0"/>
              <a:t>coded questions with answers:</a:t>
            </a:r>
          </a:p>
          <a:p>
            <a:pPr lvl="2"/>
            <a:r>
              <a:rPr lang="en-US" dirty="0"/>
              <a:t>coded answer</a:t>
            </a:r>
          </a:p>
          <a:p>
            <a:pPr lvl="2"/>
            <a:r>
              <a:rPr lang="en-US" dirty="0"/>
              <a:t>text answer</a:t>
            </a:r>
          </a:p>
          <a:p>
            <a:pPr lvl="2"/>
            <a:r>
              <a:rPr lang="en-US" dirty="0"/>
              <a:t>numeric answer (with coded units)</a:t>
            </a:r>
          </a:p>
          <a:p>
            <a:pPr lvl="1"/>
            <a:r>
              <a:rPr lang="en-US" dirty="0"/>
              <a:t>links to images, regions of interest, coordinates (spatial &amp; temporal)</a:t>
            </a:r>
          </a:p>
        </p:txBody>
      </p:sp>
    </p:spTree>
    <p:extLst>
      <p:ext uri="{BB962C8B-B14F-4D97-AF65-F5344CB8AC3E}">
        <p14:creationId xmlns:p14="http://schemas.microsoft.com/office/powerpoint/2010/main" val="1295663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1DF3DD-E590-9C49-B29B-95749BDC8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3" y="1227551"/>
            <a:ext cx="8618474" cy="549771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4BE822C-527D-124F-A649-D5DED030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Readable Reports</a:t>
            </a:r>
          </a:p>
        </p:txBody>
      </p:sp>
    </p:spTree>
    <p:extLst>
      <p:ext uri="{BB962C8B-B14F-4D97-AF65-F5344CB8AC3E}">
        <p14:creationId xmlns:p14="http://schemas.microsoft.com/office/powerpoint/2010/main" val="2950492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096FF3-5CA5-3441-A3D0-D32A48233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3" y="1573159"/>
            <a:ext cx="8877754" cy="466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322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348</TotalTime>
  <Words>1526</Words>
  <Application>Microsoft Macintosh PowerPoint</Application>
  <PresentationFormat>On-screen Show (4:3)</PresentationFormat>
  <Paragraphs>264</Paragraphs>
  <Slides>41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Antique Olive</vt:lpstr>
      <vt:lpstr>Arial</vt:lpstr>
      <vt:lpstr>Calibri</vt:lpstr>
      <vt:lpstr>Gill Sans MT</vt:lpstr>
      <vt:lpstr>Helvetica</vt:lpstr>
      <vt:lpstr>Times</vt:lpstr>
      <vt:lpstr>Wingdings 2</vt:lpstr>
      <vt:lpstr>Dividend</vt:lpstr>
      <vt:lpstr>Document</vt:lpstr>
      <vt:lpstr>DICOM Educational Conference Bangkok, Thailand</vt:lpstr>
      <vt:lpstr>Disclosures</vt:lpstr>
      <vt:lpstr>PowerPoint Presentation</vt:lpstr>
      <vt:lpstr>PowerPoint Presentation</vt:lpstr>
      <vt:lpstr>PowerPoint Presentation</vt:lpstr>
      <vt:lpstr>PowerPoint Presentation</vt:lpstr>
      <vt:lpstr>What is a “Structured Report”?</vt:lpstr>
      <vt:lpstr>Machine Readable Reports</vt:lpstr>
      <vt:lpstr>PowerPoint Presentation</vt:lpstr>
      <vt:lpstr>Annotation – Granularity</vt:lpstr>
      <vt:lpstr>Annotation Representation</vt:lpstr>
      <vt:lpstr>Presentation States relatively useless</vt:lpstr>
      <vt:lpstr>DICOM Structured Reports</vt:lpstr>
      <vt:lpstr>DICOM Non-Image Objects</vt:lpstr>
      <vt:lpstr>DICOM SR organizes them …</vt:lpstr>
      <vt:lpstr>PowerPoint Presentation</vt:lpstr>
      <vt:lpstr>PowerPoint Presentation</vt:lpstr>
      <vt:lpstr>PowerPoint Presentation</vt:lpstr>
      <vt:lpstr>PowerPoint Presentation</vt:lpstr>
      <vt:lpstr>SR Content is a Tree</vt:lpstr>
      <vt:lpstr>Each Node (Content Item)</vt:lpstr>
      <vt:lpstr>Value Types</vt:lpstr>
      <vt:lpstr>PowerPoint Presentation</vt:lpstr>
      <vt:lpstr>PowerPoint Presentation</vt:lpstr>
      <vt:lpstr>Spatial Coordinates</vt:lpstr>
      <vt:lpstr>Temporal Coordinates</vt:lpstr>
      <vt:lpstr>Image Temporal and Spatial Coordinates</vt:lpstr>
      <vt:lpstr>Temporal Coordinates applied to both Images and Waveforms</vt:lpstr>
      <vt:lpstr>What about Codes?</vt:lpstr>
      <vt:lpstr>Codes for Structured Reports</vt:lpstr>
      <vt:lpstr>ROI and Segmentation Codes</vt:lpstr>
      <vt:lpstr>ROI and Segmentation Codes</vt:lpstr>
      <vt:lpstr>Constrained by Templates</vt:lpstr>
      <vt:lpstr>PowerPoint Presentation</vt:lpstr>
      <vt:lpstr>Key Object Selection Document</vt:lpstr>
      <vt:lpstr>Segmentations and Parametric Maps</vt:lpstr>
      <vt:lpstr>Traditional Binary DICOM SR</vt:lpstr>
      <vt:lpstr>PowerPoint Presentation</vt:lpstr>
      <vt:lpstr>Goals for Simplified DICOM SR in JSON</vt:lpstr>
      <vt:lpstr>Pipeline to add missing stuff to JSON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DICOM Educational Conference Brisbane, Australia</dc:title>
  <dc:creator>Lynn Lear</dc:creator>
  <cp:lastModifiedBy>David Clunie</cp:lastModifiedBy>
  <cp:revision>104</cp:revision>
  <dcterms:created xsi:type="dcterms:W3CDTF">2018-06-26T03:42:10Z</dcterms:created>
  <dcterms:modified xsi:type="dcterms:W3CDTF">2019-10-01T09:35:01Z</dcterms:modified>
</cp:coreProperties>
</file>