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1"/>
  </p:sldMasterIdLst>
  <p:notesMasterIdLst>
    <p:notesMasterId r:id="rId16"/>
  </p:notesMasterIdLst>
  <p:sldIdLst>
    <p:sldId id="256" r:id="rId2"/>
    <p:sldId id="288" r:id="rId3"/>
    <p:sldId id="265" r:id="rId4"/>
    <p:sldId id="284" r:id="rId5"/>
    <p:sldId id="306" r:id="rId6"/>
    <p:sldId id="307" r:id="rId7"/>
    <p:sldId id="285" r:id="rId8"/>
    <p:sldId id="262" r:id="rId9"/>
    <p:sldId id="298" r:id="rId10"/>
    <p:sldId id="295" r:id="rId11"/>
    <p:sldId id="300" r:id="rId12"/>
    <p:sldId id="302" r:id="rId13"/>
    <p:sldId id="305" r:id="rId14"/>
    <p:sldId id="30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22" autoAdjust="0"/>
  </p:normalViewPr>
  <p:slideViewPr>
    <p:cSldViewPr snapToGrid="0">
      <p:cViewPr varScale="1">
        <p:scale>
          <a:sx n="96" d="100"/>
          <a:sy n="96" d="100"/>
        </p:scale>
        <p:origin x="1039"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47E28-C941-4276-9EAF-0853162F5EE1}" type="datetimeFigureOut">
              <a:rPr lang="en-US" smtClean="0"/>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F5BA8-4C89-4EFA-A315-B6DF9621566D}" type="slidenum">
              <a:rPr lang="en-US" smtClean="0"/>
              <a:t>‹#›</a:t>
            </a:fld>
            <a:endParaRPr lang="en-US"/>
          </a:p>
        </p:txBody>
      </p:sp>
    </p:spTree>
    <p:extLst>
      <p:ext uri="{BB962C8B-B14F-4D97-AF65-F5344CB8AC3E}">
        <p14:creationId xmlns:p14="http://schemas.microsoft.com/office/powerpoint/2010/main" val="285702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255172"/>
            <a:ext cx="8240108" cy="6411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275080"/>
            <a:ext cx="7989752" cy="1066800"/>
          </a:xfrm>
          <a:effectLst/>
        </p:spPr>
        <p:txBody>
          <a:bodyPr anchor="b">
            <a:normAutofit/>
          </a:bodyPr>
          <a:lstStyle>
            <a:lvl1pPr>
              <a:defRPr sz="3600"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341880"/>
            <a:ext cx="7989752" cy="1696720"/>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lang="en-US" sz="900" kern="1200" cap="all" smtClean="0">
                <a:solidFill>
                  <a:schemeClr val="accent2">
                    <a:lumMod val="60000"/>
                    <a:lumOff val="40000"/>
                  </a:schemeClr>
                </a:solidFill>
                <a:latin typeface="Arial" panose="020B0604020202020204" pitchFamily="34" charset="0"/>
                <a:ea typeface="+mn-ea"/>
                <a:cs typeface="Arial" panose="020B0604020202020204" pitchFamily="34" charset="0"/>
              </a:defRPr>
            </a:lvl1pPr>
          </a:lstStyle>
          <a:p>
            <a:fld id="{048E94A6-25D0-467D-B8D4-7E27EC0DFD1F}" type="datetime1">
              <a:rPr lang="en-US" smtClean="0"/>
              <a:t>11/17/2022</a:t>
            </a:fld>
            <a:endParaRPr lang="en-US"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561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1254760"/>
            <a:ext cx="8238707"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1F76A-84E4-475E-BDC0-3574B4FBE153}"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06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457440" y="1341119"/>
            <a:ext cx="1229359" cy="5075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574280" y="1463040"/>
            <a:ext cx="996664" cy="4395758"/>
          </a:xfrm>
        </p:spPr>
        <p:txBody>
          <a:bodyPr vert="eaVert"/>
          <a:lstStyle>
            <a:lvl1pPr>
              <a:defRPr cap="none" baseline="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5"/>
            <a:ext cx="5342088"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2">
                    <a:lumMod val="60000"/>
                    <a:lumOff val="40000"/>
                  </a:schemeClr>
                </a:solidFill>
              </a:defRPr>
            </a:lvl1pPr>
          </a:lstStyle>
          <a:p>
            <a:fld id="{906A4B45-C4B8-40CA-98CF-8F538954F95C}" type="datetime1">
              <a:rPr lang="en-US" smtClean="0"/>
              <a:t>11/17/2022</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85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1507008"/>
            <a:ext cx="8238707" cy="9245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3B2973-AEED-4EA8-B948-3B139710B68C}" type="datetime1">
              <a:rPr lang="en-US" smtClean="0"/>
              <a:t>11/17/2022</a:t>
            </a:fld>
            <a:endParaRPr lang="en-US" dirty="0"/>
          </a:p>
        </p:txBody>
      </p:sp>
      <p:sp>
        <p:nvSpPr>
          <p:cNvPr id="5" name="Footer Placeholder 4"/>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14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1155190"/>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2">
                    <a:lumMod val="60000"/>
                    <a:lumOff val="40000"/>
                  </a:schemeClr>
                </a:solidFill>
              </a:defRPr>
            </a:lvl1pPr>
          </a:lstStyle>
          <a:p>
            <a:fld id="{F33BA825-58FC-4862-BD95-E361EB9AF737}" type="datetime1">
              <a:rPr lang="en-US" smtClean="0"/>
              <a:t>11/17/2022</a:t>
            </a:fld>
            <a:endParaRPr lang="en-US" dirty="0"/>
          </a:p>
        </p:txBody>
      </p:sp>
      <p:sp>
        <p:nvSpPr>
          <p:cNvPr id="5" name="Footer Placeholder 4"/>
          <p:cNvSpPr>
            <a:spLocks noGrp="1"/>
          </p:cNvSpPr>
          <p:nvPr>
            <p:ph type="ftr" sz="quarter" idx="11"/>
          </p:nvPr>
        </p:nvSpPr>
        <p:spPr/>
        <p:txBody>
          <a:bodyPr/>
          <a:lstStyle>
            <a:lvl1pPr>
              <a:defRPr>
                <a:solidFill>
                  <a:schemeClr val="accent2">
                    <a:lumMod val="60000"/>
                    <a:lumOff val="40000"/>
                  </a:schemeClr>
                </a:solidFill>
              </a:defRPr>
            </a:lvl1p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92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1459886"/>
            <a:ext cx="8238707" cy="934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2CF7D0-5F4B-4592-9942-4C02C38E9A33}" type="datetime1">
              <a:rPr lang="en-US" smtClean="0"/>
              <a:t>11/17/2022</a:t>
            </a:fld>
            <a:endParaRPr lang="en-US" dirty="0"/>
          </a:p>
        </p:txBody>
      </p:sp>
      <p:sp>
        <p:nvSpPr>
          <p:cNvPr id="6" name="Footer Placeholder 5"/>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2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1249679"/>
            <a:ext cx="8238707" cy="9398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77125" y="1298789"/>
            <a:ext cx="7989752" cy="831875"/>
          </a:xfrm>
        </p:spPr>
        <p:txBody>
          <a:bodyPr/>
          <a:lstStyle>
            <a:lvl1pPr>
              <a:defRPr cap="none" baseline="0"/>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C4620-765A-4BE2-BF08-E91D5AD2BF30}" type="datetime1">
              <a:rPr lang="en-US" smtClean="0"/>
              <a:t>11/17/2022</a:t>
            </a:fld>
            <a:endParaRPr lang="en-US" dirty="0"/>
          </a:p>
        </p:txBody>
      </p:sp>
      <p:sp>
        <p:nvSpPr>
          <p:cNvPr id="8" name="Footer Placeholder 7"/>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90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63331" y="1622972"/>
            <a:ext cx="8238707" cy="944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15AA7-DF2F-4C6B-8FAF-DBCDCE606EED}" type="datetime1">
              <a:rPr lang="en-US" smtClean="0"/>
              <a:t>11/17/2022</a:t>
            </a:fld>
            <a:endParaRPr lang="en-US" dirty="0"/>
          </a:p>
        </p:txBody>
      </p:sp>
      <p:sp>
        <p:nvSpPr>
          <p:cNvPr id="4" name="Footer Placeholder 3"/>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75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E6869-7032-4110-85EC-CD1E2295B60B}" type="datetime1">
              <a:rPr lang="en-US" smtClean="0"/>
              <a:t>11/17/2022</a:t>
            </a:fld>
            <a:endParaRPr lang="en-US" dirty="0"/>
          </a:p>
        </p:txBody>
      </p:sp>
      <p:sp>
        <p:nvSpPr>
          <p:cNvPr id="3" name="Footer Placeholder 2"/>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33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cap="none" baseline="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1285240"/>
            <a:ext cx="8240400" cy="352076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60000"/>
                    <a:lumOff val="40000"/>
                  </a:schemeClr>
                </a:solidFill>
              </a:defRPr>
            </a:lvl1pPr>
          </a:lstStyle>
          <a:p>
            <a:fld id="{8E0862AD-58C2-4B1F-BCC2-1011CDEC7CF4}" type="datetime1">
              <a:rPr lang="en-US" smtClean="0"/>
              <a:t>11/17/2022</a:t>
            </a:fld>
            <a:endParaRPr lang="en-US" dirty="0"/>
          </a:p>
        </p:txBody>
      </p:sp>
      <p:sp>
        <p:nvSpPr>
          <p:cNvPr id="6" name="Footer Placeholder 5"/>
          <p:cNvSpPr>
            <a:spLocks noGrp="1"/>
          </p:cNvSpPr>
          <p:nvPr>
            <p:ph type="ftr" sz="quarter" idx="11"/>
          </p:nvPr>
        </p:nvSpPr>
        <p:spPr/>
        <p:txBody>
          <a:bodyPr/>
          <a:lstStyle>
            <a:lvl1pPr>
              <a:defRPr>
                <a:solidFill>
                  <a:schemeClr val="accent2">
                    <a:lumMod val="60000"/>
                    <a:lumOff val="40000"/>
                  </a:schemeClr>
                </a:solidFill>
              </a:defRPr>
            </a:lvl1p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7" name="Slide Number Placeholder 6"/>
          <p:cNvSpPr>
            <a:spLocks noGrp="1"/>
          </p:cNvSpPr>
          <p:nvPr>
            <p:ph type="sldNum" sz="quarter" idx="12"/>
          </p:nvPr>
        </p:nvSpPr>
        <p:spPr/>
        <p:txBody>
          <a:bodyPr/>
          <a:lstStyle>
            <a:lvl1pPr>
              <a:defRPr>
                <a:solidFill>
                  <a:schemeClr val="accent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2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cap="none" baseline="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1275079"/>
            <a:ext cx="8238706" cy="332097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83B18-FB92-4082-9BF5-09528228025B}" type="datetime1">
              <a:rPr lang="en-US" smtClean="0"/>
              <a:t>11/17/2022</a:t>
            </a:fld>
            <a:endParaRPr lang="en-US" dirty="0"/>
          </a:p>
        </p:txBody>
      </p:sp>
      <p:sp>
        <p:nvSpPr>
          <p:cNvPr id="6" name="Footer Placeholder 5"/>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347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125" y="1298789"/>
            <a:ext cx="7989752" cy="831875"/>
          </a:xfrm>
          <a:prstGeom prst="rect">
            <a:avLst/>
          </a:prstGeom>
        </p:spPr>
        <p:txBody>
          <a:bodyPr vert="horz" lIns="91440" tIns="45720" rIns="91440" bIns="45720" rtlCol="0" anchor="b">
            <a:normAutofit/>
          </a:bodyPr>
          <a:lstStyle/>
          <a:p>
            <a:r>
              <a:rPr lang="en-US" dirty="0"/>
              <a:t>Master title style</a:t>
            </a:r>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9E92C5D-939B-4900-BCE5-3A86A7002CA7}" type="datetime1">
              <a:rPr lang="en-US" smtClean="0"/>
              <a:t>11/17/2022</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dirty="0">
                <a:latin typeface="Arial" panose="020B0604020202020204" pitchFamily="34" charset="0"/>
                <a:cs typeface="Arial" panose="020B0604020202020204" pitchFamily="34" charset="0"/>
              </a:rPr>
              <a:t>Copyright</a:t>
            </a:r>
            <a:r>
              <a:rPr lang="en-US" dirty="0"/>
              <a:t> DICOM® 2018 </a:t>
            </a: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p:cNvPicPr/>
          <p:nvPr userDrawn="1"/>
        </p:nvPicPr>
        <p:blipFill>
          <a:blip r:embed="rId13" cstate="print">
            <a:extLst>
              <a:ext uri="{28A0092B-C50C-407E-A947-70E740481C1C}">
                <a14:useLocalDpi xmlns:a14="http://schemas.microsoft.com/office/drawing/2010/main" val="0"/>
              </a:ext>
            </a:extLst>
          </a:blip>
          <a:stretch>
            <a:fillRect/>
          </a:stretch>
        </p:blipFill>
        <p:spPr>
          <a:xfrm>
            <a:off x="5675585" y="672661"/>
            <a:ext cx="2648607" cy="578070"/>
          </a:xfrm>
          <a:prstGeom prst="rect">
            <a:avLst/>
          </a:prstGeom>
        </p:spPr>
      </p:pic>
    </p:spTree>
    <p:extLst>
      <p:ext uri="{BB962C8B-B14F-4D97-AF65-F5344CB8AC3E}">
        <p14:creationId xmlns:p14="http://schemas.microsoft.com/office/powerpoint/2010/main" val="1664303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2800" b="0" kern="1200" cap="none"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i.org/10.1148/radiol.201717222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38/s41551-017-00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38/s41551-017-006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A248-A6ED-40FF-8B5D-11F02EC424CB}"/>
              </a:ext>
            </a:extLst>
          </p:cNvPr>
          <p:cNvSpPr>
            <a:spLocks noGrp="1"/>
          </p:cNvSpPr>
          <p:nvPr>
            <p:ph type="ctrTitle"/>
          </p:nvPr>
        </p:nvSpPr>
        <p:spPr>
          <a:xfrm>
            <a:off x="693682" y="1275080"/>
            <a:ext cx="7877261" cy="406575"/>
          </a:xfrm>
        </p:spPr>
        <p:txBody>
          <a:bodyPr>
            <a:normAutofit fontScale="90000"/>
          </a:bodyPr>
          <a:lstStyle/>
          <a:p>
            <a:br>
              <a:rPr lang="en-US" sz="2800" dirty="0">
                <a:cs typeface="Arial" panose="020B0604020202020204" pitchFamily="34" charset="0"/>
              </a:rPr>
            </a:br>
            <a:endParaRPr lang="en-US" sz="2800" b="1" cap="none" dirty="0"/>
          </a:p>
        </p:txBody>
      </p:sp>
      <p:sp>
        <p:nvSpPr>
          <p:cNvPr id="3" name="Subtitle 2">
            <a:extLst>
              <a:ext uri="{FF2B5EF4-FFF2-40B4-BE49-F238E27FC236}">
                <a16:creationId xmlns:a16="http://schemas.microsoft.com/office/drawing/2014/main" id="{F03105D7-0FA0-4E79-9DEA-B986CE03872B}"/>
              </a:ext>
            </a:extLst>
          </p:cNvPr>
          <p:cNvSpPr>
            <a:spLocks noGrp="1"/>
          </p:cNvSpPr>
          <p:nvPr>
            <p:ph type="subTitle" idx="1"/>
          </p:nvPr>
        </p:nvSpPr>
        <p:spPr>
          <a:xfrm>
            <a:off x="375130" y="1322377"/>
            <a:ext cx="7942698" cy="2440327"/>
          </a:xfrm>
        </p:spPr>
        <p:txBody>
          <a:bodyPr>
            <a:normAutofit/>
          </a:bodyPr>
          <a:lstStyle/>
          <a:p>
            <a:pPr>
              <a:spcBef>
                <a:spcPct val="0"/>
              </a:spcBef>
            </a:pPr>
            <a:r>
              <a:rPr lang="en-US" sz="2400" dirty="0">
                <a:solidFill>
                  <a:schemeClr val="tx1"/>
                </a:solidFill>
              </a:rPr>
              <a:t>WG34: Photoacoustic Imaging</a:t>
            </a:r>
          </a:p>
          <a:p>
            <a:pPr>
              <a:spcBef>
                <a:spcPct val="0"/>
              </a:spcBef>
            </a:pPr>
            <a:r>
              <a:rPr lang="en-US" sz="2400" dirty="0">
                <a:solidFill>
                  <a:schemeClr val="tx1"/>
                </a:solidFill>
              </a:rPr>
              <a:t>Supplement 229</a:t>
            </a:r>
          </a:p>
          <a:p>
            <a:pPr>
              <a:spcBef>
                <a:spcPct val="0"/>
              </a:spcBef>
            </a:pPr>
            <a:endParaRPr lang="en-US" sz="2800" b="1" cap="none" dirty="0">
              <a:solidFill>
                <a:schemeClr val="tx1"/>
              </a:solidFill>
              <a:latin typeface="+mj-lt"/>
              <a:ea typeface="+mj-ea"/>
              <a:cs typeface="Arial" panose="020B0604020202020204" pitchFamily="34" charset="0"/>
            </a:endParaRPr>
          </a:p>
          <a:p>
            <a:pPr algn="ctr">
              <a:spcBef>
                <a:spcPct val="0"/>
              </a:spcBef>
            </a:pPr>
            <a:r>
              <a:rPr lang="en-US" sz="2400" b="1" cap="none" dirty="0">
                <a:solidFill>
                  <a:schemeClr val="tx1"/>
                </a:solidFill>
                <a:latin typeface="+mj-lt"/>
                <a:ea typeface="+mj-ea"/>
                <a:cs typeface="Arial" panose="020B0604020202020204" pitchFamily="34" charset="0"/>
              </a:rPr>
              <a:t>WG-06 November 2022 Meeting</a:t>
            </a:r>
          </a:p>
          <a:p>
            <a:pPr algn="ctr">
              <a:spcBef>
                <a:spcPct val="0"/>
              </a:spcBef>
            </a:pPr>
            <a:r>
              <a:rPr lang="en-US" sz="2400" b="1" cap="none" dirty="0">
                <a:solidFill>
                  <a:schemeClr val="tx1"/>
                </a:solidFill>
                <a:latin typeface="+mj-lt"/>
                <a:ea typeface="+mj-ea"/>
                <a:cs typeface="Arial" panose="020B0604020202020204" pitchFamily="34" charset="0"/>
              </a:rPr>
              <a:t>Public Comment – IOD Summary</a:t>
            </a:r>
            <a:endParaRPr lang="en-US" sz="1100" b="1" cap="none" dirty="0">
              <a:solidFill>
                <a:schemeClr val="accent1"/>
              </a:solidFill>
              <a:latin typeface="+mj-lt"/>
              <a:ea typeface="+mj-ea"/>
              <a:cs typeface="Arial" panose="020B0604020202020204" pitchFamily="34" charset="0"/>
            </a:endParaRPr>
          </a:p>
        </p:txBody>
      </p:sp>
      <p:sp>
        <p:nvSpPr>
          <p:cNvPr id="5" name="Subtitle 7">
            <a:extLst>
              <a:ext uri="{FF2B5EF4-FFF2-40B4-BE49-F238E27FC236}">
                <a16:creationId xmlns:a16="http://schemas.microsoft.com/office/drawing/2014/main" id="{59664AAA-B8A0-4C00-9701-1D33EC511A00}"/>
              </a:ext>
            </a:extLst>
          </p:cNvPr>
          <p:cNvSpPr txBox="1">
            <a:spLocks/>
          </p:cNvSpPr>
          <p:nvPr/>
        </p:nvSpPr>
        <p:spPr>
          <a:xfrm>
            <a:off x="375130" y="4656526"/>
            <a:ext cx="8240836" cy="145531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r"/>
            <a:r>
              <a:rPr lang="en-US"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p>
          <a:p>
            <a:pPr algn="ct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0A8AF14-E99B-4976-9A3B-6105439FB36F}"/>
              </a:ext>
            </a:extLst>
          </p:cNvPr>
          <p:cNvSpPr txBox="1"/>
          <p:nvPr/>
        </p:nvSpPr>
        <p:spPr>
          <a:xfrm>
            <a:off x="571500" y="3756045"/>
            <a:ext cx="4800600" cy="784830"/>
          </a:xfrm>
          <a:prstGeom prst="rect">
            <a:avLst/>
          </a:prstGeom>
          <a:noFill/>
        </p:spPr>
        <p:txBody>
          <a:bodyPr wrap="square">
            <a:spAutoFit/>
          </a:bodyPr>
          <a:lstStyle/>
          <a:p>
            <a:pPr>
              <a:tabLst>
                <a:tab pos="1610916" algn="l"/>
              </a:tabLst>
            </a:pPr>
            <a:r>
              <a:rPr lang="en-GB" sz="1500" b="1" dirty="0">
                <a:latin typeface="Arial" panose="020B0604020202020204" pitchFamily="34" charset="0"/>
                <a:cs typeface="Arial" panose="020B0604020202020204" pitchFamily="34" charset="0"/>
              </a:rPr>
              <a:t>WG34 Secretary:	</a:t>
            </a:r>
            <a:r>
              <a:rPr lang="en-GB" sz="1500" dirty="0">
                <a:latin typeface="Arial" panose="020B0604020202020204" pitchFamily="34" charset="0"/>
                <a:cs typeface="Arial" panose="020B0604020202020204" pitchFamily="34" charset="0"/>
              </a:rPr>
              <a:t>Amanda Kalkwarf, SPIE</a:t>
            </a:r>
            <a:br>
              <a:rPr lang="en-GB" sz="1500" dirty="0">
                <a:latin typeface="Arial" panose="020B0604020202020204" pitchFamily="34" charset="0"/>
                <a:cs typeface="Arial" panose="020B0604020202020204" pitchFamily="34" charset="0"/>
              </a:rPr>
            </a:br>
            <a:r>
              <a:rPr lang="en-GB" sz="1500" b="1" dirty="0">
                <a:latin typeface="Arial" panose="020B0604020202020204" pitchFamily="34" charset="0"/>
                <a:cs typeface="Arial" panose="020B0604020202020204" pitchFamily="34" charset="0"/>
              </a:rPr>
              <a:t>WG34 Chairs:    	</a:t>
            </a:r>
            <a:r>
              <a:rPr lang="en-GB" sz="1500" dirty="0">
                <a:latin typeface="Arial" panose="020B0604020202020204" pitchFamily="34" charset="0"/>
                <a:cs typeface="Arial" panose="020B0604020202020204" pitchFamily="34" charset="0"/>
              </a:rPr>
              <a:t>Brian Bialecki, ACR</a:t>
            </a:r>
            <a:br>
              <a:rPr lang="en-GB" sz="1500" b="1" dirty="0">
                <a:latin typeface="Arial" panose="020B0604020202020204" pitchFamily="34" charset="0"/>
                <a:cs typeface="Arial" panose="020B0604020202020204" pitchFamily="34" charset="0"/>
              </a:rPr>
            </a:br>
            <a:r>
              <a:rPr lang="en-GB" sz="1500" b="1"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Stefan Morscher, iThera Medical</a:t>
            </a:r>
            <a:endParaRPr lang="en-DE" sz="15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4B3A92-1E56-4894-987F-83BEFF80C170}"/>
              </a:ext>
            </a:extLst>
          </p:cNvPr>
          <p:cNvSpPr txBox="1"/>
          <p:nvPr/>
        </p:nvSpPr>
        <p:spPr>
          <a:xfrm>
            <a:off x="5372100" y="3717946"/>
            <a:ext cx="3257550" cy="1477328"/>
          </a:xfrm>
          <a:prstGeom prst="rect">
            <a:avLst/>
          </a:prstGeom>
          <a:noFill/>
        </p:spPr>
        <p:txBody>
          <a:bodyPr wrap="square">
            <a:spAutoFit/>
          </a:bodyPr>
          <a:lstStyle/>
          <a:p>
            <a:pPr>
              <a:tabLst>
                <a:tab pos="1610916" algn="l"/>
              </a:tabLst>
            </a:pPr>
            <a:r>
              <a:rPr lang="en-GB" sz="1500" b="1" dirty="0">
                <a:latin typeface="Arial" panose="020B0604020202020204" pitchFamily="34" charset="0"/>
                <a:cs typeface="Arial" panose="020B0604020202020204" pitchFamily="34" charset="0"/>
              </a:rPr>
              <a:t>Contributing members:</a:t>
            </a:r>
          </a:p>
          <a:p>
            <a:pPr>
              <a:tabLst>
                <a:tab pos="1610916" algn="l"/>
              </a:tabLst>
            </a:pPr>
            <a:r>
              <a:rPr lang="en-GB" sz="1500" dirty="0">
                <a:latin typeface="Arial" panose="020B0604020202020204" pitchFamily="34" charset="0"/>
                <a:cs typeface="Arial" panose="020B0604020202020204" pitchFamily="34" charset="0"/>
              </a:rPr>
              <a:t>Allison Bertrand, SENO Medical</a:t>
            </a:r>
          </a:p>
          <a:p>
            <a:pPr>
              <a:tabLst>
                <a:tab pos="1610916" algn="l"/>
              </a:tabLst>
            </a:pPr>
            <a:r>
              <a:rPr lang="en-GB" sz="1500" dirty="0">
                <a:latin typeface="Arial" panose="020B0604020202020204" pitchFamily="34" charset="0"/>
                <a:cs typeface="Arial" panose="020B0604020202020204" pitchFamily="34" charset="0"/>
              </a:rPr>
              <a:t>Bryan Clingman, SENO Medical</a:t>
            </a:r>
          </a:p>
          <a:p>
            <a:pPr>
              <a:tabLst>
                <a:tab pos="1610916" algn="l"/>
              </a:tabLst>
            </a:pPr>
            <a:r>
              <a:rPr lang="en-GB" sz="1500" dirty="0">
                <a:latin typeface="Arial" panose="020B0604020202020204" pitchFamily="34" charset="0"/>
                <a:cs typeface="Arial" panose="020B0604020202020204" pitchFamily="34" charset="0"/>
              </a:rPr>
              <a:t>Ben Cox, UCL</a:t>
            </a:r>
          </a:p>
          <a:p>
            <a:pPr>
              <a:tabLst>
                <a:tab pos="1610916" algn="l"/>
              </a:tabLst>
            </a:pPr>
            <a:r>
              <a:rPr lang="en-US" sz="1500" dirty="0">
                <a:latin typeface="Arial" panose="020B0604020202020204" pitchFamily="34" charset="0"/>
                <a:cs typeface="Arial" panose="020B0604020202020204" pitchFamily="34" charset="0"/>
              </a:rPr>
              <a:t>Patricia </a:t>
            </a:r>
            <a:r>
              <a:rPr lang="en-US" sz="1500" dirty="0" err="1">
                <a:latin typeface="Arial" panose="020B0604020202020204" pitchFamily="34" charset="0"/>
                <a:cs typeface="Arial" panose="020B0604020202020204" pitchFamily="34" charset="0"/>
              </a:rPr>
              <a:t>Smole</a:t>
            </a:r>
            <a:r>
              <a:rPr lang="en-US"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iThera</a:t>
            </a:r>
            <a:r>
              <a:rPr lang="en-GB" sz="1500" dirty="0">
                <a:latin typeface="Arial" panose="020B0604020202020204" pitchFamily="34" charset="0"/>
                <a:cs typeface="Arial" panose="020B0604020202020204" pitchFamily="34" charset="0"/>
              </a:rPr>
              <a:t> Medical</a:t>
            </a:r>
            <a:endParaRPr lang="en-US" sz="1500" dirty="0">
              <a:latin typeface="Arial" panose="020B0604020202020204" pitchFamily="34" charset="0"/>
              <a:cs typeface="Arial" panose="020B0604020202020204" pitchFamily="34" charset="0"/>
            </a:endParaRPr>
          </a:p>
          <a:p>
            <a:pPr>
              <a:tabLst>
                <a:tab pos="1610916" algn="l"/>
              </a:tabLst>
            </a:pPr>
            <a:r>
              <a:rPr lang="en-US" sz="1500" dirty="0">
                <a:latin typeface="Arial" panose="020B0604020202020204" pitchFamily="34" charset="0"/>
                <a:cs typeface="Arial" panose="020B0604020202020204" pitchFamily="34" charset="0"/>
              </a:rPr>
              <a:t>Patrick </a:t>
            </a:r>
            <a:r>
              <a:rPr lang="en-US" sz="1500" dirty="0" err="1">
                <a:latin typeface="Arial" panose="020B0604020202020204" pitchFamily="34" charset="0"/>
                <a:cs typeface="Arial" panose="020B0604020202020204" pitchFamily="34" charset="0"/>
              </a:rPr>
              <a:t>Leisching</a:t>
            </a:r>
            <a:r>
              <a:rPr lang="en-US"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iThera</a:t>
            </a:r>
            <a:r>
              <a:rPr lang="en-GB" sz="1500" dirty="0">
                <a:latin typeface="Arial" panose="020B0604020202020204" pitchFamily="34" charset="0"/>
                <a:cs typeface="Arial" panose="020B0604020202020204" pitchFamily="34" charset="0"/>
              </a:rPr>
              <a:t> Medical</a:t>
            </a:r>
          </a:p>
        </p:txBody>
      </p:sp>
    </p:spTree>
    <p:extLst>
      <p:ext uri="{BB962C8B-B14F-4D97-AF65-F5344CB8AC3E}">
        <p14:creationId xmlns:p14="http://schemas.microsoft.com/office/powerpoint/2010/main" val="307993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0956-91FE-98F9-0EDC-5A8EB81D898D}"/>
              </a:ext>
            </a:extLst>
          </p:cNvPr>
          <p:cNvSpPr>
            <a:spLocks noGrp="1"/>
          </p:cNvSpPr>
          <p:nvPr>
            <p:ph type="title"/>
          </p:nvPr>
        </p:nvSpPr>
        <p:spPr/>
        <p:txBody>
          <a:bodyPr/>
          <a:lstStyle/>
          <a:p>
            <a:r>
              <a:rPr lang="en-US" dirty="0"/>
              <a:t>PA Dimension Indexing and Image Type</a:t>
            </a:r>
          </a:p>
        </p:txBody>
      </p:sp>
      <p:sp>
        <p:nvSpPr>
          <p:cNvPr id="3" name="Content Placeholder 2">
            <a:extLst>
              <a:ext uri="{FF2B5EF4-FFF2-40B4-BE49-F238E27FC236}">
                <a16:creationId xmlns:a16="http://schemas.microsoft.com/office/drawing/2014/main" id="{450D7F5B-42C1-F611-6722-E03E83FF6D6F}"/>
              </a:ext>
            </a:extLst>
          </p:cNvPr>
          <p:cNvSpPr>
            <a:spLocks noGrp="1"/>
          </p:cNvSpPr>
          <p:nvPr>
            <p:ph idx="1"/>
          </p:nvPr>
        </p:nvSpPr>
        <p:spPr>
          <a:xfrm>
            <a:off x="581192" y="2423160"/>
            <a:ext cx="7989752" cy="4084320"/>
          </a:xfrm>
        </p:spPr>
        <p:txBody>
          <a:bodyPr>
            <a:normAutofit/>
          </a:bodyPr>
          <a:lstStyle/>
          <a:p>
            <a:r>
              <a:rPr lang="en-US" dirty="0"/>
              <a:t>Dimension Indexing attributes:</a:t>
            </a:r>
          </a:p>
          <a:p>
            <a:pPr lvl="1"/>
            <a:r>
              <a:rPr lang="en-US" dirty="0"/>
              <a:t>Image Position (Volume) (0020,9301)</a:t>
            </a:r>
          </a:p>
          <a:p>
            <a:pPr lvl="1"/>
            <a:r>
              <a:rPr lang="en-US" dirty="0"/>
              <a:t>Temporal Position Time Offset (0020,930d) </a:t>
            </a:r>
          </a:p>
          <a:p>
            <a:pPr lvl="1"/>
            <a:r>
              <a:rPr lang="en-US" dirty="0"/>
              <a:t>PA Dimension Index Id (gggg,ee93)</a:t>
            </a:r>
          </a:p>
          <a:p>
            <a:pPr lvl="2"/>
            <a:r>
              <a:rPr lang="en-US" dirty="0"/>
              <a:t>Uniquely relates the combination of the Algorithm Name (0066,0036) and the Excitation Wavelength Sequence (gggg,ee94) to describe how an acquisition modality creates a PA image with one or more wavelengths and a vendor-defined algorithm.</a:t>
            </a:r>
          </a:p>
        </p:txBody>
      </p:sp>
      <p:sp>
        <p:nvSpPr>
          <p:cNvPr id="5" name="Slide Number Placeholder 4">
            <a:extLst>
              <a:ext uri="{FF2B5EF4-FFF2-40B4-BE49-F238E27FC236}">
                <a16:creationId xmlns:a16="http://schemas.microsoft.com/office/drawing/2014/main" id="{181BA5CA-ED5E-4F57-C306-764ACCDA5B9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7536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0956-91FE-98F9-0EDC-5A8EB81D898D}"/>
              </a:ext>
            </a:extLst>
          </p:cNvPr>
          <p:cNvSpPr>
            <a:spLocks noGrp="1"/>
          </p:cNvSpPr>
          <p:nvPr>
            <p:ph type="title"/>
          </p:nvPr>
        </p:nvSpPr>
        <p:spPr/>
        <p:txBody>
          <a:bodyPr/>
          <a:lstStyle/>
          <a:p>
            <a:r>
              <a:rPr lang="en-US" dirty="0"/>
              <a:t>CID/TID Tables</a:t>
            </a:r>
          </a:p>
        </p:txBody>
      </p:sp>
      <p:sp>
        <p:nvSpPr>
          <p:cNvPr id="3" name="Content Placeholder 2">
            <a:extLst>
              <a:ext uri="{FF2B5EF4-FFF2-40B4-BE49-F238E27FC236}">
                <a16:creationId xmlns:a16="http://schemas.microsoft.com/office/drawing/2014/main" id="{450D7F5B-42C1-F611-6722-E03E83FF6D6F}"/>
              </a:ext>
            </a:extLst>
          </p:cNvPr>
          <p:cNvSpPr>
            <a:spLocks noGrp="1"/>
          </p:cNvSpPr>
          <p:nvPr>
            <p:ph idx="1"/>
          </p:nvPr>
        </p:nvSpPr>
        <p:spPr>
          <a:xfrm>
            <a:off x="581192" y="2423160"/>
            <a:ext cx="7989752" cy="3435638"/>
          </a:xfrm>
        </p:spPr>
        <p:txBody>
          <a:bodyPr>
            <a:normAutofit/>
          </a:bodyPr>
          <a:lstStyle/>
          <a:p>
            <a:r>
              <a:rPr lang="en-US" dirty="0"/>
              <a:t>Extension to Table CID 12033. Ultrasound Transducer Geometry</a:t>
            </a:r>
          </a:p>
          <a:p>
            <a:pPr lvl="1"/>
            <a:r>
              <a:rPr lang="en-US" dirty="0"/>
              <a:t>Added two transducer geometries</a:t>
            </a:r>
          </a:p>
          <a:p>
            <a:pPr lvl="1"/>
            <a:r>
              <a:rPr lang="en-US" dirty="0"/>
              <a:t>Reviewed with WG-12 (April 2022), concurrence on keeping change in Supp 229</a:t>
            </a:r>
          </a:p>
          <a:p>
            <a:r>
              <a:rPr lang="fr-FR" dirty="0"/>
              <a:t>TID YYYYY Skin Type Acquisition </a:t>
            </a:r>
            <a:r>
              <a:rPr lang="fr-FR" dirty="0" err="1"/>
              <a:t>Context</a:t>
            </a:r>
            <a:endParaRPr lang="fr-FR" dirty="0"/>
          </a:p>
          <a:p>
            <a:pPr lvl="1"/>
            <a:r>
              <a:rPr lang="fr-FR" dirty="0" err="1"/>
              <a:t>References</a:t>
            </a:r>
            <a:r>
              <a:rPr lang="fr-FR" dirty="0"/>
              <a:t> DCID 4401 “Fitzpatrick Skin Type”, usage </a:t>
            </a:r>
            <a:r>
              <a:rPr lang="en-US" dirty="0"/>
              <a:t>in the PA IOD is related to optical absorption; separate from </a:t>
            </a:r>
            <a:r>
              <a:rPr lang="en-US" dirty="0" err="1"/>
              <a:t>Dermoscopy</a:t>
            </a:r>
            <a:r>
              <a:rPr lang="en-US" dirty="0"/>
              <a:t> usage related to skin cancer</a:t>
            </a:r>
          </a:p>
        </p:txBody>
      </p:sp>
      <p:sp>
        <p:nvSpPr>
          <p:cNvPr id="5" name="Slide Number Placeholder 4">
            <a:extLst>
              <a:ext uri="{FF2B5EF4-FFF2-40B4-BE49-F238E27FC236}">
                <a16:creationId xmlns:a16="http://schemas.microsoft.com/office/drawing/2014/main" id="{181BA5CA-ED5E-4F57-C306-764ACCDA5B96}"/>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90132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0956-91FE-98F9-0EDC-5A8EB81D898D}"/>
              </a:ext>
            </a:extLst>
          </p:cNvPr>
          <p:cNvSpPr>
            <a:spLocks noGrp="1"/>
          </p:cNvSpPr>
          <p:nvPr>
            <p:ph type="title"/>
          </p:nvPr>
        </p:nvSpPr>
        <p:spPr/>
        <p:txBody>
          <a:bodyPr/>
          <a:lstStyle/>
          <a:p>
            <a:r>
              <a:rPr lang="en-US" dirty="0"/>
              <a:t>Context Identifier (CID) Tables</a:t>
            </a:r>
          </a:p>
        </p:txBody>
      </p:sp>
      <p:sp>
        <p:nvSpPr>
          <p:cNvPr id="3" name="Content Placeholder 2">
            <a:extLst>
              <a:ext uri="{FF2B5EF4-FFF2-40B4-BE49-F238E27FC236}">
                <a16:creationId xmlns:a16="http://schemas.microsoft.com/office/drawing/2014/main" id="{450D7F5B-42C1-F611-6722-E03E83FF6D6F}"/>
              </a:ext>
            </a:extLst>
          </p:cNvPr>
          <p:cNvSpPr>
            <a:spLocks noGrp="1"/>
          </p:cNvSpPr>
          <p:nvPr>
            <p:ph idx="1"/>
          </p:nvPr>
        </p:nvSpPr>
        <p:spPr>
          <a:xfrm>
            <a:off x="581192" y="2570480"/>
            <a:ext cx="7989752" cy="3435638"/>
          </a:xfrm>
        </p:spPr>
        <p:txBody>
          <a:bodyPr>
            <a:normAutofit/>
          </a:bodyPr>
          <a:lstStyle/>
          <a:p>
            <a:r>
              <a:rPr lang="en-US" dirty="0"/>
              <a:t>CID XXYYY Illumination Type</a:t>
            </a:r>
          </a:p>
          <a:p>
            <a:pPr lvl="1"/>
            <a:r>
              <a:rPr lang="en-US" dirty="0"/>
              <a:t>Description of the arrangement of optical illumination sources</a:t>
            </a:r>
          </a:p>
          <a:p>
            <a:r>
              <a:rPr lang="en-US" dirty="0"/>
              <a:t>CID XXYYZ Acoustic Coupling Medium</a:t>
            </a:r>
          </a:p>
          <a:p>
            <a:pPr lvl="1"/>
            <a:r>
              <a:rPr lang="en-US" dirty="0"/>
              <a:t>Acoustic coupling medium that was used to allow sound propagation from the imaged subject to the transducer</a:t>
            </a:r>
          </a:p>
          <a:p>
            <a:r>
              <a:rPr lang="en-US" dirty="0"/>
              <a:t>CID XXYYB Ultrasound Transducer Technology</a:t>
            </a:r>
          </a:p>
          <a:p>
            <a:pPr lvl="1"/>
            <a:r>
              <a:rPr lang="en-US" dirty="0"/>
              <a:t>Technology employed by the receiving transducer (piezo, MEMS, interferometric)</a:t>
            </a:r>
          </a:p>
          <a:p>
            <a:r>
              <a:rPr lang="en-US" dirty="0"/>
              <a:t>CID XXYYC Speed of Sound Correction Mechanism</a:t>
            </a:r>
          </a:p>
          <a:p>
            <a:pPr lvl="1"/>
            <a:r>
              <a:rPr lang="en-US" dirty="0"/>
              <a:t>Speed of sound correction mechanism used in image reconstruction</a:t>
            </a:r>
          </a:p>
        </p:txBody>
      </p:sp>
      <p:sp>
        <p:nvSpPr>
          <p:cNvPr id="5" name="Slide Number Placeholder 4">
            <a:extLst>
              <a:ext uri="{FF2B5EF4-FFF2-40B4-BE49-F238E27FC236}">
                <a16:creationId xmlns:a16="http://schemas.microsoft.com/office/drawing/2014/main" id="{181BA5CA-ED5E-4F57-C306-764ACCDA5B9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850544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0956-91FE-98F9-0EDC-5A8EB81D898D}"/>
              </a:ext>
            </a:extLst>
          </p:cNvPr>
          <p:cNvSpPr>
            <a:spLocks noGrp="1"/>
          </p:cNvSpPr>
          <p:nvPr>
            <p:ph type="title"/>
          </p:nvPr>
        </p:nvSpPr>
        <p:spPr/>
        <p:txBody>
          <a:bodyPr/>
          <a:lstStyle/>
          <a:p>
            <a:r>
              <a:rPr lang="en-US" dirty="0"/>
              <a:t>Part 17 – Explanatory Information</a:t>
            </a:r>
          </a:p>
        </p:txBody>
      </p:sp>
      <p:sp>
        <p:nvSpPr>
          <p:cNvPr id="3" name="Content Placeholder 2">
            <a:extLst>
              <a:ext uri="{FF2B5EF4-FFF2-40B4-BE49-F238E27FC236}">
                <a16:creationId xmlns:a16="http://schemas.microsoft.com/office/drawing/2014/main" id="{450D7F5B-42C1-F611-6722-E03E83FF6D6F}"/>
              </a:ext>
            </a:extLst>
          </p:cNvPr>
          <p:cNvSpPr>
            <a:spLocks noGrp="1"/>
          </p:cNvSpPr>
          <p:nvPr>
            <p:ph idx="1"/>
          </p:nvPr>
        </p:nvSpPr>
        <p:spPr>
          <a:xfrm>
            <a:off x="581192" y="2423160"/>
            <a:ext cx="7989752" cy="3435638"/>
          </a:xfrm>
        </p:spPr>
        <p:txBody>
          <a:bodyPr>
            <a:normAutofit/>
          </a:bodyPr>
          <a:lstStyle/>
          <a:p>
            <a:r>
              <a:rPr lang="en-US" dirty="0"/>
              <a:t>AXXX.1 Introduction</a:t>
            </a:r>
          </a:p>
          <a:p>
            <a:r>
              <a:rPr lang="en-US" dirty="0"/>
              <a:t>AXXX.2 Use Cases</a:t>
            </a:r>
          </a:p>
          <a:p>
            <a:r>
              <a:rPr lang="en-US" dirty="0"/>
              <a:t>AXXX.3 Acquisition Examples </a:t>
            </a:r>
          </a:p>
          <a:p>
            <a:r>
              <a:rPr lang="en-US" dirty="0"/>
              <a:t>AXXX.4 Real World Display Examples</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81BA5CA-ED5E-4F57-C306-764ACCDA5B96}"/>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16539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0956-91FE-98F9-0EDC-5A8EB81D898D}"/>
              </a:ext>
            </a:extLst>
          </p:cNvPr>
          <p:cNvSpPr>
            <a:spLocks noGrp="1"/>
          </p:cNvSpPr>
          <p:nvPr>
            <p:ph type="title"/>
          </p:nvPr>
        </p:nvSpPr>
        <p:spPr/>
        <p:txBody>
          <a:bodyPr/>
          <a:lstStyle/>
          <a:p>
            <a:r>
              <a:rPr lang="en-US" dirty="0"/>
              <a:t>Part 17 – Acquisition Examples</a:t>
            </a:r>
          </a:p>
        </p:txBody>
      </p:sp>
      <p:sp>
        <p:nvSpPr>
          <p:cNvPr id="3" name="Content Placeholder 2">
            <a:extLst>
              <a:ext uri="{FF2B5EF4-FFF2-40B4-BE49-F238E27FC236}">
                <a16:creationId xmlns:a16="http://schemas.microsoft.com/office/drawing/2014/main" id="{450D7F5B-42C1-F611-6722-E03E83FF6D6F}"/>
              </a:ext>
            </a:extLst>
          </p:cNvPr>
          <p:cNvSpPr>
            <a:spLocks noGrp="1"/>
          </p:cNvSpPr>
          <p:nvPr>
            <p:ph idx="1"/>
          </p:nvPr>
        </p:nvSpPr>
        <p:spPr>
          <a:xfrm>
            <a:off x="581192" y="2423160"/>
            <a:ext cx="7989752" cy="3435638"/>
          </a:xfrm>
        </p:spPr>
        <p:txBody>
          <a:bodyPr>
            <a:normAutofit/>
          </a:bodyPr>
          <a:lstStyle/>
          <a:p>
            <a:r>
              <a:rPr lang="en-US" dirty="0"/>
              <a:t>Example 1: PA Standalone Image</a:t>
            </a:r>
          </a:p>
          <a:p>
            <a:pPr lvl="1"/>
            <a:r>
              <a:rPr lang="en-US" dirty="0"/>
              <a:t>Example 1a: PA Single Wavelength Standalone Image</a:t>
            </a:r>
          </a:p>
          <a:p>
            <a:r>
              <a:rPr lang="en-US" dirty="0"/>
              <a:t>Example 2: PA/US Coupled Acquisition</a:t>
            </a:r>
          </a:p>
          <a:p>
            <a:r>
              <a:rPr lang="en-US" dirty="0"/>
              <a:t>Example 3: Stationary Tomographic 3D PA/US Coupled Acquisition</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81BA5CA-ED5E-4F57-C306-764ACCDA5B9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7207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3BF8FE-FAB5-62FA-AD36-278A693BDA38}"/>
              </a:ext>
            </a:extLst>
          </p:cNvPr>
          <p:cNvSpPr>
            <a:spLocks noGrp="1"/>
          </p:cNvSpPr>
          <p:nvPr>
            <p:ph type="title"/>
          </p:nvPr>
        </p:nvSpPr>
        <p:spPr/>
        <p:txBody>
          <a:bodyPr/>
          <a:lstStyle/>
          <a:p>
            <a:r>
              <a:rPr lang="en-US" dirty="0"/>
              <a:t>Introduction to Photoacoustic Imaging</a:t>
            </a:r>
          </a:p>
        </p:txBody>
      </p:sp>
      <p:sp>
        <p:nvSpPr>
          <p:cNvPr id="5" name="Slide Number Placeholder 4">
            <a:extLst>
              <a:ext uri="{FF2B5EF4-FFF2-40B4-BE49-F238E27FC236}">
                <a16:creationId xmlns:a16="http://schemas.microsoft.com/office/drawing/2014/main" id="{EEC9DC7F-7BFE-44A5-0D7F-4090B330F5E2}"/>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99105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Overview – Photoacoustic (PA) Imaging</a:t>
            </a:r>
          </a:p>
        </p:txBody>
      </p:sp>
      <p:pic>
        <p:nvPicPr>
          <p:cNvPr id="6" name="Picture 5">
            <a:extLst>
              <a:ext uri="{FF2B5EF4-FFF2-40B4-BE49-F238E27FC236}">
                <a16:creationId xmlns:a16="http://schemas.microsoft.com/office/drawing/2014/main" id="{A021E821-BEE5-4859-82D8-51A254A0F49E}"/>
              </a:ext>
            </a:extLst>
          </p:cNvPr>
          <p:cNvPicPr>
            <a:picLocks noChangeAspect="1"/>
          </p:cNvPicPr>
          <p:nvPr/>
        </p:nvPicPr>
        <p:blipFill>
          <a:blip r:embed="rId2"/>
          <a:stretch>
            <a:fillRect/>
          </a:stretch>
        </p:blipFill>
        <p:spPr>
          <a:xfrm>
            <a:off x="4945380" y="2742966"/>
            <a:ext cx="3582603" cy="2383342"/>
          </a:xfrm>
          <a:prstGeom prst="rect">
            <a:avLst/>
          </a:prstGeom>
        </p:spPr>
      </p:pic>
      <p:sp>
        <p:nvSpPr>
          <p:cNvPr id="8" name="TextBox 7">
            <a:extLst>
              <a:ext uri="{FF2B5EF4-FFF2-40B4-BE49-F238E27FC236}">
                <a16:creationId xmlns:a16="http://schemas.microsoft.com/office/drawing/2014/main" id="{242DD3EF-30F7-42FD-BB8B-608CD983AE16}"/>
              </a:ext>
            </a:extLst>
          </p:cNvPr>
          <p:cNvSpPr txBox="1"/>
          <p:nvPr/>
        </p:nvSpPr>
        <p:spPr>
          <a:xfrm>
            <a:off x="468630" y="6150209"/>
            <a:ext cx="8515350" cy="369332"/>
          </a:xfrm>
          <a:prstGeom prst="rect">
            <a:avLst/>
          </a:prstGeom>
          <a:noFill/>
        </p:spPr>
        <p:txBody>
          <a:bodyPr wrap="square">
            <a:spAutoFit/>
          </a:bodyPr>
          <a:lstStyle/>
          <a:p>
            <a:r>
              <a:rPr lang="de-DE" sz="900" dirty="0"/>
              <a:t>Ntziachristos, Vasilis, and Daniel Razansky. ‘</a:t>
            </a:r>
            <a:r>
              <a:rPr lang="de-DE" sz="900" dirty="0" err="1"/>
              <a:t>Molecular</a:t>
            </a:r>
            <a:r>
              <a:rPr lang="de-DE" sz="900" dirty="0"/>
              <a:t> Imaging </a:t>
            </a:r>
            <a:r>
              <a:rPr lang="de-DE" sz="900" dirty="0" err="1"/>
              <a:t>by</a:t>
            </a:r>
            <a:r>
              <a:rPr lang="de-DE" sz="900" dirty="0"/>
              <a:t> </a:t>
            </a:r>
            <a:r>
              <a:rPr lang="de-DE" sz="900" dirty="0" err="1"/>
              <a:t>Means</a:t>
            </a:r>
            <a:r>
              <a:rPr lang="de-DE" sz="900" dirty="0"/>
              <a:t> </a:t>
            </a:r>
            <a:r>
              <a:rPr lang="de-DE" sz="900" dirty="0" err="1"/>
              <a:t>of</a:t>
            </a:r>
            <a:r>
              <a:rPr lang="de-DE" sz="900" dirty="0"/>
              <a:t> </a:t>
            </a:r>
            <a:r>
              <a:rPr lang="de-DE" sz="900" dirty="0" err="1"/>
              <a:t>Multispectral</a:t>
            </a:r>
            <a:r>
              <a:rPr lang="de-DE" sz="900" dirty="0"/>
              <a:t> Optoacoustic </a:t>
            </a:r>
            <a:r>
              <a:rPr lang="de-DE" sz="900" dirty="0" err="1"/>
              <a:t>Tomography</a:t>
            </a:r>
            <a:r>
              <a:rPr lang="de-DE" sz="900" dirty="0"/>
              <a:t> (MSOT)’. </a:t>
            </a:r>
            <a:r>
              <a:rPr lang="de-DE" sz="900" i="1" dirty="0"/>
              <a:t>Chemical Reviews</a:t>
            </a:r>
            <a:r>
              <a:rPr lang="de-DE" sz="900" dirty="0"/>
              <a:t> 110 (2010): 2783–94.</a:t>
            </a:r>
          </a:p>
          <a:p>
            <a:r>
              <a:rPr lang="en-GB" sz="900" dirty="0"/>
              <a:t>Manohar, </a:t>
            </a:r>
            <a:r>
              <a:rPr lang="en-GB" sz="900" dirty="0" err="1"/>
              <a:t>Srirang</a:t>
            </a:r>
            <a:r>
              <a:rPr lang="en-GB" sz="900" dirty="0"/>
              <a:t>, and Daniel Razansky. ‘</a:t>
            </a:r>
            <a:r>
              <a:rPr lang="en-GB" sz="900" dirty="0" err="1"/>
              <a:t>Photoacoustics</a:t>
            </a:r>
            <a:r>
              <a:rPr lang="en-GB" sz="900" dirty="0"/>
              <a:t>: A Historical Review’. </a:t>
            </a:r>
            <a:r>
              <a:rPr lang="en-GB" sz="900" i="1" dirty="0"/>
              <a:t>Advances in Optics and Photonics</a:t>
            </a:r>
            <a:r>
              <a:rPr lang="en-GB" sz="900" dirty="0"/>
              <a:t> 8, no. 4 (31 December 2016): 586–617. </a:t>
            </a:r>
          </a:p>
        </p:txBody>
      </p:sp>
      <p:pic>
        <p:nvPicPr>
          <p:cNvPr id="9" name="Picture 8">
            <a:extLst>
              <a:ext uri="{FF2B5EF4-FFF2-40B4-BE49-F238E27FC236}">
                <a16:creationId xmlns:a16="http://schemas.microsoft.com/office/drawing/2014/main" id="{90EDB8C3-1E88-48D8-B54B-35A2BCE460EF}"/>
              </a:ext>
            </a:extLst>
          </p:cNvPr>
          <p:cNvPicPr>
            <a:picLocks noChangeAspect="1"/>
          </p:cNvPicPr>
          <p:nvPr/>
        </p:nvPicPr>
        <p:blipFill rotWithShape="1">
          <a:blip r:embed="rId3"/>
          <a:srcRect r="51081"/>
          <a:stretch/>
        </p:blipFill>
        <p:spPr>
          <a:xfrm>
            <a:off x="373380" y="2799080"/>
            <a:ext cx="1630672" cy="1520704"/>
          </a:xfrm>
          <a:prstGeom prst="rect">
            <a:avLst/>
          </a:prstGeom>
        </p:spPr>
      </p:pic>
      <p:pic>
        <p:nvPicPr>
          <p:cNvPr id="10" name="Picture 9">
            <a:extLst>
              <a:ext uri="{FF2B5EF4-FFF2-40B4-BE49-F238E27FC236}">
                <a16:creationId xmlns:a16="http://schemas.microsoft.com/office/drawing/2014/main" id="{ABDDDFDB-A6F7-43B2-8807-92556AF5F191}"/>
              </a:ext>
            </a:extLst>
          </p:cNvPr>
          <p:cNvPicPr>
            <a:picLocks noChangeAspect="1"/>
          </p:cNvPicPr>
          <p:nvPr/>
        </p:nvPicPr>
        <p:blipFill rotWithShape="1">
          <a:blip r:embed="rId3"/>
          <a:srcRect l="52403"/>
          <a:stretch/>
        </p:blipFill>
        <p:spPr>
          <a:xfrm>
            <a:off x="373380" y="4366178"/>
            <a:ext cx="1630672" cy="1562945"/>
          </a:xfrm>
          <a:prstGeom prst="rect">
            <a:avLst/>
          </a:prstGeom>
        </p:spPr>
      </p:pic>
      <p:sp>
        <p:nvSpPr>
          <p:cNvPr id="11" name="TextBox 10">
            <a:extLst>
              <a:ext uri="{FF2B5EF4-FFF2-40B4-BE49-F238E27FC236}">
                <a16:creationId xmlns:a16="http://schemas.microsoft.com/office/drawing/2014/main" id="{21C3D2CE-5501-4D69-AD06-03B9092B2CAF}"/>
              </a:ext>
            </a:extLst>
          </p:cNvPr>
          <p:cNvSpPr txBox="1"/>
          <p:nvPr/>
        </p:nvSpPr>
        <p:spPr>
          <a:xfrm>
            <a:off x="2102598" y="2742966"/>
            <a:ext cx="1404552"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Photo-</a:t>
            </a:r>
            <a:endParaRPr lang="en-DE" sz="30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22D458D-254D-42F4-9F55-168102CD02AF}"/>
              </a:ext>
            </a:extLst>
          </p:cNvPr>
          <p:cNvSpPr txBox="1"/>
          <p:nvPr/>
        </p:nvSpPr>
        <p:spPr>
          <a:xfrm>
            <a:off x="2097878" y="4366177"/>
            <a:ext cx="1808508"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Acoustic</a:t>
            </a:r>
            <a:endParaRPr lang="en-DE" sz="30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D472F62-D911-4FCD-B982-0DCD293A542F}"/>
              </a:ext>
            </a:extLst>
          </p:cNvPr>
          <p:cNvSpPr txBox="1"/>
          <p:nvPr/>
        </p:nvSpPr>
        <p:spPr>
          <a:xfrm>
            <a:off x="2093436" y="3216249"/>
            <a:ext cx="2478564" cy="784830"/>
          </a:xfrm>
          <a:prstGeom prst="rect">
            <a:avLst/>
          </a:prstGeom>
          <a:noFill/>
        </p:spPr>
        <p:txBody>
          <a:bodyPr wrap="none" rtlCol="0">
            <a:spAutoFit/>
          </a:bodyPr>
          <a:lstStyle/>
          <a:p>
            <a:r>
              <a:rPr lang="en-GB" sz="1500" b="1" dirty="0">
                <a:latin typeface="Arial" panose="020B0604020202020204" pitchFamily="34" charset="0"/>
                <a:cs typeface="Arial" panose="020B0604020202020204" pitchFamily="34" charset="0"/>
              </a:rPr>
              <a:t>Narrowband laser pulses</a:t>
            </a:r>
            <a:br>
              <a:rPr lang="en-GB" sz="1500" b="1" dirty="0">
                <a:latin typeface="Arial" panose="020B0604020202020204" pitchFamily="34" charset="0"/>
                <a:cs typeface="Arial" panose="020B0604020202020204" pitchFamily="34" charset="0"/>
              </a:rPr>
            </a:br>
            <a:r>
              <a:rPr lang="en-GB" sz="1500" b="1" dirty="0">
                <a:latin typeface="Arial" panose="020B0604020202020204" pitchFamily="34" charset="0"/>
                <a:cs typeface="Arial" panose="020B0604020202020204" pitchFamily="34" charset="0"/>
              </a:rPr>
              <a:t>(nanosecond duration at </a:t>
            </a:r>
            <a:br>
              <a:rPr lang="en-GB" sz="1500" b="1" dirty="0">
                <a:latin typeface="Arial" panose="020B0604020202020204" pitchFamily="34" charset="0"/>
                <a:cs typeface="Arial" panose="020B0604020202020204" pitchFamily="34" charset="0"/>
              </a:rPr>
            </a:br>
            <a:r>
              <a:rPr lang="en-GB" sz="1500" b="1" dirty="0">
                <a:latin typeface="Arial" panose="020B0604020202020204" pitchFamily="34" charset="0"/>
                <a:cs typeface="Arial" panose="020B0604020202020204" pitchFamily="34" charset="0"/>
              </a:rPr>
              <a:t>milli-joule energies)</a:t>
            </a:r>
            <a:r>
              <a:rPr lang="en-GB" sz="1500" b="1" dirty="0">
                <a:solidFill>
                  <a:schemeClr val="bg1"/>
                </a:solidFill>
                <a:latin typeface="Arial" panose="020B0604020202020204" pitchFamily="34" charset="0"/>
                <a:cs typeface="Arial" panose="020B0604020202020204" pitchFamily="34" charset="0"/>
              </a:rPr>
              <a:t>)</a:t>
            </a:r>
            <a:endParaRPr lang="en-DE" sz="15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B7F6C0A-B0C3-4BE1-B464-13B1F85DBF69}"/>
              </a:ext>
            </a:extLst>
          </p:cNvPr>
          <p:cNvSpPr txBox="1"/>
          <p:nvPr/>
        </p:nvSpPr>
        <p:spPr>
          <a:xfrm>
            <a:off x="2156277" y="4920175"/>
            <a:ext cx="2108269" cy="553998"/>
          </a:xfrm>
          <a:prstGeom prst="rect">
            <a:avLst/>
          </a:prstGeom>
          <a:noFill/>
        </p:spPr>
        <p:txBody>
          <a:bodyPr wrap="none" rtlCol="0">
            <a:spAutoFit/>
          </a:bodyPr>
          <a:lstStyle/>
          <a:p>
            <a:r>
              <a:rPr lang="en-GB" sz="1500" b="1" dirty="0">
                <a:latin typeface="Arial" panose="020B0604020202020204" pitchFamily="34" charset="0"/>
                <a:cs typeface="Arial" panose="020B0604020202020204" pitchFamily="34" charset="0"/>
              </a:rPr>
              <a:t>Broadband response</a:t>
            </a:r>
          </a:p>
          <a:p>
            <a:r>
              <a:rPr lang="en-GB" sz="1500" b="1" dirty="0">
                <a:latin typeface="Arial" panose="020B0604020202020204" pitchFamily="34" charset="0"/>
                <a:cs typeface="Arial" panose="020B0604020202020204" pitchFamily="34" charset="0"/>
              </a:rPr>
              <a:t>kHz-MHz range</a:t>
            </a:r>
            <a:endParaRPr lang="en-DE" sz="15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053051E-91C2-4F05-9D59-156350C22265}"/>
              </a:ext>
            </a:extLst>
          </p:cNvPr>
          <p:cNvSpPr txBox="1"/>
          <p:nvPr/>
        </p:nvSpPr>
        <p:spPr>
          <a:xfrm>
            <a:off x="5660338" y="5126308"/>
            <a:ext cx="1703928" cy="338554"/>
          </a:xfrm>
          <a:prstGeom prst="rect">
            <a:avLst/>
          </a:prstGeom>
          <a:noFill/>
        </p:spPr>
        <p:txBody>
          <a:bodyPr wrap="none" rtlCol="0">
            <a:spAutoFit/>
          </a:bodyPr>
          <a:lstStyle/>
          <a:p>
            <a:r>
              <a:rPr lang="en-GB" sz="1600" dirty="0">
                <a:sym typeface="Wingdings" panose="05000000000000000000" pitchFamily="2" charset="2"/>
              </a:rPr>
              <a:t>Photophone, 1880</a:t>
            </a:r>
            <a:endParaRPr lang="en-DE" sz="1600" dirty="0"/>
          </a:p>
        </p:txBody>
      </p:sp>
      <p:sp>
        <p:nvSpPr>
          <p:cNvPr id="17" name="Arrow: Right 16">
            <a:extLst>
              <a:ext uri="{FF2B5EF4-FFF2-40B4-BE49-F238E27FC236}">
                <a16:creationId xmlns:a16="http://schemas.microsoft.com/office/drawing/2014/main" id="{99866A71-63F8-4B2E-A6BB-53230E99D0BC}"/>
              </a:ext>
            </a:extLst>
          </p:cNvPr>
          <p:cNvSpPr/>
          <p:nvPr/>
        </p:nvSpPr>
        <p:spPr>
          <a:xfrm rot="13040824">
            <a:off x="7528526" y="4248212"/>
            <a:ext cx="267903"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350"/>
          </a:p>
        </p:txBody>
      </p:sp>
    </p:spTree>
    <p:extLst>
      <p:ext uri="{BB962C8B-B14F-4D97-AF65-F5344CB8AC3E}">
        <p14:creationId xmlns:p14="http://schemas.microsoft.com/office/powerpoint/2010/main" val="1103422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BE67-D52C-4D79-949F-BFB48B12EABD}"/>
              </a:ext>
            </a:extLst>
          </p:cNvPr>
          <p:cNvSpPr>
            <a:spLocks noGrp="1"/>
          </p:cNvSpPr>
          <p:nvPr>
            <p:ph type="title"/>
          </p:nvPr>
        </p:nvSpPr>
        <p:spPr>
          <a:xfrm>
            <a:off x="577125" y="1481669"/>
            <a:ext cx="7989752" cy="831875"/>
          </a:xfrm>
        </p:spPr>
        <p:txBody>
          <a:bodyPr>
            <a:normAutofit fontScale="90000"/>
          </a:bodyPr>
          <a:lstStyle/>
          <a:p>
            <a:r>
              <a:rPr lang="de-DE" dirty="0"/>
              <a:t>PA Display Examples in Literature</a:t>
            </a:r>
            <a:br>
              <a:rPr lang="de-DE" dirty="0"/>
            </a:br>
            <a:r>
              <a:rPr lang="de-DE" sz="2200" i="1" dirty="0"/>
              <a:t>Illustrates some of the potential use cases</a:t>
            </a:r>
            <a:endParaRPr lang="de-DE" i="1" dirty="0"/>
          </a:p>
        </p:txBody>
      </p:sp>
      <p:sp>
        <p:nvSpPr>
          <p:cNvPr id="5" name="Slide Number Placeholder 4">
            <a:extLst>
              <a:ext uri="{FF2B5EF4-FFF2-40B4-BE49-F238E27FC236}">
                <a16:creationId xmlns:a16="http://schemas.microsoft.com/office/drawing/2014/main" id="{5D44C0A2-F245-45C4-8B2C-AE380A029993}"/>
              </a:ext>
            </a:extLst>
          </p:cNvPr>
          <p:cNvSpPr>
            <a:spLocks noGrp="1"/>
          </p:cNvSpPr>
          <p:nvPr>
            <p:ph type="sldNum" sz="quarter" idx="12"/>
          </p:nvPr>
        </p:nvSpPr>
        <p:spPr/>
        <p:txBody>
          <a:bodyPr/>
          <a:lstStyle/>
          <a:p>
            <a:fld id="{59DE6EB8-52AB-45EA-A660-3E1EBFA72987}" type="slidenum">
              <a:rPr lang="en-US" smtClean="0"/>
              <a:t>4</a:t>
            </a:fld>
            <a:endParaRPr lang="en-US"/>
          </a:p>
        </p:txBody>
      </p:sp>
      <p:sp>
        <p:nvSpPr>
          <p:cNvPr id="9" name="Footer Placeholder 3">
            <a:extLst>
              <a:ext uri="{FF2B5EF4-FFF2-40B4-BE49-F238E27FC236}">
                <a16:creationId xmlns:a16="http://schemas.microsoft.com/office/drawing/2014/main" id="{E3702A93-D615-4CAB-B3F6-C880E899E287}"/>
              </a:ext>
            </a:extLst>
          </p:cNvPr>
          <p:cNvSpPr txBox="1">
            <a:spLocks/>
          </p:cNvSpPr>
          <p:nvPr/>
        </p:nvSpPr>
        <p:spPr>
          <a:xfrm>
            <a:off x="784860" y="5273040"/>
            <a:ext cx="3276600" cy="273844"/>
          </a:xfrm>
          <a:prstGeom prst="rect">
            <a:avLst/>
          </a:prstGeom>
        </p:spPr>
        <p:txBody>
          <a:bodyPr vert="horz" anchor="b"/>
          <a:lstStyle>
            <a:defPPr>
              <a:defRPr lang="en-US"/>
            </a:defPPr>
            <a:lvl1pPr marL="0" algn="ctr" defTabSz="914400" rtl="0" eaLnBrk="1" latinLnBrk="0" hangingPunct="1">
              <a:defRPr kumimoji="0" sz="1200" kern="1200">
                <a:solidFill>
                  <a:schemeClr val="tx1">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b="1" dirty="0">
                <a:solidFill>
                  <a:srgbClr val="000000"/>
                </a:solidFill>
                <a:latin typeface="Calibri" panose="020F0502020204030204" pitchFamily="34" charset="0"/>
                <a:ea typeface="Times New Roman" panose="02020603050405020304" pitchFamily="18" charset="0"/>
              </a:rPr>
              <a:t> </a:t>
            </a:r>
            <a:r>
              <a:rPr lang="de-DE" sz="900" b="1" u="sng" dirty="0">
                <a:solidFill>
                  <a:srgbClr val="000000"/>
                </a:solidFill>
                <a:latin typeface="Calibri" panose="020F0502020204030204" pitchFamily="34" charset="0"/>
                <a:ea typeface="Times New Roman" panose="02020603050405020304" pitchFamily="18" charset="0"/>
                <a:hlinkClick r:id="rId2"/>
              </a:rPr>
              <a:t>https://doi.org/10.1148/radiol.2017172228</a:t>
            </a:r>
            <a:endParaRPr lang="en-US" sz="750" b="1" dirty="0"/>
          </a:p>
        </p:txBody>
      </p:sp>
      <p:sp>
        <p:nvSpPr>
          <p:cNvPr id="3" name="TextBox 2">
            <a:extLst>
              <a:ext uri="{FF2B5EF4-FFF2-40B4-BE49-F238E27FC236}">
                <a16:creationId xmlns:a16="http://schemas.microsoft.com/office/drawing/2014/main" id="{D3E32BF2-1614-8458-3FEB-EEF983E7C4FF}"/>
              </a:ext>
            </a:extLst>
          </p:cNvPr>
          <p:cNvSpPr txBox="1"/>
          <p:nvPr/>
        </p:nvSpPr>
        <p:spPr>
          <a:xfrm>
            <a:off x="346528" y="5546884"/>
            <a:ext cx="7989752" cy="830997"/>
          </a:xfrm>
          <a:prstGeom prst="rect">
            <a:avLst/>
          </a:prstGeom>
          <a:noFill/>
        </p:spPr>
        <p:txBody>
          <a:bodyPr wrap="square" rtlCol="0">
            <a:spAutoFit/>
          </a:bodyPr>
          <a:lstStyle/>
          <a:p>
            <a:r>
              <a:rPr lang="en-US" sz="1600" i="1" dirty="0"/>
              <a:t>PA acquisition with two input wavelengths and ultrasound (US), displayed in six different panels with PA Images (C, F), US images (A), and three overlay (fusion) images with PA and US (B, D, E) generated from three algorithms for processing the PA wavelengths and fusing with ultrasound..</a:t>
            </a:r>
          </a:p>
        </p:txBody>
      </p:sp>
      <p:pic>
        <p:nvPicPr>
          <p:cNvPr id="4" name="image3.png">
            <a:extLst>
              <a:ext uri="{FF2B5EF4-FFF2-40B4-BE49-F238E27FC236}">
                <a16:creationId xmlns:a16="http://schemas.microsoft.com/office/drawing/2014/main" id="{9254E3CE-9FB6-FFD7-8478-B2D357AA246D}"/>
              </a:ext>
            </a:extLst>
          </p:cNvPr>
          <p:cNvPicPr>
            <a:picLocks noChangeAspect="1"/>
          </p:cNvPicPr>
          <p:nvPr/>
        </p:nvPicPr>
        <p:blipFill>
          <a:blip r:embed="rId3"/>
          <a:srcRect/>
          <a:stretch>
            <a:fillRect/>
          </a:stretch>
        </p:blipFill>
        <p:spPr>
          <a:xfrm>
            <a:off x="710494" y="2546298"/>
            <a:ext cx="7721159" cy="2697419"/>
          </a:xfrm>
          <a:prstGeom prst="rect">
            <a:avLst/>
          </a:prstGeom>
          <a:ln/>
        </p:spPr>
      </p:pic>
    </p:spTree>
    <p:extLst>
      <p:ext uri="{BB962C8B-B14F-4D97-AF65-F5344CB8AC3E}">
        <p14:creationId xmlns:p14="http://schemas.microsoft.com/office/powerpoint/2010/main" val="357171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BE67-D52C-4D79-949F-BFB48B12EABD}"/>
              </a:ext>
            </a:extLst>
          </p:cNvPr>
          <p:cNvSpPr>
            <a:spLocks noGrp="1"/>
          </p:cNvSpPr>
          <p:nvPr>
            <p:ph type="title"/>
          </p:nvPr>
        </p:nvSpPr>
        <p:spPr>
          <a:xfrm>
            <a:off x="577125" y="1481669"/>
            <a:ext cx="7989752" cy="831875"/>
          </a:xfrm>
        </p:spPr>
        <p:txBody>
          <a:bodyPr>
            <a:normAutofit fontScale="90000"/>
          </a:bodyPr>
          <a:lstStyle/>
          <a:p>
            <a:r>
              <a:rPr lang="de-DE" dirty="0"/>
              <a:t>PA Display Examples in Literature</a:t>
            </a:r>
            <a:br>
              <a:rPr lang="de-DE" dirty="0"/>
            </a:br>
            <a:r>
              <a:rPr lang="de-DE" sz="2200" i="1" dirty="0"/>
              <a:t>Illustrates some of the potential use cases</a:t>
            </a:r>
            <a:endParaRPr lang="de-DE" i="1" dirty="0"/>
          </a:p>
        </p:txBody>
      </p:sp>
      <p:sp>
        <p:nvSpPr>
          <p:cNvPr id="5" name="Slide Number Placeholder 4">
            <a:extLst>
              <a:ext uri="{FF2B5EF4-FFF2-40B4-BE49-F238E27FC236}">
                <a16:creationId xmlns:a16="http://schemas.microsoft.com/office/drawing/2014/main" id="{5D44C0A2-F245-45C4-8B2C-AE380A029993}"/>
              </a:ext>
            </a:extLst>
          </p:cNvPr>
          <p:cNvSpPr>
            <a:spLocks noGrp="1"/>
          </p:cNvSpPr>
          <p:nvPr>
            <p:ph type="sldNum" sz="quarter" idx="12"/>
          </p:nvPr>
        </p:nvSpPr>
        <p:spPr/>
        <p:txBody>
          <a:bodyPr/>
          <a:lstStyle/>
          <a:p>
            <a:fld id="{59DE6EB8-52AB-45EA-A660-3E1EBFA72987}" type="slidenum">
              <a:rPr lang="en-US" smtClean="0"/>
              <a:t>5</a:t>
            </a:fld>
            <a:endParaRPr lang="en-US"/>
          </a:p>
        </p:txBody>
      </p:sp>
      <p:sp>
        <p:nvSpPr>
          <p:cNvPr id="3" name="TextBox 2">
            <a:extLst>
              <a:ext uri="{FF2B5EF4-FFF2-40B4-BE49-F238E27FC236}">
                <a16:creationId xmlns:a16="http://schemas.microsoft.com/office/drawing/2014/main" id="{D3E32BF2-1614-8458-3FEB-EEF983E7C4FF}"/>
              </a:ext>
            </a:extLst>
          </p:cNvPr>
          <p:cNvSpPr txBox="1"/>
          <p:nvPr/>
        </p:nvSpPr>
        <p:spPr>
          <a:xfrm>
            <a:off x="479699" y="5001656"/>
            <a:ext cx="7991562" cy="830997"/>
          </a:xfrm>
          <a:prstGeom prst="rect">
            <a:avLst/>
          </a:prstGeom>
          <a:noFill/>
        </p:spPr>
        <p:txBody>
          <a:bodyPr wrap="square" rtlCol="0">
            <a:spAutoFit/>
          </a:bodyPr>
          <a:lstStyle/>
          <a:p>
            <a:r>
              <a:rPr lang="en-US" sz="1600" i="1" dirty="0"/>
              <a:t>PA acquisition with two ranges of multispectral input wavelengths and ultrasound (US), displayed in two different panels with the US image (left) and the PA image (right) generated from two algorithms for processing of the PA wavelength in a “cyan” and a “hot” colormap and fusing with ultrasound.</a:t>
            </a:r>
          </a:p>
        </p:txBody>
      </p:sp>
      <p:sp>
        <p:nvSpPr>
          <p:cNvPr id="14" name="TextBox 13">
            <a:extLst>
              <a:ext uri="{FF2B5EF4-FFF2-40B4-BE49-F238E27FC236}">
                <a16:creationId xmlns:a16="http://schemas.microsoft.com/office/drawing/2014/main" id="{6876F4A8-4F1C-09E6-08FB-F0D360E48AC7}"/>
              </a:ext>
            </a:extLst>
          </p:cNvPr>
          <p:cNvSpPr txBox="1"/>
          <p:nvPr/>
        </p:nvSpPr>
        <p:spPr>
          <a:xfrm>
            <a:off x="3154680" y="4781182"/>
            <a:ext cx="4572000" cy="230832"/>
          </a:xfrm>
          <a:prstGeom prst="rect">
            <a:avLst/>
          </a:prstGeom>
          <a:noFill/>
        </p:spPr>
        <p:txBody>
          <a:bodyPr wrap="square">
            <a:spAutoFit/>
          </a:bodyPr>
          <a:lstStyle/>
          <a:p>
            <a:r>
              <a:rPr lang="de-DE" sz="900" b="1" i="0" cap="none" dirty="0">
                <a:solidFill>
                  <a:schemeClr val="tx1"/>
                </a:solidFill>
                <a:effectLst/>
                <a:latin typeface="Calibri" panose="020F0502020204030204" pitchFamily="34" charset="0"/>
                <a:cs typeface="Calibri" panose="020F0502020204030204" pitchFamily="34" charset="0"/>
                <a:hlinkClick r:id="rId2"/>
              </a:rPr>
              <a:t>https://doi.org/10.1038/s41551-017-0068</a:t>
            </a:r>
            <a:endParaRPr lang="en-US" sz="900" b="1" u="sng" cap="none" dirty="0">
              <a:solidFill>
                <a:schemeClr val="tx1"/>
              </a:solidFill>
              <a:latin typeface="Calibri" panose="020F0502020204030204" pitchFamily="34" charset="0"/>
              <a:cs typeface="Calibri" panose="020F0502020204030204" pitchFamily="34" charset="0"/>
            </a:endParaRPr>
          </a:p>
        </p:txBody>
      </p:sp>
      <p:pic>
        <p:nvPicPr>
          <p:cNvPr id="4" name="image7.png">
            <a:extLst>
              <a:ext uri="{FF2B5EF4-FFF2-40B4-BE49-F238E27FC236}">
                <a16:creationId xmlns:a16="http://schemas.microsoft.com/office/drawing/2014/main" id="{07B5707F-864C-CAF8-A153-574C767FDAF6}"/>
              </a:ext>
            </a:extLst>
          </p:cNvPr>
          <p:cNvPicPr>
            <a:picLocks noChangeAspect="1"/>
          </p:cNvPicPr>
          <p:nvPr/>
        </p:nvPicPr>
        <p:blipFill>
          <a:blip r:embed="rId3"/>
          <a:srcRect/>
          <a:stretch>
            <a:fillRect/>
          </a:stretch>
        </p:blipFill>
        <p:spPr>
          <a:xfrm>
            <a:off x="2434787" y="2546500"/>
            <a:ext cx="3962400" cy="2198370"/>
          </a:xfrm>
          <a:prstGeom prst="rect">
            <a:avLst/>
          </a:prstGeom>
          <a:ln/>
        </p:spPr>
      </p:pic>
    </p:spTree>
    <p:extLst>
      <p:ext uri="{BB962C8B-B14F-4D97-AF65-F5344CB8AC3E}">
        <p14:creationId xmlns:p14="http://schemas.microsoft.com/office/powerpoint/2010/main" val="284579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BE67-D52C-4D79-949F-BFB48B12EABD}"/>
              </a:ext>
            </a:extLst>
          </p:cNvPr>
          <p:cNvSpPr>
            <a:spLocks noGrp="1"/>
          </p:cNvSpPr>
          <p:nvPr>
            <p:ph type="title"/>
          </p:nvPr>
        </p:nvSpPr>
        <p:spPr>
          <a:xfrm>
            <a:off x="577125" y="1481669"/>
            <a:ext cx="7989752" cy="831875"/>
          </a:xfrm>
        </p:spPr>
        <p:txBody>
          <a:bodyPr>
            <a:normAutofit fontScale="90000"/>
          </a:bodyPr>
          <a:lstStyle/>
          <a:p>
            <a:r>
              <a:rPr lang="de-DE" dirty="0"/>
              <a:t>PA Display Examples in Literature</a:t>
            </a:r>
            <a:br>
              <a:rPr lang="de-DE" dirty="0"/>
            </a:br>
            <a:r>
              <a:rPr lang="de-DE" sz="2200" i="1" dirty="0"/>
              <a:t>Illustrates some of the potential use cases</a:t>
            </a:r>
            <a:endParaRPr lang="de-DE" i="1" dirty="0"/>
          </a:p>
        </p:txBody>
      </p:sp>
      <p:sp>
        <p:nvSpPr>
          <p:cNvPr id="5" name="Slide Number Placeholder 4">
            <a:extLst>
              <a:ext uri="{FF2B5EF4-FFF2-40B4-BE49-F238E27FC236}">
                <a16:creationId xmlns:a16="http://schemas.microsoft.com/office/drawing/2014/main" id="{5D44C0A2-F245-45C4-8B2C-AE380A029993}"/>
              </a:ext>
            </a:extLst>
          </p:cNvPr>
          <p:cNvSpPr>
            <a:spLocks noGrp="1"/>
          </p:cNvSpPr>
          <p:nvPr>
            <p:ph type="sldNum" sz="quarter" idx="12"/>
          </p:nvPr>
        </p:nvSpPr>
        <p:spPr/>
        <p:txBody>
          <a:bodyPr/>
          <a:lstStyle/>
          <a:p>
            <a:fld id="{59DE6EB8-52AB-45EA-A660-3E1EBFA72987}" type="slidenum">
              <a:rPr lang="en-US" smtClean="0"/>
              <a:t>6</a:t>
            </a:fld>
            <a:endParaRPr lang="en-US"/>
          </a:p>
        </p:txBody>
      </p:sp>
      <p:sp>
        <p:nvSpPr>
          <p:cNvPr id="3" name="TextBox 2">
            <a:extLst>
              <a:ext uri="{FF2B5EF4-FFF2-40B4-BE49-F238E27FC236}">
                <a16:creationId xmlns:a16="http://schemas.microsoft.com/office/drawing/2014/main" id="{D3E32BF2-1614-8458-3FEB-EEF983E7C4FF}"/>
              </a:ext>
            </a:extLst>
          </p:cNvPr>
          <p:cNvSpPr txBox="1"/>
          <p:nvPr/>
        </p:nvSpPr>
        <p:spPr>
          <a:xfrm>
            <a:off x="576219" y="5452599"/>
            <a:ext cx="7991562" cy="584775"/>
          </a:xfrm>
          <a:prstGeom prst="rect">
            <a:avLst/>
          </a:prstGeom>
          <a:noFill/>
        </p:spPr>
        <p:txBody>
          <a:bodyPr wrap="square" rtlCol="0">
            <a:spAutoFit/>
          </a:bodyPr>
          <a:lstStyle/>
          <a:p>
            <a:r>
              <a:rPr lang="en-US" sz="1600" i="1" dirty="0"/>
              <a:t>PA acquisition with one input wavelength displayed as a PA image in three planes (left) and a PA image (right) processed with an algorithm to show frequency separation in three planes.</a:t>
            </a:r>
          </a:p>
        </p:txBody>
      </p:sp>
      <p:sp>
        <p:nvSpPr>
          <p:cNvPr id="13" name="TextBox 12">
            <a:extLst>
              <a:ext uri="{FF2B5EF4-FFF2-40B4-BE49-F238E27FC236}">
                <a16:creationId xmlns:a16="http://schemas.microsoft.com/office/drawing/2014/main" id="{98DCE33D-68B8-2472-2502-9162731C6106}"/>
              </a:ext>
            </a:extLst>
          </p:cNvPr>
          <p:cNvSpPr txBox="1"/>
          <p:nvPr/>
        </p:nvSpPr>
        <p:spPr>
          <a:xfrm>
            <a:off x="1732280" y="5049628"/>
            <a:ext cx="2600960" cy="230832"/>
          </a:xfrm>
          <a:prstGeom prst="rect">
            <a:avLst/>
          </a:prstGeom>
          <a:noFill/>
        </p:spPr>
        <p:txBody>
          <a:bodyPr wrap="square">
            <a:spAutoFit/>
          </a:bodyPr>
          <a:lstStyle/>
          <a:p>
            <a:r>
              <a:rPr lang="de-DE" sz="900" b="1" dirty="0">
                <a:latin typeface="Calibri" panose="020F0502020204030204" pitchFamily="34" charset="0"/>
                <a:cs typeface="Calibri" panose="020F0502020204030204" pitchFamily="34" charset="0"/>
                <a:hlinkClick r:id="rId2"/>
              </a:rPr>
              <a:t>https://doi.org/10.1038/s41551-017-0068</a:t>
            </a:r>
            <a:endParaRPr lang="de-DE" sz="900" b="1" dirty="0">
              <a:latin typeface="Calibri" panose="020F0502020204030204" pitchFamily="34" charset="0"/>
              <a:cs typeface="Calibri" panose="020F0502020204030204" pitchFamily="34" charset="0"/>
            </a:endParaRPr>
          </a:p>
        </p:txBody>
      </p:sp>
      <p:pic>
        <p:nvPicPr>
          <p:cNvPr id="4" name="image6.png">
            <a:extLst>
              <a:ext uri="{FF2B5EF4-FFF2-40B4-BE49-F238E27FC236}">
                <a16:creationId xmlns:a16="http://schemas.microsoft.com/office/drawing/2014/main" id="{DC6596A5-4BF0-CF2B-DBF3-C189FB940413}"/>
              </a:ext>
            </a:extLst>
          </p:cNvPr>
          <p:cNvPicPr>
            <a:picLocks noChangeAspect="1"/>
          </p:cNvPicPr>
          <p:nvPr/>
        </p:nvPicPr>
        <p:blipFill>
          <a:blip r:embed="rId3"/>
          <a:srcRect/>
          <a:stretch>
            <a:fillRect/>
          </a:stretch>
        </p:blipFill>
        <p:spPr>
          <a:xfrm>
            <a:off x="495250" y="2543420"/>
            <a:ext cx="8071627" cy="2392606"/>
          </a:xfrm>
          <a:prstGeom prst="rect">
            <a:avLst/>
          </a:prstGeom>
          <a:ln/>
        </p:spPr>
      </p:pic>
    </p:spTree>
    <p:extLst>
      <p:ext uri="{BB962C8B-B14F-4D97-AF65-F5344CB8AC3E}">
        <p14:creationId xmlns:p14="http://schemas.microsoft.com/office/powerpoint/2010/main" val="335252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B833-CD87-4119-8CD7-08ED38F1A7A4}"/>
              </a:ext>
            </a:extLst>
          </p:cNvPr>
          <p:cNvSpPr>
            <a:spLocks noGrp="1"/>
          </p:cNvSpPr>
          <p:nvPr>
            <p:ph type="title"/>
          </p:nvPr>
        </p:nvSpPr>
        <p:spPr/>
        <p:txBody>
          <a:bodyPr/>
          <a:lstStyle/>
          <a:p>
            <a:r>
              <a:rPr lang="en-US" dirty="0"/>
              <a:t>Photoacoustic Imaging IOD Overview</a:t>
            </a:r>
          </a:p>
        </p:txBody>
      </p:sp>
      <p:sp>
        <p:nvSpPr>
          <p:cNvPr id="3" name="Content Placeholder 2">
            <a:extLst>
              <a:ext uri="{FF2B5EF4-FFF2-40B4-BE49-F238E27FC236}">
                <a16:creationId xmlns:a16="http://schemas.microsoft.com/office/drawing/2014/main" id="{4827DE85-C0CA-4420-84EE-B8B97D3D4AF7}"/>
              </a:ext>
            </a:extLst>
          </p:cNvPr>
          <p:cNvSpPr>
            <a:spLocks noGrp="1"/>
          </p:cNvSpPr>
          <p:nvPr>
            <p:ph idx="1"/>
          </p:nvPr>
        </p:nvSpPr>
        <p:spPr>
          <a:xfrm>
            <a:off x="581192" y="2527723"/>
            <a:ext cx="7989752" cy="3630795"/>
          </a:xfrm>
        </p:spPr>
        <p:txBody>
          <a:bodyPr>
            <a:normAutofit fontScale="92500" lnSpcReduction="20000"/>
          </a:bodyPr>
          <a:lstStyle/>
          <a:p>
            <a:r>
              <a:rPr lang="en-US" dirty="0"/>
              <a:t>Imaging data</a:t>
            </a:r>
          </a:p>
          <a:p>
            <a:pPr lvl="1"/>
            <a:r>
              <a:rPr lang="en-US" dirty="0"/>
              <a:t>PA Images </a:t>
            </a:r>
          </a:p>
          <a:p>
            <a:r>
              <a:rPr lang="en-US" dirty="0"/>
              <a:t>Imaging metadata</a:t>
            </a:r>
          </a:p>
          <a:p>
            <a:pPr lvl="1"/>
            <a:r>
              <a:rPr lang="en-US" dirty="0"/>
              <a:t>Derived from IPASC* Metadata, tailored more towards clinical use</a:t>
            </a:r>
          </a:p>
          <a:p>
            <a:pPr lvl="1"/>
            <a:r>
              <a:rPr lang="en-US" dirty="0"/>
              <a:t>PA IOD Attribute Modules</a:t>
            </a:r>
          </a:p>
          <a:p>
            <a:pPr lvl="2"/>
            <a:r>
              <a:rPr lang="en-US" sz="1600" dirty="0"/>
              <a:t>Photoacoustic Image Module</a:t>
            </a:r>
          </a:p>
          <a:p>
            <a:pPr lvl="2"/>
            <a:r>
              <a:rPr lang="en-US" sz="1600" dirty="0"/>
              <a:t>Photoacoustic Transducer Module</a:t>
            </a:r>
          </a:p>
          <a:p>
            <a:pPr lvl="2"/>
            <a:r>
              <a:rPr lang="en-US" sz="1600" dirty="0"/>
              <a:t>Photoacoustic Reconstruction Module</a:t>
            </a:r>
          </a:p>
          <a:p>
            <a:pPr lvl="2"/>
            <a:r>
              <a:rPr lang="en-US" sz="1600" dirty="0"/>
              <a:t>Per-Frame Photoacoustic Excitation Characteristics Macro</a:t>
            </a:r>
          </a:p>
          <a:p>
            <a:pPr lvl="2"/>
            <a:r>
              <a:rPr lang="en-US" sz="1600" dirty="0"/>
              <a:t>Per-Frame PA Image Frame Type Macro</a:t>
            </a:r>
          </a:p>
          <a:p>
            <a:r>
              <a:rPr lang="en-US" sz="1900" dirty="0"/>
              <a:t>Other standard DICOM modules (Patient, Study, Series, Image)</a:t>
            </a:r>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DC2ECFBA-1746-465D-977D-BD8D99F2E2E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4" name="TextBox 3">
            <a:extLst>
              <a:ext uri="{FF2B5EF4-FFF2-40B4-BE49-F238E27FC236}">
                <a16:creationId xmlns:a16="http://schemas.microsoft.com/office/drawing/2014/main" id="{6404AFB0-E742-0A42-A014-C5B2151AE3CB}"/>
              </a:ext>
            </a:extLst>
          </p:cNvPr>
          <p:cNvSpPr txBox="1"/>
          <p:nvPr/>
        </p:nvSpPr>
        <p:spPr>
          <a:xfrm>
            <a:off x="467360" y="6138698"/>
            <a:ext cx="7858760" cy="307777"/>
          </a:xfrm>
          <a:prstGeom prst="rect">
            <a:avLst/>
          </a:prstGeom>
          <a:noFill/>
        </p:spPr>
        <p:txBody>
          <a:bodyPr wrap="square" rtlCol="0">
            <a:spAutoFit/>
          </a:bodyPr>
          <a:lstStyle/>
          <a:p>
            <a:r>
              <a:rPr lang="en-US" sz="1400" i="1" dirty="0"/>
              <a:t>*IPASC = International Photoacoustic </a:t>
            </a:r>
            <a:r>
              <a:rPr lang="en-US" sz="1400" i="1" dirty="0" err="1"/>
              <a:t>Standardisation</a:t>
            </a:r>
            <a:r>
              <a:rPr lang="en-US" sz="1400" i="1" dirty="0"/>
              <a:t> Consortium</a:t>
            </a:r>
          </a:p>
        </p:txBody>
      </p:sp>
    </p:spTree>
    <p:extLst>
      <p:ext uri="{BB962C8B-B14F-4D97-AF65-F5344CB8AC3E}">
        <p14:creationId xmlns:p14="http://schemas.microsoft.com/office/powerpoint/2010/main" val="206356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FCEC0B-F5F1-BC75-D2C4-4F42F1C9FB99}"/>
              </a:ext>
            </a:extLst>
          </p:cNvPr>
          <p:cNvSpPr>
            <a:spLocks noGrp="1"/>
          </p:cNvSpPr>
          <p:nvPr>
            <p:ph type="title"/>
          </p:nvPr>
        </p:nvSpPr>
        <p:spPr>
          <a:xfrm>
            <a:off x="581192" y="1146389"/>
            <a:ext cx="7989752" cy="831875"/>
          </a:xfrm>
        </p:spPr>
        <p:txBody>
          <a:bodyPr/>
          <a:lstStyle/>
          <a:p>
            <a:r>
              <a:rPr lang="en-US" dirty="0"/>
              <a:t>PA Example with Complementary Images</a:t>
            </a:r>
          </a:p>
        </p:txBody>
      </p:sp>
      <p:sp>
        <p:nvSpPr>
          <p:cNvPr id="5" name="Slide Number Placeholder 4"/>
          <p:cNvSpPr>
            <a:spLocks noGrp="1"/>
          </p:cNvSpPr>
          <p:nvPr>
            <p:ph type="sldNum" sz="quarter" idx="12"/>
          </p:nvPr>
        </p:nvSpPr>
        <p:spPr>
          <a:xfrm>
            <a:off x="7800476" y="5956136"/>
            <a:ext cx="770468" cy="365125"/>
          </a:xfrm>
        </p:spPr>
        <p:txBody>
          <a:bodyPr anchor="ctr">
            <a:normAutofit/>
          </a:bodyPr>
          <a:lstStyle/>
          <a:p>
            <a:pPr>
              <a:spcAft>
                <a:spcPts val="600"/>
              </a:spcAft>
            </a:pPr>
            <a:fld id="{D57F1E4F-1CFF-5643-939E-217C01CDF565}" type="slidenum">
              <a:rPr lang="en-US" smtClean="0"/>
              <a:pPr>
                <a:spcAft>
                  <a:spcPts val="600"/>
                </a:spcAft>
              </a:pPr>
              <a:t>8</a:t>
            </a:fld>
            <a:endParaRPr lang="en-US"/>
          </a:p>
        </p:txBody>
      </p:sp>
      <p:sp>
        <p:nvSpPr>
          <p:cNvPr id="4" name="TextBox 3">
            <a:extLst>
              <a:ext uri="{FF2B5EF4-FFF2-40B4-BE49-F238E27FC236}">
                <a16:creationId xmlns:a16="http://schemas.microsoft.com/office/drawing/2014/main" id="{7DA4C4BA-1B38-47FD-B77B-CFBA02612037}"/>
              </a:ext>
            </a:extLst>
          </p:cNvPr>
          <p:cNvSpPr txBox="1"/>
          <p:nvPr/>
        </p:nvSpPr>
        <p:spPr>
          <a:xfrm>
            <a:off x="251926" y="3002643"/>
            <a:ext cx="1516655" cy="1569660"/>
          </a:xfrm>
          <a:prstGeom prst="rect">
            <a:avLst/>
          </a:prstGeom>
          <a:noFill/>
        </p:spPr>
        <p:txBody>
          <a:bodyPr wrap="square" rtlCol="0">
            <a:spAutoFit/>
          </a:bodyPr>
          <a:lstStyle/>
          <a:p>
            <a:r>
              <a:rPr lang="en-US" sz="1600" dirty="0"/>
              <a:t>PA Images – one or more wavelengths processed with vendor-defined algorithms</a:t>
            </a:r>
          </a:p>
        </p:txBody>
      </p:sp>
      <p:sp>
        <p:nvSpPr>
          <p:cNvPr id="10" name="TextBox 9">
            <a:extLst>
              <a:ext uri="{FF2B5EF4-FFF2-40B4-BE49-F238E27FC236}">
                <a16:creationId xmlns:a16="http://schemas.microsoft.com/office/drawing/2014/main" id="{45EAEBE8-9055-4BFC-BF69-D9C12727531D}"/>
              </a:ext>
            </a:extLst>
          </p:cNvPr>
          <p:cNvSpPr txBox="1"/>
          <p:nvPr/>
        </p:nvSpPr>
        <p:spPr>
          <a:xfrm>
            <a:off x="251926" y="4754034"/>
            <a:ext cx="1576874" cy="1323439"/>
          </a:xfrm>
          <a:prstGeom prst="rect">
            <a:avLst/>
          </a:prstGeom>
          <a:noFill/>
        </p:spPr>
        <p:txBody>
          <a:bodyPr wrap="square" rtlCol="0">
            <a:spAutoFit/>
          </a:bodyPr>
          <a:lstStyle/>
          <a:p>
            <a:r>
              <a:rPr lang="en-US" sz="1600" dirty="0"/>
              <a:t>Optional: Complementary Images (outside of the scope of the PA IOD)</a:t>
            </a:r>
          </a:p>
        </p:txBody>
      </p:sp>
      <p:sp>
        <p:nvSpPr>
          <p:cNvPr id="8" name="Rectangle 7">
            <a:extLst>
              <a:ext uri="{FF2B5EF4-FFF2-40B4-BE49-F238E27FC236}">
                <a16:creationId xmlns:a16="http://schemas.microsoft.com/office/drawing/2014/main" id="{185EA526-2512-4434-8CC7-9DA374C6F16B}"/>
              </a:ext>
            </a:extLst>
          </p:cNvPr>
          <p:cNvSpPr/>
          <p:nvPr/>
        </p:nvSpPr>
        <p:spPr>
          <a:xfrm>
            <a:off x="3638939" y="2533261"/>
            <a:ext cx="4044820" cy="177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4.png">
            <a:extLst>
              <a:ext uri="{FF2B5EF4-FFF2-40B4-BE49-F238E27FC236}">
                <a16:creationId xmlns:a16="http://schemas.microsoft.com/office/drawing/2014/main" id="{A39D78F9-799B-ED1D-B214-7CE340306E42}"/>
              </a:ext>
            </a:extLst>
          </p:cNvPr>
          <p:cNvPicPr>
            <a:picLocks noChangeAspect="1"/>
          </p:cNvPicPr>
          <p:nvPr/>
        </p:nvPicPr>
        <p:blipFill>
          <a:blip r:embed="rId2"/>
          <a:srcRect/>
          <a:stretch>
            <a:fillRect/>
          </a:stretch>
        </p:blipFill>
        <p:spPr>
          <a:xfrm>
            <a:off x="1927079" y="2548597"/>
            <a:ext cx="6643865" cy="3108817"/>
          </a:xfrm>
          <a:prstGeom prst="rect">
            <a:avLst/>
          </a:prstGeom>
          <a:ln/>
        </p:spPr>
      </p:pic>
    </p:spTree>
    <p:extLst>
      <p:ext uri="{BB962C8B-B14F-4D97-AF65-F5344CB8AC3E}">
        <p14:creationId xmlns:p14="http://schemas.microsoft.com/office/powerpoint/2010/main" val="195162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B833-CD87-4119-8CD7-08ED38F1A7A4}"/>
              </a:ext>
            </a:extLst>
          </p:cNvPr>
          <p:cNvSpPr>
            <a:spLocks noGrp="1"/>
          </p:cNvSpPr>
          <p:nvPr>
            <p:ph type="title"/>
          </p:nvPr>
        </p:nvSpPr>
        <p:spPr/>
        <p:txBody>
          <a:bodyPr/>
          <a:lstStyle/>
          <a:p>
            <a:r>
              <a:rPr lang="en-US" dirty="0"/>
              <a:t>Photoacoustic Imaging IOD vs Ultrasound</a:t>
            </a:r>
          </a:p>
        </p:txBody>
      </p:sp>
      <p:sp>
        <p:nvSpPr>
          <p:cNvPr id="3" name="Content Placeholder 2">
            <a:extLst>
              <a:ext uri="{FF2B5EF4-FFF2-40B4-BE49-F238E27FC236}">
                <a16:creationId xmlns:a16="http://schemas.microsoft.com/office/drawing/2014/main" id="{4827DE85-C0CA-4420-84EE-B8B97D3D4AF7}"/>
              </a:ext>
            </a:extLst>
          </p:cNvPr>
          <p:cNvSpPr>
            <a:spLocks noGrp="1"/>
          </p:cNvSpPr>
          <p:nvPr>
            <p:ph idx="1"/>
          </p:nvPr>
        </p:nvSpPr>
        <p:spPr>
          <a:xfrm>
            <a:off x="581192" y="2527723"/>
            <a:ext cx="7989752" cy="3630795"/>
          </a:xfrm>
        </p:spPr>
        <p:txBody>
          <a:bodyPr>
            <a:normAutofit/>
          </a:bodyPr>
          <a:lstStyle/>
          <a:p>
            <a:r>
              <a:rPr lang="en-US" dirty="0"/>
              <a:t>The Photoacoustic (PA) IOD is a stand alone as a modality separate from ultrasound</a:t>
            </a:r>
          </a:p>
          <a:p>
            <a:r>
              <a:rPr lang="en-US" dirty="0"/>
              <a:t>Some implementations might have only PA (optical wavelength data), which others might have complementary data from another modality.</a:t>
            </a:r>
          </a:p>
          <a:p>
            <a:r>
              <a:rPr lang="en-US" dirty="0"/>
              <a:t>Because many implementations do use standard pulse/echo ultrasound systems for data acquisition, the PA IOD was modeled loosely on the Enhanced US Volume IOD</a:t>
            </a:r>
          </a:p>
          <a:p>
            <a:pPr lvl="1"/>
            <a:r>
              <a:rPr lang="en-US" dirty="0"/>
              <a:t>For ease of compatibility where presentation might include side-by-side synchronized display or overlay (fusion) of PA images on the display of US images.</a:t>
            </a:r>
          </a:p>
          <a:p>
            <a:r>
              <a:rPr lang="en-US" dirty="0"/>
              <a:t>Fusion details are outside the scope of this IOD, but it is suggested that the Advanced Blending Presentation State (ABPS) could be used.</a:t>
            </a:r>
          </a:p>
        </p:txBody>
      </p:sp>
      <p:sp>
        <p:nvSpPr>
          <p:cNvPr id="5" name="Slide Number Placeholder 4">
            <a:extLst>
              <a:ext uri="{FF2B5EF4-FFF2-40B4-BE49-F238E27FC236}">
                <a16:creationId xmlns:a16="http://schemas.microsoft.com/office/drawing/2014/main" id="{DC2ECFBA-1746-465D-977D-BD8D99F2E2E0}"/>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3367191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com_ppt_template.pptx" id="{C3A13D03-AA45-4630-85FD-F59B2CC861E0}" vid="{CFF362EF-C3B4-4F27-AAE6-B7C995E554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dicom_ppt_template</Template>
  <TotalTime>1668</TotalTime>
  <Words>905</Words>
  <Application>Microsoft Office PowerPoint</Application>
  <PresentationFormat>On-screen Show (4:3)</PresentationFormat>
  <Paragraphs>101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 2</vt:lpstr>
      <vt:lpstr>Dividend</vt:lpstr>
      <vt:lpstr> </vt:lpstr>
      <vt:lpstr>Introduction to Photoacoustic Imaging</vt:lpstr>
      <vt:lpstr>Overview – Photoacoustic (PA) Imaging</vt:lpstr>
      <vt:lpstr>PA Display Examples in Literature Illustrates some of the potential use cases</vt:lpstr>
      <vt:lpstr>PA Display Examples in Literature Illustrates some of the potential use cases</vt:lpstr>
      <vt:lpstr>PA Display Examples in Literature Illustrates some of the potential use cases</vt:lpstr>
      <vt:lpstr>Photoacoustic Imaging IOD Overview</vt:lpstr>
      <vt:lpstr>PA Example with Complementary Images</vt:lpstr>
      <vt:lpstr>Photoacoustic Imaging IOD vs Ultrasound</vt:lpstr>
      <vt:lpstr>PA Dimension Indexing and Image Type</vt:lpstr>
      <vt:lpstr>CID/TID Tables</vt:lpstr>
      <vt:lpstr>Context Identifier (CID) Tables</vt:lpstr>
      <vt:lpstr>Part 17 – Explanatory Information</vt:lpstr>
      <vt:lpstr>Part 17 – Acquisition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Allison Bertrand</dc:creator>
  <cp:lastModifiedBy>Allison Bertrand</cp:lastModifiedBy>
  <cp:revision>156</cp:revision>
  <dcterms:created xsi:type="dcterms:W3CDTF">2022-04-07T22:15:03Z</dcterms:created>
  <dcterms:modified xsi:type="dcterms:W3CDTF">2022-11-17T22:00:26Z</dcterms:modified>
</cp:coreProperties>
</file>