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68" r:id="rId3"/>
    <p:sldId id="267" r:id="rId4"/>
    <p:sldId id="26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22" autoAdjust="0"/>
  </p:normalViewPr>
  <p:slideViewPr>
    <p:cSldViewPr snapToGrid="0">
      <p:cViewPr varScale="1">
        <p:scale>
          <a:sx n="172" d="100"/>
          <a:sy n="172" d="100"/>
        </p:scale>
        <p:origin x="143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CFEE8-6835-4F3E-BFEE-3AD2D469231B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D32FA-D51E-46BB-A502-49BE230DF18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327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47E28-C941-4276-9EAF-0853162F5EE1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F5BA8-4C89-4EFA-A315-B6DF9621566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23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5255172"/>
            <a:ext cx="8240108" cy="64113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1275080"/>
            <a:ext cx="7989752" cy="1066800"/>
          </a:xfrm>
          <a:effectLst/>
        </p:spPr>
        <p:txBody>
          <a:bodyPr anchor="b">
            <a:normAutofit/>
          </a:bodyPr>
          <a:lstStyle>
            <a:lvl1pPr>
              <a:defRPr sz="3600"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341880"/>
            <a:ext cx="7989752" cy="169672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z="900" kern="1200" cap="all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2022-11-18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Copyright DICOM® 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616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1254760"/>
            <a:ext cx="8238707" cy="9347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2022-11-18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Copyright DICOM® 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065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7457440" y="1341119"/>
            <a:ext cx="1229359" cy="50755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74280" y="1463040"/>
            <a:ext cx="996664" cy="4395758"/>
          </a:xfrm>
        </p:spPr>
        <p:txBody>
          <a:bodyPr vert="eaVert"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3" y="675725"/>
            <a:ext cx="5342088" cy="5183073"/>
          </a:xfrm>
        </p:spPr>
        <p:txBody>
          <a:bodyPr vert="eaVert"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2022-11-18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Copyright DICOM® 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85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52647" y="1252446"/>
            <a:ext cx="8238707" cy="9245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2022-11-18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 smtClean="0"/>
              <a:t> DICOM® 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494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none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115519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2022-11-18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Copyright DICOM® 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929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7" y="1244613"/>
            <a:ext cx="8238707" cy="9347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2022-11-18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Copyright DICOM® 2022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298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1" y="1460582"/>
            <a:ext cx="8238707" cy="93980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569" y="1514546"/>
            <a:ext cx="7989752" cy="831875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2022-11-18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Copyright DICOM® 2022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90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52647" y="1242286"/>
            <a:ext cx="8238707" cy="94488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2022-11-18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Copyright DICOM®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757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2022-11-18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Copyright DICOM® 2022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336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 cap="none" baseline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1285240"/>
            <a:ext cx="8240400" cy="3520760"/>
          </a:xfrm>
        </p:spPr>
        <p:txBody>
          <a:bodyPr anchor="t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2022-11-18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Copyright DICOM® 2022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236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1275079"/>
            <a:ext cx="8238706" cy="332097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2022-11-18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Copyright DICOM® 2022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473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7125" y="1298789"/>
            <a:ext cx="7989752" cy="8318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2022-11-18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Copyright DICOM® 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3" name="Picture 12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5585" y="672661"/>
            <a:ext cx="2648607" cy="57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30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none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1A3A248-A6ED-40FF-8B5D-11F02EC424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5130" y="1275080"/>
            <a:ext cx="8195813" cy="406575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cs typeface="Arial" panose="020B0604020202020204" pitchFamily="34" charset="0"/>
              </a:rPr>
              <a:t/>
            </a:r>
            <a:br>
              <a:rPr lang="en-US" sz="2800" dirty="0" smtClean="0">
                <a:cs typeface="Arial" panose="020B0604020202020204" pitchFamily="34" charset="0"/>
              </a:rPr>
            </a:br>
            <a:r>
              <a:rPr lang="en-US" sz="2800" dirty="0" smtClean="0">
                <a:cs typeface="Arial" panose="020B0604020202020204" pitchFamily="34" charset="0"/>
              </a:rPr>
              <a:t>Supplement 237</a:t>
            </a:r>
            <a:endParaRPr lang="en-US" sz="2800" b="1" cap="none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03105D7-0FA0-4E79-9DEA-B986CE0387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5130" y="2024743"/>
            <a:ext cx="7942698" cy="3043646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High resolution ECG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DICOM Working group 32</a:t>
            </a:r>
          </a:p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Public comment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Silvia Winkler</a:t>
            </a:r>
          </a:p>
          <a:p>
            <a:pPr>
              <a:spcBef>
                <a:spcPct val="0"/>
              </a:spcBef>
            </a:pPr>
            <a:r>
              <a:rPr lang="de-DE" sz="3200" b="1" dirty="0">
                <a:latin typeface="Calibri" panose="020F0502020204030204" charset="0"/>
                <a:cs typeface="Arial" panose="020B0604020202020204" pitchFamily="34" charset="0"/>
              </a:rPr>
              <a:t>2022-11-18</a:t>
            </a:r>
            <a:endParaRPr lang="de-DE" sz="3200" b="1" cap="none" dirty="0">
              <a:solidFill>
                <a:schemeClr val="accent1"/>
              </a:solidFill>
              <a:latin typeface="Calibri" panose="020F050202020403020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US" sz="3200" b="1" cap="none" dirty="0">
              <a:solidFill>
                <a:schemeClr val="accent1"/>
              </a:solidFill>
              <a:latin typeface="+mj-lt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Subtitle 7">
            <a:extLst>
              <a:ext uri="{FF2B5EF4-FFF2-40B4-BE49-F238E27FC236}">
                <a16:creationId xmlns="" xmlns:a16="http://schemas.microsoft.com/office/drawing/2014/main" id="{59664AAA-B8A0-4C00-9701-1D33EC511A00}"/>
              </a:ext>
            </a:extLst>
          </p:cNvPr>
          <p:cNvSpPr txBox="1">
            <a:spLocks/>
          </p:cNvSpPr>
          <p:nvPr/>
        </p:nvSpPr>
        <p:spPr>
          <a:xfrm>
            <a:off x="375130" y="4656526"/>
            <a:ext cx="8240836" cy="14553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				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93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Rational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ECG data is acquired in context of neurophysiology studies</a:t>
            </a:r>
          </a:p>
          <a:p>
            <a:r>
              <a:rPr lang="en-US" dirty="0" smtClean="0"/>
              <a:t>This ECG is stored using an ECG waveform object</a:t>
            </a:r>
          </a:p>
          <a:p>
            <a:r>
              <a:rPr lang="en-US" dirty="0" smtClean="0"/>
              <a:t>PS3.17 Annex SSSS recommends to use </a:t>
            </a:r>
            <a:r>
              <a:rPr lang="en-US" b="1" dirty="0" smtClean="0"/>
              <a:t>General ECG Waveform</a:t>
            </a:r>
            <a:r>
              <a:rPr lang="en-US" dirty="0" smtClean="0"/>
              <a:t> object</a:t>
            </a:r>
          </a:p>
          <a:p>
            <a:r>
              <a:rPr lang="en-US" dirty="0" smtClean="0"/>
              <a:t>Neurophysiology devices use other physical parameters than ECG devices</a:t>
            </a:r>
          </a:p>
          <a:p>
            <a:pPr lvl="1"/>
            <a:r>
              <a:rPr lang="en-US" dirty="0" smtClean="0"/>
              <a:t>Higher sampling frequencies: </a:t>
            </a:r>
            <a:br>
              <a:rPr lang="en-US" dirty="0" smtClean="0"/>
            </a:br>
            <a:r>
              <a:rPr lang="en-US" dirty="0" smtClean="0"/>
              <a:t>sampling frequency is not constrained for neurophysiology waveform objects</a:t>
            </a:r>
          </a:p>
          <a:p>
            <a:pPr lvl="1"/>
            <a:r>
              <a:rPr lang="en-US" dirty="0" smtClean="0"/>
              <a:t>A/D conversion using up to 32 bits per sample</a:t>
            </a:r>
            <a:br>
              <a:rPr lang="en-US" dirty="0" smtClean="0"/>
            </a:br>
            <a:r>
              <a:rPr lang="en-US" dirty="0" smtClean="0"/>
              <a:t>Waveform Sample Interpretation for neurophysiology waveform objects can be SS (signed 16 bit linear) or SL (signed 32 bit linear)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smtClean="0"/>
              <a:t> DICOM® 2022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08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Existing ECG Waveform IODs</a:t>
            </a:r>
            <a:endParaRPr lang="en-US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195365"/>
              </p:ext>
            </p:extLst>
          </p:nvPr>
        </p:nvGraphicFramePr>
        <p:xfrm>
          <a:off x="581025" y="2227263"/>
          <a:ext cx="8084345" cy="220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6475"/>
                <a:gridCol w="2536031"/>
                <a:gridCol w="1793082"/>
                <a:gridCol w="14787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SOP Class UID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SOP Class Name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Sampling Frequency Constraint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Waveform</a:t>
                      </a:r>
                      <a:r>
                        <a:rPr lang="en-US" sz="1400" baseline="0" noProof="0" dirty="0" smtClean="0"/>
                        <a:t> Sample Interpretation Constraint</a:t>
                      </a:r>
                      <a:endParaRPr lang="en-US" sz="1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1.2.840.10008.5.1.4.1.1.9.1.1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12-lead ECG Waveform Storage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200 up to 1000 Hz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SS</a:t>
                      </a:r>
                      <a:endParaRPr lang="en-US" sz="1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/>
                        <a:t>1.2.840.10008.5.1.4.1.1.9.1.2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General ECG Waveform Storage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200 up to 1000 Hz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SS</a:t>
                      </a:r>
                      <a:endParaRPr lang="en-US" sz="1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/>
                        <a:t>1.2.840.10008.5.1.4.1.1.9.1.3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Ambulatory ECG Waveform Storage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50 up to 1000 Hz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SB or SS</a:t>
                      </a:r>
                      <a:endParaRPr lang="en-US" sz="14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 smtClean="0"/>
              <a:t> DICOM®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42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New IOD: High Resolution ECG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Shall satisfy the requirements for ECG data acquired in context of neurophysiology studies</a:t>
            </a:r>
          </a:p>
          <a:p>
            <a:r>
              <a:rPr lang="en-US" dirty="0" smtClean="0"/>
              <a:t>Shall also meet requirements for ECG data </a:t>
            </a:r>
          </a:p>
          <a:p>
            <a:pPr lvl="1"/>
            <a:r>
              <a:rPr lang="en-US" smtClean="0"/>
              <a:t>Data acquisition </a:t>
            </a:r>
            <a:r>
              <a:rPr lang="en-US" dirty="0" smtClean="0"/>
              <a:t>with higher sampling frequencies</a:t>
            </a:r>
          </a:p>
          <a:p>
            <a:pPr lvl="1"/>
            <a:r>
              <a:rPr lang="en-US" dirty="0" smtClean="0"/>
              <a:t>A/D conversion with 32 bits per sample</a:t>
            </a:r>
          </a:p>
          <a:p>
            <a:pPr marL="0" indent="0">
              <a:buNone/>
            </a:pP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smtClean="0"/>
              <a:t> DICOM® 2022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73875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0</TotalTime>
  <Words>160</Words>
  <Application>Microsoft Office PowerPoint</Application>
  <PresentationFormat>Bildschirmpräsentation (4:3)</PresentationFormat>
  <Paragraphs>42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Gill Sans MT</vt:lpstr>
      <vt:lpstr>Wingdings 2</vt:lpstr>
      <vt:lpstr>Dividend</vt:lpstr>
      <vt:lpstr> Supplement 237</vt:lpstr>
      <vt:lpstr>Rational</vt:lpstr>
      <vt:lpstr>Existing ECG Waveform IODs</vt:lpstr>
      <vt:lpstr>New IOD: High Resolution ECG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Resolution ECG</dc:title>
  <dc:creator>Lynn Lear</dc:creator>
  <cp:lastModifiedBy>Silvia</cp:lastModifiedBy>
  <cp:revision>75</cp:revision>
  <dcterms:created xsi:type="dcterms:W3CDTF">2018-06-26T03:42:10Z</dcterms:created>
  <dcterms:modified xsi:type="dcterms:W3CDTF">2022-11-18T17:01:05Z</dcterms:modified>
</cp:coreProperties>
</file>