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04" r:id="rId2"/>
    <p:sldId id="287" r:id="rId3"/>
    <p:sldId id="305" r:id="rId4"/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/>
    <p:restoredTop sz="94674"/>
  </p:normalViewPr>
  <p:slideViewPr>
    <p:cSldViewPr snapToGrid="0" snapToObjects="1" showGuides="1">
      <p:cViewPr varScale="1">
        <p:scale>
          <a:sx n="131" d="100"/>
          <a:sy n="131" d="100"/>
        </p:scale>
        <p:origin x="416" y="18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1AE87-6AAC-C04D-8333-593677ED3110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B20A3-D995-A748-824F-07EB6351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B0190-C3E9-AB4F-8DED-8000FF8936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2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EAB1-2DB7-0440-8AF3-25A84114A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0580A-A6A3-E14A-BD26-E838E0498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1A886-1155-8E40-BD0E-A71ACB0B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F537B-1F59-EA49-92CF-B0043C6F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296D5-354B-B043-B85C-037757C6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8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97A6-31FD-FB49-989B-99D52932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DCDCE-18EE-294B-B170-25F86A8F7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1C7FD-6B3D-434A-9853-19E1BFB2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10CB5-25DE-C543-B9A2-CB529B5D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8E007-8AD0-4D45-92A7-4CCD3BC9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9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4F3E9-46FB-704E-AF8B-5D5D57326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6F380-A750-CE40-9E89-7391E4D27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D6B20-2EFD-224C-B1CA-2B188F63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DDBC9-325B-4B43-9B88-C52088CA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8606-F3DE-E64C-85B4-1852E01B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6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A992-332C-794F-9CB0-18FB55B2C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29CCF-F677-0B49-A8D3-7B4B5BB3B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4B22-4739-834E-A5F0-0F764BCE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53C60-A54D-3F48-AB47-38070243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E0CE-A0C9-4C47-954B-B2163828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2CDB1-8AD6-5143-9EFA-E4808F66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3D7E1-7098-9146-B5C7-5C97DB25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73DA3-A2B9-D144-98E6-5B6DFB5C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1A072-6313-EE44-B6BD-0EEFF29B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C7BA2-E084-4745-A81D-8ECB31C9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2200-BE5B-7E4B-A61B-2BE363D8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09DCA-02AC-494C-B987-F4EBEF8DC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58D2A-1640-C943-9A8E-2AF80499E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34E52-7808-9F44-ADA5-0667FC87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ECE63-825D-1B44-A31F-349E3072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D2CF3-E2AD-8148-802E-47C55588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0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A423-3F9C-EE47-BB5B-8445F3A1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F5226-19D4-3D4D-83CC-F719E2C73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E18C4-7F8E-5748-926E-9A84FFE21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00398-9068-8142-B3BF-A48A9B0E2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48598-E635-0E44-A910-4D6C04D2F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7C94F-64E8-5C4E-A65F-874803AF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28FA09-F368-A14B-96A6-28F0DD20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5A847-73E0-794D-9CC9-5261CF1B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F5DD-C03B-F040-83FD-39777298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6CBE8-A7CF-DC49-B32F-FA647E40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779D7-D1BC-0245-ADED-81718457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3129C-8867-3F45-8BBF-618D1900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91CCE-6F33-9247-A3FA-FDC63E81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4AE5F-3836-2744-8C76-BE6F75A9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C94BE-9F09-BC45-AE6F-1EDD6545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934A1-58D1-9246-A4F6-D6E6D1FC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27F7D-D668-3F46-BBA2-78BAEC4D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C8A7A-65C6-C144-81E9-4E185608D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0D02C-E0A0-CF44-8EB8-9D318D20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EB41C-2DA2-7840-9160-CE1E5D0C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BF076-5A24-3B41-B920-BE8396A0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0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3FA2-C776-6A4D-AF70-7149AE8A7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C8646-D92F-2841-A71A-87685E1F8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912B9-9C0A-4F47-B6C2-CD5E4AE12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E67FF-FC5C-9946-B5C2-38049048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A55FE-3D8D-2342-BB16-255EA2EB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61372-EF57-3C49-A4FC-0422F5E4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AB2A9-17FC-B441-9237-940059F1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8E7D8-5490-5841-8C48-FD8387B43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8F394-0AFD-144B-9E47-C94C4A6A2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AD4B1-A03C-6A41-8F56-CAD462EF225F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C0E1F-0831-7F4D-BFD9-863F96164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D6330-A0B2-CF43-B9D7-F0FA43AC0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1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A4CC-AB19-044C-BF92-5BCE2D99A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Frame Deflate 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CE1C-AA76-E045-A356-C9B8EEA4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459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DICOM WG 4</a:t>
            </a:r>
          </a:p>
          <a:p>
            <a:r>
              <a:rPr lang="en-US" dirty="0"/>
              <a:t>David </a:t>
            </a:r>
            <a:r>
              <a:rPr lang="en-US" dirty="0" err="1"/>
              <a:t>Clunie</a:t>
            </a:r>
            <a:endParaRPr lang="en-US" dirty="0"/>
          </a:p>
          <a:p>
            <a:r>
              <a:rPr lang="en-US" dirty="0"/>
              <a:t>Presentation of Public Comment Draft to WG 6</a:t>
            </a:r>
          </a:p>
          <a:p>
            <a:r>
              <a:rPr lang="en-US" dirty="0"/>
              <a:t>2024/03/19</a:t>
            </a:r>
          </a:p>
        </p:txBody>
      </p:sp>
    </p:spTree>
    <p:extLst>
      <p:ext uri="{BB962C8B-B14F-4D97-AF65-F5344CB8AC3E}">
        <p14:creationId xmlns:p14="http://schemas.microsoft.com/office/powerpoint/2010/main" val="97653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047C-C3D7-1045-813E-2BBF8D9B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bit (bi-level) image pixel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3F68-3C0E-FC4B-8C87-80E383698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commonly used for BINARY SEG bit-planes</a:t>
            </a:r>
          </a:p>
          <a:p>
            <a:pPr lvl="1"/>
            <a:r>
              <a:rPr lang="en-US" dirty="0"/>
              <a:t>small number of frames</a:t>
            </a:r>
          </a:p>
          <a:p>
            <a:pPr lvl="1"/>
            <a:r>
              <a:rPr lang="en-US" dirty="0"/>
              <a:t>very large number of frames, e.g., SEG of whole slide imaging high-res layer</a:t>
            </a:r>
          </a:p>
          <a:p>
            <a:r>
              <a:rPr lang="en-US" dirty="0"/>
              <a:t>Can theoretically be used for other image applications</a:t>
            </a:r>
          </a:p>
          <a:p>
            <a:r>
              <a:rPr lang="en-US" dirty="0"/>
              <a:t>Historically addressed be specific compression schemes</a:t>
            </a:r>
          </a:p>
          <a:p>
            <a:pPr lvl="1"/>
            <a:r>
              <a:rPr lang="en-US" dirty="0"/>
              <a:t>JBIG, JBIG2</a:t>
            </a:r>
          </a:p>
          <a:p>
            <a:pPr lvl="1"/>
            <a:r>
              <a:rPr lang="en-US" dirty="0"/>
              <a:t>Group 4 Fax</a:t>
            </a:r>
          </a:p>
          <a:p>
            <a:r>
              <a:rPr lang="en-US" dirty="0"/>
              <a:t>No dedicated DICOM bi-level image Transfer Syntaxes</a:t>
            </a:r>
          </a:p>
          <a:p>
            <a:r>
              <a:rPr lang="en-US" dirty="0"/>
              <a:t>Some existing Transfer Syntaxes like J2K support bi-level theoretically</a:t>
            </a:r>
          </a:p>
        </p:txBody>
      </p:sp>
    </p:spTree>
    <p:extLst>
      <p:ext uri="{BB962C8B-B14F-4D97-AF65-F5344CB8AC3E}">
        <p14:creationId xmlns:p14="http://schemas.microsoft.com/office/powerpoint/2010/main" val="131881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6078-5E66-2544-5D0B-C5CA9239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041BC-9BFE-05AE-0048-2F69546F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Already defined for entire dataset</a:t>
            </a:r>
          </a:p>
          <a:p>
            <a:pPr lvl="1"/>
            <a:r>
              <a:rPr lang="en-US" dirty="0"/>
              <a:t>not practical for random access to very large number of frame</a:t>
            </a:r>
          </a:p>
          <a:p>
            <a:r>
              <a:rPr lang="en-US" dirty="0"/>
              <a:t>Need intra-frame Transfer Syntax adequate for bi-level</a:t>
            </a:r>
          </a:p>
          <a:p>
            <a:pPr lvl="1"/>
            <a:r>
              <a:rPr lang="en-US" dirty="0"/>
              <a:t>deflate is sufficiently good without being ideal</a:t>
            </a:r>
          </a:p>
          <a:p>
            <a:pPr lvl="1"/>
            <a:r>
              <a:rPr lang="en-US" dirty="0"/>
              <a:t>serves in lieu of dedicated bi-level schemes with poor support/license issues</a:t>
            </a:r>
          </a:p>
          <a:p>
            <a:r>
              <a:rPr lang="en-US" dirty="0"/>
              <a:t>Allows DICOMweb frame level access to compressed WSI SEG tile</a:t>
            </a:r>
          </a:p>
          <a:p>
            <a:pPr lvl="1"/>
            <a:r>
              <a:rPr lang="en-US" dirty="0"/>
              <a:t>propose to use as Content-Type,  so stored and indexed that way</a:t>
            </a:r>
          </a:p>
          <a:p>
            <a:pPr lvl="1"/>
            <a:r>
              <a:rPr lang="en-US" dirty="0"/>
              <a:t>not Content-Encoding (on-the-fly compress/decompress at lower layer)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C915-5A66-67B2-4842-D7AE1DB2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8C63-9FC5-18DE-AAE4-7307027E7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Deflate is simulated within zip on </a:t>
            </a:r>
            <a:r>
              <a:rPr lang="en-US" dirty="0" err="1"/>
              <a:t>pbm</a:t>
            </a:r>
            <a:r>
              <a:rPr lang="en-US" dirty="0"/>
              <a:t> (negligible header) format</a:t>
            </a:r>
          </a:p>
          <a:p>
            <a:r>
              <a:rPr lang="en-US" dirty="0"/>
              <a:t>Given 4,500,000 byte input WSI 40x SEG bi-level image</a:t>
            </a:r>
          </a:p>
          <a:p>
            <a:r>
              <a:rPr lang="en-US" dirty="0"/>
              <a:t>Reduced to 1,224,130 = 3.68 compression ratio</a:t>
            </a:r>
          </a:p>
          <a:p>
            <a:r>
              <a:rPr lang="en-US" dirty="0"/>
              <a:t>cf. 3.27 using J2K, 3.80 using bzip2 and 10.6 using JBIG</a:t>
            </a:r>
          </a:p>
          <a:p>
            <a:r>
              <a:rPr lang="en-US" dirty="0"/>
              <a:t>obviously not as good as JBIG, latter not widely available, esp. in browsers</a:t>
            </a:r>
          </a:p>
          <a:p>
            <a:r>
              <a:rPr lang="en-US" dirty="0"/>
              <a:t>simpler and faster than J2K</a:t>
            </a:r>
          </a:p>
        </p:txBody>
      </p:sp>
    </p:spTree>
    <p:extLst>
      <p:ext uri="{BB962C8B-B14F-4D97-AF65-F5344CB8AC3E}">
        <p14:creationId xmlns:p14="http://schemas.microsoft.com/office/powerpoint/2010/main" val="284253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AC9F00922A8140B925B44E3652C3BF" ma:contentTypeVersion="15" ma:contentTypeDescription="Create a new document." ma:contentTypeScope="" ma:versionID="7b7ab6462b53d4f5119b2d3e133f5650">
  <xsd:schema xmlns:xsd="http://www.w3.org/2001/XMLSchema" xmlns:xs="http://www.w3.org/2001/XMLSchema" xmlns:p="http://schemas.microsoft.com/office/2006/metadata/properties" xmlns:ns2="35f0d2ed-0178-4833-9cdd-0b33c9568efa" xmlns:ns3="f2653489-53a8-4027-97ec-f6332eaf834e" targetNamespace="http://schemas.microsoft.com/office/2006/metadata/properties" ma:root="true" ma:fieldsID="1ce128cca07b710098de4f5ee6be7597" ns2:_="" ns3:_="">
    <xsd:import namespace="35f0d2ed-0178-4833-9cdd-0b33c9568efa"/>
    <xsd:import namespace="f2653489-53a8-4027-97ec-f6332eaf8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0d2ed-0178-4833-9cdd-0b33c9568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926a90d-46de-4e11-973c-5c97377635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53489-53a8-4027-97ec-f6332eaf834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c659e9f-3090-411d-92d9-52b6c1350990}" ma:internalName="TaxCatchAll" ma:showField="CatchAllData" ma:web="f2653489-53a8-4027-97ec-f6332eaf8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1800C9-34D8-4812-88B4-7F66357104FA}"/>
</file>

<file path=customXml/itemProps2.xml><?xml version="1.0" encoding="utf-8"?>
<ds:datastoreItem xmlns:ds="http://schemas.openxmlformats.org/officeDocument/2006/customXml" ds:itemID="{1FC9CD35-D816-436F-89EF-097B69779E3C}"/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230</Words>
  <Application>Microsoft Macintosh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Frame Deflate TS</vt:lpstr>
      <vt:lpstr>Single bit (bi-level) image pixel data</vt:lpstr>
      <vt:lpstr>Deflate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Clunie</dc:creator>
  <cp:lastModifiedBy>David Clunie</cp:lastModifiedBy>
  <cp:revision>79</cp:revision>
  <dcterms:created xsi:type="dcterms:W3CDTF">2019-09-08T18:02:55Z</dcterms:created>
  <dcterms:modified xsi:type="dcterms:W3CDTF">2024-03-18T17:48:31Z</dcterms:modified>
</cp:coreProperties>
</file>