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39" r:id="rId2"/>
    <p:sldId id="386" r:id="rId3"/>
    <p:sldId id="395" r:id="rId4"/>
    <p:sldId id="396" r:id="rId5"/>
    <p:sldId id="392" r:id="rId6"/>
    <p:sldId id="391" r:id="rId7"/>
    <p:sldId id="388" r:id="rId8"/>
    <p:sldId id="390" r:id="rId9"/>
    <p:sldId id="398" r:id="rId10"/>
    <p:sldId id="393" r:id="rId11"/>
    <p:sldId id="400" r:id="rId12"/>
    <p:sldId id="387" r:id="rId13"/>
    <p:sldId id="405" r:id="rId14"/>
    <p:sldId id="389" r:id="rId15"/>
    <p:sldId id="406" r:id="rId16"/>
    <p:sldId id="403" r:id="rId17"/>
    <p:sldId id="404" r:id="rId18"/>
    <p:sldId id="401" r:id="rId19"/>
    <p:sldId id="402" r:id="rId20"/>
    <p:sldId id="33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9FFCC"/>
    <a:srgbClr val="009ED6"/>
    <a:srgbClr val="008080"/>
    <a:srgbClr val="00D1CC"/>
    <a:srgbClr val="FFCCFF"/>
    <a:srgbClr val="CCFFCC"/>
    <a:srgbClr val="CC3399"/>
    <a:srgbClr val="003399"/>
    <a:srgbClr val="28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99613" autoAdjust="0"/>
  </p:normalViewPr>
  <p:slideViewPr>
    <p:cSldViewPr>
      <p:cViewPr varScale="1">
        <p:scale>
          <a:sx n="116" d="100"/>
          <a:sy n="116" d="100"/>
        </p:scale>
        <p:origin x="7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1492" y="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69E1801-D9BF-431B-80F0-F2DC37D0EB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75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1FCB658-C90E-4D1D-A441-1C8EAD6131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627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FCB658-C90E-4D1D-A441-1C8EAD6131B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35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FCB658-C90E-4D1D-A441-1C8EAD6131B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23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 userDrawn="1"/>
        </p:nvSpPr>
        <p:spPr bwMode="auto">
          <a:xfrm>
            <a:off x="0" y="3175"/>
            <a:ext cx="9144000" cy="1428750"/>
          </a:xfrm>
          <a:prstGeom prst="rect">
            <a:avLst/>
          </a:prstGeom>
          <a:gradFill rotWithShape="1">
            <a:gsLst>
              <a:gs pos="0">
                <a:srgbClr val="389A67"/>
              </a:gs>
              <a:gs pos="100000">
                <a:srgbClr val="B6E4CC"/>
              </a:gs>
            </a:gsLst>
            <a:lin ang="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1431925"/>
            <a:ext cx="9144000" cy="1524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6" name="Picture 9" descr="DICOM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17500"/>
            <a:ext cx="304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>
            <a:off x="152400" y="49213"/>
            <a:ext cx="5181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de-DE" sz="2200" b="1" dirty="0">
                <a:solidFill>
                  <a:srgbClr val="FFFFFF"/>
                </a:solidFill>
                <a:latin typeface="arial"/>
              </a:rPr>
              <a:t>THE DICOM 2014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de-DE" sz="2200" b="1" dirty="0">
                <a:solidFill>
                  <a:srgbClr val="FFFFFF"/>
                </a:solidFill>
                <a:latin typeface="arial"/>
              </a:rPr>
              <a:t>INTERNATIONAL SEMINAR</a:t>
            </a:r>
            <a:br>
              <a:rPr lang="de-DE" sz="2200" b="1" dirty="0">
                <a:solidFill>
                  <a:srgbClr val="FFFFFF"/>
                </a:solidFill>
                <a:latin typeface="arial"/>
              </a:rPr>
            </a:br>
            <a:r>
              <a:rPr lang="de-DE" sz="2000" b="0" dirty="0">
                <a:solidFill>
                  <a:srgbClr val="FFFFFF"/>
                </a:solidFill>
                <a:latin typeface="arial"/>
              </a:rPr>
              <a:t>August 26		Chengdu, China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4815" y="1791325"/>
            <a:ext cx="6375230" cy="1196975"/>
          </a:xfrm>
        </p:spPr>
        <p:txBody>
          <a:bodyPr/>
          <a:lstStyle>
            <a:lvl1pPr algn="ctr">
              <a:defRPr sz="4000" b="1">
                <a:solidFill>
                  <a:srgbClr val="008080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61930" y="3390595"/>
            <a:ext cx="7066520" cy="2841969"/>
          </a:xfrm>
        </p:spPr>
        <p:txBody>
          <a:bodyPr/>
          <a:lstStyle>
            <a:lvl1pPr marL="0" indent="0" algn="l">
              <a:buFontTx/>
              <a:buNone/>
              <a:defRPr sz="2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800"/>
            </a:lvl1pPr>
            <a:lvl2pPr marL="285750" indent="-285750">
              <a:buFont typeface="Arial" pitchFamily="34" charset="0"/>
              <a:buChar char="•"/>
              <a:defRPr sz="2400" b="1">
                <a:solidFill>
                  <a:srgbClr val="008080"/>
                </a:solidFill>
              </a:defRPr>
            </a:lvl2pPr>
            <a:lvl3pPr marL="457200" indent="-166688">
              <a:defRPr sz="2400"/>
            </a:lvl3pPr>
            <a:lvl4pPr marL="741363" indent="-228600">
              <a:defRPr sz="2000"/>
            </a:lvl4pPr>
            <a:lvl5pPr marL="969963" indent="-234950" defTabSz="1025525">
              <a:buFont typeface="Arial" pitchFamily="34" charset="0"/>
              <a:buChar char="–"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 Text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Text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0696F-EECE-4C70-B5BC-2F2BE52D20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098362"/>
          </a:xfrm>
        </p:spPr>
        <p:txBody>
          <a:bodyPr anchor="b"/>
          <a:lstStyle>
            <a:lvl1pPr marL="0" indent="0" algn="ctr">
              <a:buNone/>
              <a:defRPr sz="3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A7FC1-DF09-41B3-9C9D-D01804B572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30363"/>
            <a:ext cx="4038600" cy="452596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800" smtClean="0"/>
            </a:lvl1pPr>
            <a:lvl2pPr>
              <a:defRPr lang="en-US" sz="2400" b="1" smtClean="0">
                <a:solidFill>
                  <a:srgbClr val="008080"/>
                </a:solidFill>
              </a:defRPr>
            </a:lvl2pPr>
            <a:lvl3pPr>
              <a:defRPr lang="en-US" sz="2400" smtClean="0"/>
            </a:lvl3pPr>
            <a:lvl4pPr>
              <a:defRPr lang="en-US" sz="2000" smtClean="0"/>
            </a:lvl4pPr>
            <a:lvl5pPr>
              <a:defRPr lang="en-US" sz="2000"/>
            </a:lvl5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30363"/>
            <a:ext cx="4038600" cy="452596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800" smtClean="0"/>
            </a:lvl1pPr>
            <a:lvl2pPr>
              <a:defRPr lang="en-US" sz="2400" b="1" smtClean="0">
                <a:solidFill>
                  <a:srgbClr val="008080"/>
                </a:solidFill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D4905-E78C-4D1D-8AE7-E9E8FE9A1C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50" y="126169"/>
            <a:ext cx="6067990" cy="101952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400" smtClean="0"/>
            </a:lvl1pPr>
            <a:lvl2pPr>
              <a:defRPr lang="en-US" sz="2000" b="1" smtClean="0">
                <a:solidFill>
                  <a:srgbClr val="008080"/>
                </a:solidFill>
              </a:defRPr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400" smtClean="0"/>
            </a:lvl1pPr>
            <a:lvl2pPr>
              <a:defRPr lang="en-US" sz="2000" b="1" smtClean="0">
                <a:solidFill>
                  <a:srgbClr val="008080"/>
                </a:solidFill>
              </a:defRPr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1B232-492A-44B4-AA67-40BAC5F69A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EFD43-1B13-4072-BB52-17C0449C89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1201738"/>
            <a:ext cx="9144000" cy="1524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8"/>
          <p:cNvSpPr>
            <a:spLocks noChangeArrowheads="1"/>
          </p:cNvSpPr>
          <p:nvPr userDrawn="1"/>
        </p:nvSpPr>
        <p:spPr bwMode="auto">
          <a:xfrm>
            <a:off x="0" y="-17463"/>
            <a:ext cx="9144000" cy="1219201"/>
          </a:xfrm>
          <a:prstGeom prst="rect">
            <a:avLst/>
          </a:prstGeom>
          <a:gradFill rotWithShape="1">
            <a:gsLst>
              <a:gs pos="0">
                <a:srgbClr val="389A67"/>
              </a:gs>
              <a:gs pos="100000">
                <a:srgbClr val="B6E4CC"/>
              </a:gs>
            </a:gsLst>
            <a:lin ang="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575" y="125413"/>
            <a:ext cx="616902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303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>
              <a:buNone/>
            </a:pPr>
            <a:r>
              <a:rPr lang="en-US"/>
              <a:t>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pic>
        <p:nvPicPr>
          <p:cNvPr id="1030" name="Picture 9" descr="DICOM LOGO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317500"/>
            <a:ext cx="228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250" y="6539805"/>
            <a:ext cx="3401410" cy="30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0280" y="6539805"/>
            <a:ext cx="4584700" cy="30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66120" y="6539805"/>
            <a:ext cx="536316" cy="30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74390077-D56E-4159-82B3-BE7C08A381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lang="en-US" sz="3200" b="1" dirty="0" smtClean="0">
          <a:solidFill>
            <a:srgbClr val="00808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lang="en-US" sz="2800" b="1" dirty="0" smtClean="0">
          <a:solidFill>
            <a:srgbClr val="00808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lang="en-US" sz="2800" dirty="0" smtClean="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lang="en-US" sz="2200" dirty="0" smtClean="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lang="en-US" sz="2200" dirty="0" smtClean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of.schadt@brainlab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ulrich.busch@bluewin.ch" TargetMode="External"/><Relationship Id="rId4" Type="http://schemas.openxmlformats.org/officeDocument/2006/relationships/hyperlink" Target="mailto:jim.percy@elekta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31500" y="1484784"/>
            <a:ext cx="7488975" cy="405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kern="0" dirty="0">
                <a:solidFill>
                  <a:srgbClr val="008080"/>
                </a:solidFill>
              </a:rPr>
              <a:t>DICOM</a:t>
            </a:r>
          </a:p>
          <a:p>
            <a:pPr algn="ctr"/>
            <a:r>
              <a:rPr lang="en-US" sz="2800" b="1" kern="0" dirty="0">
                <a:solidFill>
                  <a:srgbClr val="008080"/>
                </a:solidFill>
              </a:rPr>
              <a:t>Second Generation Radiotherapy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kern="0" dirty="0">
                <a:solidFill>
                  <a:schemeClr val="tx1"/>
                </a:solidFill>
              </a:rPr>
              <a:t>Supplement 213</a:t>
            </a:r>
          </a:p>
          <a:p>
            <a:pPr algn="ctr"/>
            <a:endParaRPr lang="en-US" sz="2800" b="1" kern="0" dirty="0">
              <a:solidFill>
                <a:srgbClr val="008080"/>
              </a:solidFill>
            </a:endParaRPr>
          </a:p>
          <a:p>
            <a:pPr algn="ctr"/>
            <a:r>
              <a:rPr lang="en-US" sz="2800" b="1" kern="0" dirty="0">
                <a:solidFill>
                  <a:srgbClr val="008080"/>
                </a:solidFill>
              </a:rPr>
              <a:t>Enhanced RT Image</a:t>
            </a:r>
          </a:p>
          <a:p>
            <a:pPr algn="ctr"/>
            <a:r>
              <a:rPr lang="en-US" sz="2800" b="1" kern="0" dirty="0">
                <a:solidFill>
                  <a:srgbClr val="008080"/>
                </a:solidFill>
              </a:rPr>
              <a:t>and</a:t>
            </a:r>
          </a:p>
          <a:p>
            <a:pPr algn="ctr"/>
            <a:r>
              <a:rPr lang="fr-FR" sz="2800" b="1" kern="0" dirty="0">
                <a:solidFill>
                  <a:srgbClr val="008080"/>
                </a:solidFill>
              </a:rPr>
              <a:t>RT Patient Position Acquisition Instruction</a:t>
            </a:r>
            <a:endParaRPr lang="en-US" sz="2800" b="1" kern="0" dirty="0">
              <a:solidFill>
                <a:srgbClr val="008080"/>
              </a:solidFill>
            </a:endParaRPr>
          </a:p>
          <a:p>
            <a:pPr algn="ctr"/>
            <a:endParaRPr lang="en-US" b="1" kern="0" dirty="0">
              <a:solidFill>
                <a:srgbClr val="008080"/>
              </a:solidFill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D01FED81-BE86-4F6F-B47C-3F1E0694644E}"/>
              </a:ext>
            </a:extLst>
          </p:cNvPr>
          <p:cNvSpPr txBox="1">
            <a:spLocks/>
          </p:cNvSpPr>
          <p:nvPr/>
        </p:nvSpPr>
        <p:spPr bwMode="auto">
          <a:xfrm>
            <a:off x="961929" y="5080415"/>
            <a:ext cx="7719406" cy="111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en-US" sz="3200" b="1">
                <a:solidFill>
                  <a:srgbClr val="008080"/>
                </a:solidFill>
                <a:latin typeface="+mn-lt"/>
                <a:ea typeface="+mn-ea"/>
                <a:cs typeface="+mn-cs"/>
              </a:defRPr>
            </a:lvl1pPr>
            <a:lvl2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en-US" sz="2800" b="1">
                <a:solidFill>
                  <a:srgbClr val="008080"/>
                </a:solidFill>
                <a:latin typeface="+mn-lt"/>
              </a:defRPr>
            </a:lvl2pPr>
            <a:lvl3pPr marL="457200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en-US" sz="2800">
                <a:solidFill>
                  <a:schemeClr val="tx1"/>
                </a:solidFill>
                <a:latin typeface="+mn-lt"/>
              </a:defRPr>
            </a:lvl3pPr>
            <a:lvl4pPr marL="741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en-US" sz="2200">
                <a:solidFill>
                  <a:schemeClr val="tx1"/>
                </a:solidFill>
                <a:latin typeface="+mn-lt"/>
              </a:defRPr>
            </a:lvl4pPr>
            <a:lvl5pPr marL="969963" indent="-234950" algn="l" defTabSz="102552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lang="en-US"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0638" indent="-20638" algn="ctr" eaLnBrk="1" hangingPunct="1">
              <a:tabLst>
                <a:tab pos="2954338" algn="l"/>
              </a:tabLst>
            </a:pPr>
            <a:endParaRPr lang="en-US" sz="1800" kern="0" dirty="0">
              <a:solidFill>
                <a:srgbClr val="000000"/>
              </a:solidFill>
            </a:endParaRPr>
          </a:p>
          <a:p>
            <a:pPr marL="20638" indent="-20638" eaLnBrk="1" hangingPunct="1">
              <a:tabLst>
                <a:tab pos="2954338" algn="l"/>
              </a:tabLst>
            </a:pPr>
            <a:endParaRPr lang="en-US" sz="1600" kern="0" dirty="0">
              <a:solidFill>
                <a:srgbClr val="000000"/>
              </a:solidFill>
            </a:endParaRPr>
          </a:p>
          <a:p>
            <a:pPr marL="20638" indent="-20638" eaLnBrk="1" hangingPunct="1">
              <a:tabLst>
                <a:tab pos="2954338" algn="l"/>
              </a:tabLst>
            </a:pPr>
            <a:r>
              <a:rPr lang="en-US" sz="1200" kern="0" dirty="0">
                <a:solidFill>
                  <a:srgbClr val="000000"/>
                </a:solidFill>
              </a:rPr>
              <a:t>                                  </a:t>
            </a:r>
            <a:endParaRPr lang="en-US" sz="1200" kern="0" dirty="0">
              <a:solidFill>
                <a:srgbClr val="FF0000"/>
              </a:solidFill>
            </a:endParaRPr>
          </a:p>
          <a:p>
            <a:endParaRPr lang="en-US" kern="0" dirty="0"/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21B9C963-A74D-4047-8AF1-39A0206EADC8}"/>
              </a:ext>
            </a:extLst>
          </p:cNvPr>
          <p:cNvSpPr txBox="1">
            <a:spLocks/>
          </p:cNvSpPr>
          <p:nvPr/>
        </p:nvSpPr>
        <p:spPr bwMode="auto">
          <a:xfrm>
            <a:off x="775369" y="5523790"/>
            <a:ext cx="7719406" cy="111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-20638" algn="ctr" eaLnBrk="1" hangingPunct="1">
              <a:spcBef>
                <a:spcPts val="1200"/>
              </a:spcBef>
              <a:tabLst>
                <a:tab pos="2954338" algn="l"/>
              </a:tabLst>
            </a:pPr>
            <a:r>
              <a:rPr lang="en-US" sz="2000" b="1" kern="0" dirty="0">
                <a:solidFill>
                  <a:srgbClr val="000000"/>
                </a:solidFill>
              </a:rPr>
              <a:t>DICOM Working Group 07 </a:t>
            </a:r>
          </a:p>
          <a:p>
            <a:pPr indent="-20638" algn="ctr" eaLnBrk="1" hangingPunct="1">
              <a:spcBef>
                <a:spcPts val="1200"/>
              </a:spcBef>
              <a:tabLst>
                <a:tab pos="2954338" algn="l"/>
              </a:tabLst>
            </a:pPr>
            <a:r>
              <a:rPr lang="en-US" sz="2000" b="1" kern="0" dirty="0">
                <a:solidFill>
                  <a:srgbClr val="000000"/>
                </a:solidFill>
              </a:rPr>
              <a:t>Radiotherapy</a:t>
            </a:r>
          </a:p>
          <a:p>
            <a:pPr marL="20638" indent="-20638" eaLnBrk="1" hangingPunct="1">
              <a:tabLst>
                <a:tab pos="2954338" algn="l"/>
              </a:tabLst>
            </a:pPr>
            <a:r>
              <a:rPr lang="en-US" sz="1600" kern="0" dirty="0">
                <a:solidFill>
                  <a:srgbClr val="000000"/>
                </a:solidFill>
              </a:rPr>
              <a:t> </a:t>
            </a:r>
          </a:p>
          <a:p>
            <a:pPr marL="20638" indent="-20638" eaLnBrk="1" hangingPunct="1">
              <a:tabLst>
                <a:tab pos="2954338" algn="l"/>
              </a:tabLst>
            </a:pPr>
            <a:endParaRPr lang="en-US" sz="1600" kern="0" dirty="0">
              <a:solidFill>
                <a:srgbClr val="000000"/>
              </a:solidFill>
            </a:endParaRPr>
          </a:p>
          <a:p>
            <a:pPr marL="20638" indent="-20638" eaLnBrk="1" hangingPunct="1">
              <a:tabLst>
                <a:tab pos="2954338" algn="l"/>
              </a:tabLst>
            </a:pPr>
            <a:r>
              <a:rPr lang="en-US" sz="1200" kern="0" dirty="0">
                <a:solidFill>
                  <a:srgbClr val="000000"/>
                </a:solidFill>
              </a:rPr>
              <a:t>                                  </a:t>
            </a:r>
            <a:endParaRPr lang="en-US" sz="1200" kern="0" dirty="0">
              <a:solidFill>
                <a:srgbClr val="FF0000"/>
              </a:solidFill>
            </a:endParaRP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60299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75CBA-981C-4284-BA73-48A852F9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of 2</a:t>
            </a:r>
            <a:r>
              <a:rPr lang="en-US" baseline="30000" dirty="0"/>
              <a:t>nd</a:t>
            </a:r>
            <a:r>
              <a:rPr lang="en-US" dirty="0"/>
              <a:t> Generation 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AC9C7-CE9E-4283-BA25-9A1F80CF2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2</a:t>
            </a:r>
            <a:r>
              <a:rPr lang="en-US" sz="2400" baseline="30000" dirty="0">
                <a:solidFill>
                  <a:schemeClr val="tx1"/>
                </a:solidFill>
              </a:rPr>
              <a:t>nd</a:t>
            </a:r>
            <a:r>
              <a:rPr lang="en-US" sz="2400" dirty="0">
                <a:solidFill>
                  <a:schemeClr val="tx1"/>
                </a:solidFill>
              </a:rPr>
              <a:t> Gen Use of application of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Equipment FOR and Patient FOR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96664-AC65-482C-942E-31C89286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0696F-EECE-4C70-B5BC-2F2BE52D202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11081E-2E02-4401-B746-D885C9FBF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635208"/>
            <a:ext cx="5757398" cy="389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2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CC79-5793-4190-A764-BAFF03179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Acquisition Instruction</a:t>
            </a:r>
            <a:endParaRPr lang="en-T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DDF72-A5ED-4B55-9927-F22CE17C5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RT Patient Position Acquisition Instruction IOD</a:t>
            </a:r>
          </a:p>
          <a:p>
            <a:r>
              <a:rPr lang="en-US" sz="1600" b="0" dirty="0">
                <a:solidFill>
                  <a:schemeClr val="tx1"/>
                </a:solidFill>
              </a:rPr>
              <a:t>Contains specification for (as applicable):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RT Patient Support Device Position</a:t>
            </a:r>
          </a:p>
          <a:p>
            <a:pPr marL="0" lvl="1" indent="0">
              <a:buNone/>
            </a:pPr>
            <a:r>
              <a:rPr lang="en-TT" sz="1400" b="0" dirty="0">
                <a:solidFill>
                  <a:schemeClr val="tx1"/>
                </a:solidFill>
              </a:rPr>
              <a:t>Specified Position in respect to Equipment Coordinate System at which acquisition shall be performed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Acquisition Device Position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Positions of Acquisition Devices in respect to </a:t>
            </a:r>
            <a:r>
              <a:rPr lang="en-TT" sz="1400" b="0" dirty="0">
                <a:solidFill>
                  <a:schemeClr val="tx1"/>
                </a:solidFill>
              </a:rPr>
              <a:t>Equipment Coordinate System when artifacts are acquired</a:t>
            </a:r>
            <a:endParaRPr lang="en-US" sz="14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Acquisition Execution Parameters</a:t>
            </a:r>
          </a:p>
          <a:p>
            <a:pPr marL="0" lvl="1" indent="0">
              <a:buNone/>
            </a:pPr>
            <a:r>
              <a:rPr lang="en-TT" sz="1400" b="0" dirty="0">
                <a:solidFill>
                  <a:schemeClr val="tx1"/>
                </a:solidFill>
              </a:rPr>
              <a:t>Parameters to be used when artifacts are acquired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Acquisition Triggers</a:t>
            </a:r>
          </a:p>
          <a:p>
            <a:pPr marL="0" lvl="1" indent="0">
              <a:buNone/>
            </a:pPr>
            <a:r>
              <a:rPr lang="en-TT" sz="1400" b="0" dirty="0">
                <a:solidFill>
                  <a:schemeClr val="tx1"/>
                </a:solidFill>
              </a:rPr>
              <a:t>Specifies when devices should perform the acquisition</a:t>
            </a:r>
          </a:p>
          <a:p>
            <a:pPr marL="0" lvl="1" indent="0">
              <a:buNone/>
            </a:pPr>
            <a:endParaRPr lang="en-TT" sz="18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en-TT" sz="1800" dirty="0">
                <a:solidFill>
                  <a:schemeClr val="tx1"/>
                </a:solidFill>
              </a:rPr>
              <a:t>Current Coverage in Supplement 213:</a:t>
            </a:r>
            <a:br>
              <a:rPr lang="en-TT" sz="1800" b="0" dirty="0">
                <a:solidFill>
                  <a:schemeClr val="tx1"/>
                </a:solidFill>
              </a:rPr>
            </a:br>
            <a:r>
              <a:rPr lang="en-TT" sz="1400" b="0" dirty="0">
                <a:solidFill>
                  <a:schemeClr val="tx1"/>
                </a:solidFill>
              </a:rPr>
              <a:t>MV / KV, Projection and Volumetric Image Acquisition</a:t>
            </a:r>
          </a:p>
          <a:p>
            <a:pPr marL="0" lvl="1" indent="0">
              <a:buNone/>
            </a:pPr>
            <a:r>
              <a:rPr lang="en-TT" sz="1400" dirty="0">
                <a:solidFill>
                  <a:schemeClr val="tx1"/>
                </a:solidFill>
              </a:rPr>
              <a:t>Other modalities / technologies may be added to this IOD by future supplements</a:t>
            </a:r>
          </a:p>
          <a:p>
            <a:pPr marL="0" lvl="1" indent="0">
              <a:buNone/>
            </a:pPr>
            <a:r>
              <a:rPr lang="en-TT" sz="1400" b="0" dirty="0">
                <a:solidFill>
                  <a:schemeClr val="tx1"/>
                </a:solidFill>
              </a:rPr>
              <a:t>IOD designed for extensibility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F5D098-C5A5-4271-85DF-5756DADDB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3F10B-3825-4051-ACA6-0D6BE9E7A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0696F-EECE-4C70-B5BC-2F2BE52D202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098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75CBA-981C-4284-BA73-48A852F9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RT Pat. Position Instruction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96664-AC65-482C-942E-31C89286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0696F-EECE-4C70-B5BC-2F2BE52D202A}" type="slidenum">
              <a:rPr lang="en-US" sz="900" smtClean="0"/>
              <a:pPr>
                <a:defRPr/>
              </a:pPr>
              <a:t>12</a:t>
            </a:fld>
            <a:endParaRPr lang="en-US" sz="9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E6221D-0153-4FEA-8A21-03F7425DCAD6}"/>
              </a:ext>
            </a:extLst>
          </p:cNvPr>
          <p:cNvSpPr/>
          <p:nvPr/>
        </p:nvSpPr>
        <p:spPr>
          <a:xfrm>
            <a:off x="155575" y="1460021"/>
            <a:ext cx="835025" cy="5245580"/>
          </a:xfrm>
          <a:prstGeom prst="rect">
            <a:avLst/>
          </a:prstGeom>
          <a:solidFill>
            <a:srgbClr val="75DB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t" anchorCtr="0"/>
          <a:lstStyle/>
          <a:p>
            <a:r>
              <a:rPr lang="en-US" sz="1400" b="1" dirty="0">
                <a:solidFill>
                  <a:schemeClr val="tx1"/>
                </a:solidFill>
              </a:rPr>
              <a:t>Task</a:t>
            </a:r>
          </a:p>
          <a:p>
            <a:endParaRPr lang="en-TT" sz="16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8EE206-1A54-451C-B8AD-42D835B3609C}"/>
              </a:ext>
            </a:extLst>
          </p:cNvPr>
          <p:cNvSpPr/>
          <p:nvPr/>
        </p:nvSpPr>
        <p:spPr>
          <a:xfrm>
            <a:off x="990600" y="2439718"/>
            <a:ext cx="1143000" cy="4265882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t" anchorCtr="0"/>
          <a:lstStyle/>
          <a:p>
            <a:r>
              <a:rPr lang="en-US" sz="1400" b="1" dirty="0">
                <a:solidFill>
                  <a:schemeClr val="tx1"/>
                </a:solidFill>
              </a:rPr>
              <a:t>Subtask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(1-n)</a:t>
            </a:r>
            <a:endParaRPr lang="en-TT" sz="12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57C7B5-B994-4F42-9B2A-2D74291FB808}"/>
              </a:ext>
            </a:extLst>
          </p:cNvPr>
          <p:cNvSpPr/>
          <p:nvPr/>
        </p:nvSpPr>
        <p:spPr>
          <a:xfrm>
            <a:off x="2133600" y="2864198"/>
            <a:ext cx="4343399" cy="260002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36000" rtlCol="0" anchor="t" anchorCtr="0"/>
          <a:lstStyle/>
          <a:p>
            <a:r>
              <a:rPr lang="en-US" sz="1100" b="1" dirty="0">
                <a:solidFill>
                  <a:schemeClr val="tx1"/>
                </a:solidFill>
              </a:rPr>
              <a:t>Acquisition Template Identifier</a:t>
            </a:r>
            <a:endParaRPr lang="en-TT" sz="11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128224-E388-4AE0-A102-76F209B0FC1E}"/>
              </a:ext>
            </a:extLst>
          </p:cNvPr>
          <p:cNvSpPr/>
          <p:nvPr/>
        </p:nvSpPr>
        <p:spPr>
          <a:xfrm>
            <a:off x="990600" y="1826163"/>
            <a:ext cx="4343400" cy="459837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36000" rtlCol="0" anchor="t" anchorCtr="0"/>
          <a:lstStyle/>
          <a:p>
            <a:pPr>
              <a:spcBef>
                <a:spcPts val="0"/>
              </a:spcBef>
            </a:pPr>
            <a:r>
              <a:rPr lang="en-US" sz="1100" b="1" dirty="0">
                <a:solidFill>
                  <a:schemeClr val="tx1"/>
                </a:solidFill>
              </a:rPr>
              <a:t>Applicability Scope</a:t>
            </a:r>
          </a:p>
          <a:p>
            <a:pPr>
              <a:spcBef>
                <a:spcPts val="0"/>
              </a:spcBef>
            </a:pPr>
            <a:r>
              <a:rPr lang="en-US" sz="1050" dirty="0">
                <a:solidFill>
                  <a:schemeClr val="tx1"/>
                </a:solidFill>
              </a:rPr>
              <a:t>References to Radiation Instances / Treatment Groups</a:t>
            </a:r>
            <a:endParaRPr lang="en-TT" sz="14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DC412C-2827-4EC0-BE6B-F9F5275DFB2C}"/>
              </a:ext>
            </a:extLst>
          </p:cNvPr>
          <p:cNvSpPr/>
          <p:nvPr/>
        </p:nvSpPr>
        <p:spPr>
          <a:xfrm>
            <a:off x="990599" y="1524000"/>
            <a:ext cx="4339279" cy="260002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36000" rtlCol="0" anchor="t" anchorCtr="0"/>
          <a:lstStyle/>
          <a:p>
            <a:r>
              <a:rPr lang="en-US" sz="1100" b="1" dirty="0">
                <a:solidFill>
                  <a:schemeClr val="tx1"/>
                </a:solidFill>
              </a:rPr>
              <a:t>Index / </a:t>
            </a:r>
            <a:r>
              <a:rPr lang="en-US" sz="1100" b="1" dirty="0" err="1">
                <a:solidFill>
                  <a:schemeClr val="tx1"/>
                </a:solidFill>
              </a:rPr>
              <a:t>Workitem</a:t>
            </a:r>
            <a:r>
              <a:rPr lang="en-US" sz="1100" b="1" dirty="0">
                <a:solidFill>
                  <a:schemeClr val="tx1"/>
                </a:solidFill>
              </a:rPr>
              <a:t> Code</a:t>
            </a:r>
            <a:endParaRPr lang="en-TT" sz="11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B717BF-0997-415C-9D24-B81C0F646172}"/>
              </a:ext>
            </a:extLst>
          </p:cNvPr>
          <p:cNvSpPr/>
          <p:nvPr/>
        </p:nvSpPr>
        <p:spPr>
          <a:xfrm>
            <a:off x="2133600" y="2559617"/>
            <a:ext cx="4343400" cy="259783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36000" rtlCol="0" anchor="t" anchorCtr="0"/>
          <a:lstStyle/>
          <a:p>
            <a:r>
              <a:rPr lang="en-US" sz="1100" b="1" dirty="0">
                <a:solidFill>
                  <a:schemeClr val="tx1"/>
                </a:solidFill>
              </a:rPr>
              <a:t>Index / Specialized </a:t>
            </a:r>
            <a:r>
              <a:rPr lang="en-US" sz="1100" b="1" dirty="0" err="1">
                <a:solidFill>
                  <a:schemeClr val="tx1"/>
                </a:solidFill>
              </a:rPr>
              <a:t>Workitem</a:t>
            </a:r>
            <a:r>
              <a:rPr lang="en-US" sz="1100" b="1" dirty="0">
                <a:solidFill>
                  <a:schemeClr val="tx1"/>
                </a:solidFill>
              </a:rPr>
              <a:t> Code</a:t>
            </a:r>
            <a:endParaRPr lang="en-TT" sz="1100" b="1" dirty="0">
              <a:solidFill>
                <a:schemeClr val="tx1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8704A8-9096-4DA9-9882-240121BD2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3200400"/>
            <a:ext cx="4343400" cy="259783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36000" rtlCol="0" anchor="t" anchorCtr="0"/>
          <a:lstStyle/>
          <a:p>
            <a:r>
              <a:rPr lang="en-US" sz="1100" dirty="0">
                <a:solidFill>
                  <a:schemeClr val="tx1"/>
                </a:solidFill>
              </a:rPr>
              <a:t>Baseline Radiation Reference</a:t>
            </a:r>
            <a:endParaRPr lang="en-TT" sz="1100" dirty="0">
              <a:solidFill>
                <a:schemeClr val="tx1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425F23A2-2111-4D88-BB82-7C2E9447CBBE}"/>
              </a:ext>
            </a:extLst>
          </p:cNvPr>
          <p:cNvSpPr txBox="1">
            <a:spLocks/>
          </p:cNvSpPr>
          <p:nvPr/>
        </p:nvSpPr>
        <p:spPr bwMode="auto">
          <a:xfrm>
            <a:off x="2133600" y="3550217"/>
            <a:ext cx="4343400" cy="259783"/>
          </a:xfrm>
          <a:prstGeom prst="rect">
            <a:avLst/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36000" rIns="91440" bIns="45720" numCol="1" rtlCol="0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lang="en-US" sz="2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en-US" sz="2400" b="1">
                <a:solidFill>
                  <a:srgbClr val="008080"/>
                </a:solidFill>
                <a:latin typeface="+mn-lt"/>
                <a:ea typeface="+mn-ea"/>
                <a:cs typeface="+mn-cs"/>
              </a:defRPr>
            </a:lvl2pPr>
            <a:lvl3pPr marL="457200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1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n-US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69963" indent="-234950" algn="l" defTabSz="1025525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lang="en-US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TT" sz="1100" kern="0" dirty="0">
                <a:solidFill>
                  <a:schemeClr val="tx1"/>
                </a:solidFill>
              </a:rPr>
              <a:t>RT Device Distance Reference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6D44DF4C-522A-4BB6-9573-5EDB64755128}"/>
              </a:ext>
            </a:extLst>
          </p:cNvPr>
          <p:cNvSpPr txBox="1">
            <a:spLocks/>
          </p:cNvSpPr>
          <p:nvPr/>
        </p:nvSpPr>
        <p:spPr bwMode="auto">
          <a:xfrm>
            <a:off x="2133600" y="3855017"/>
            <a:ext cx="4343400" cy="259783"/>
          </a:xfrm>
          <a:prstGeom prst="rect">
            <a:avLst/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36000" rIns="91440" bIns="45720" numCol="1" rtlCol="0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lang="en-US" sz="2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en-US" sz="2400" b="1">
                <a:solidFill>
                  <a:srgbClr val="008080"/>
                </a:solidFill>
                <a:latin typeface="+mn-lt"/>
                <a:ea typeface="+mn-ea"/>
                <a:cs typeface="+mn-cs"/>
              </a:defRPr>
            </a:lvl2pPr>
            <a:lvl3pPr marL="457200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1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n-US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69963" indent="-234950" algn="l" defTabSz="1025525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lang="en-US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TT" sz="1100" kern="0" dirty="0">
                <a:solidFill>
                  <a:schemeClr val="tx1"/>
                </a:solidFill>
              </a:rPr>
              <a:t>Acquisition Initiation</a:t>
            </a:r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C2A748AE-D3BC-46AE-A6EE-CF22025352A0}"/>
              </a:ext>
            </a:extLst>
          </p:cNvPr>
          <p:cNvSpPr txBox="1">
            <a:spLocks/>
          </p:cNvSpPr>
          <p:nvPr/>
        </p:nvSpPr>
        <p:spPr bwMode="auto">
          <a:xfrm>
            <a:off x="2133600" y="4191000"/>
            <a:ext cx="4343400" cy="633866"/>
          </a:xfrm>
          <a:prstGeom prst="rect">
            <a:avLst/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36000" rIns="91440" bIns="45720" numCol="1" rtlCol="0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lang="en-US" sz="2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en-US" sz="2400" b="1">
                <a:solidFill>
                  <a:srgbClr val="008080"/>
                </a:solidFill>
                <a:latin typeface="+mn-lt"/>
                <a:ea typeface="+mn-ea"/>
                <a:cs typeface="+mn-cs"/>
              </a:defRPr>
            </a:lvl2pPr>
            <a:lvl3pPr marL="457200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1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n-US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69963" indent="-234950" algn="l" defTabSz="1025525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lang="en-US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1828800" algn="l"/>
              </a:tabLst>
            </a:pPr>
            <a:r>
              <a:rPr lang="en-TT" sz="1100" kern="0" dirty="0">
                <a:solidFill>
                  <a:schemeClr val="tx1"/>
                </a:solidFill>
              </a:rPr>
              <a:t>Source Signal Generation</a:t>
            </a:r>
          </a:p>
          <a:p>
            <a:pPr>
              <a:spcBef>
                <a:spcPts val="0"/>
              </a:spcBef>
              <a:tabLst>
                <a:tab pos="1828800" algn="l"/>
              </a:tabLst>
            </a:pPr>
            <a:r>
              <a:rPr lang="en-TT" sz="1050" b="0" kern="0" dirty="0">
                <a:solidFill>
                  <a:schemeClr val="tx1"/>
                </a:solidFill>
              </a:rPr>
              <a:t>- kV Generation</a:t>
            </a:r>
          </a:p>
          <a:p>
            <a:pPr>
              <a:spcBef>
                <a:spcPts val="0"/>
              </a:spcBef>
            </a:pPr>
            <a:r>
              <a:rPr lang="en-TT" sz="1050" b="0" kern="0" dirty="0">
                <a:solidFill>
                  <a:schemeClr val="tx1"/>
                </a:solidFill>
              </a:rPr>
              <a:t>- MV Generation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DE3A528F-C0F3-468F-B3BA-344D4E008C69}"/>
              </a:ext>
            </a:extLst>
          </p:cNvPr>
          <p:cNvSpPr txBox="1">
            <a:spLocks/>
          </p:cNvSpPr>
          <p:nvPr/>
        </p:nvSpPr>
        <p:spPr bwMode="auto">
          <a:xfrm>
            <a:off x="2133600" y="4953000"/>
            <a:ext cx="4343400" cy="695311"/>
          </a:xfrm>
          <a:prstGeom prst="rect">
            <a:avLst/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36000" rIns="91440" bIns="45720" numCol="1" rtlCol="0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lang="en-US" sz="2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en-US" sz="2400" b="1">
                <a:solidFill>
                  <a:srgbClr val="008080"/>
                </a:solidFill>
                <a:latin typeface="+mn-lt"/>
                <a:ea typeface="+mn-ea"/>
                <a:cs typeface="+mn-cs"/>
              </a:defRPr>
            </a:lvl2pPr>
            <a:lvl3pPr marL="457200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1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n-US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69963" indent="-234950" algn="l" defTabSz="1025525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lang="en-US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TT" sz="1100" kern="0" dirty="0">
                <a:solidFill>
                  <a:schemeClr val="tx1"/>
                </a:solidFill>
              </a:rPr>
              <a:t>RT Device to Patient Geometry</a:t>
            </a:r>
          </a:p>
          <a:p>
            <a:pPr>
              <a:spcBef>
                <a:spcPts val="0"/>
              </a:spcBef>
            </a:pPr>
            <a:r>
              <a:rPr lang="en-US" sz="1050" b="0" kern="0" dirty="0">
                <a:solidFill>
                  <a:schemeClr val="tx1"/>
                </a:solidFill>
              </a:rPr>
              <a:t>- </a:t>
            </a:r>
            <a:r>
              <a:rPr lang="en-US" sz="1050" b="0" kern="0" dirty="0" err="1">
                <a:solidFill>
                  <a:schemeClr val="tx1"/>
                </a:solidFill>
              </a:rPr>
              <a:t>Pr</a:t>
            </a:r>
            <a:r>
              <a:rPr lang="en-TT" sz="1050" b="0" kern="0" dirty="0" err="1">
                <a:solidFill>
                  <a:schemeClr val="tx1"/>
                </a:solidFill>
              </a:rPr>
              <a:t>ojection</a:t>
            </a:r>
            <a:r>
              <a:rPr lang="en-TT" sz="1050" b="0" kern="0" dirty="0">
                <a:solidFill>
                  <a:schemeClr val="tx1"/>
                </a:solidFill>
              </a:rPr>
              <a:t> Imaging Geometry</a:t>
            </a:r>
          </a:p>
          <a:p>
            <a:pPr>
              <a:spcBef>
                <a:spcPts val="0"/>
              </a:spcBef>
            </a:pPr>
            <a:r>
              <a:rPr lang="en-TT" sz="1050" b="0" kern="0" dirty="0">
                <a:solidFill>
                  <a:schemeClr val="tx1"/>
                </a:solidFill>
              </a:rPr>
              <a:t>- </a:t>
            </a:r>
            <a:r>
              <a:rPr lang="en-US" sz="1050" b="0" kern="0" dirty="0">
                <a:solidFill>
                  <a:schemeClr val="tx1"/>
                </a:solidFill>
              </a:rPr>
              <a:t>3D</a:t>
            </a:r>
            <a:r>
              <a:rPr lang="en-TT" sz="1050" b="0" kern="0" dirty="0">
                <a:solidFill>
                  <a:schemeClr val="tx1"/>
                </a:solidFill>
              </a:rPr>
              <a:t> Imaging Geometry</a:t>
            </a:r>
          </a:p>
          <a:p>
            <a:endParaRPr lang="en-TT" sz="1200" kern="0" dirty="0">
              <a:solidFill>
                <a:schemeClr val="tx1"/>
              </a:solidFill>
            </a:endParaRP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B49AF53-3924-47B2-B330-A73FA4E25091}"/>
              </a:ext>
            </a:extLst>
          </p:cNvPr>
          <p:cNvSpPr txBox="1">
            <a:spLocks/>
          </p:cNvSpPr>
          <p:nvPr/>
        </p:nvSpPr>
        <p:spPr bwMode="auto">
          <a:xfrm>
            <a:off x="2133600" y="5715000"/>
            <a:ext cx="4343400" cy="259783"/>
          </a:xfrm>
          <a:prstGeom prst="rect">
            <a:avLst/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36000" rIns="91440" bIns="45720" numCol="1" rtlCol="0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lang="en-US" sz="2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en-US" sz="2400" b="1">
                <a:solidFill>
                  <a:srgbClr val="008080"/>
                </a:solidFill>
                <a:latin typeface="+mn-lt"/>
                <a:ea typeface="+mn-ea"/>
                <a:cs typeface="+mn-cs"/>
              </a:defRPr>
            </a:lvl2pPr>
            <a:lvl3pPr marL="457200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1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n-US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69963" indent="-234950" algn="l" defTabSz="1025525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lang="en-US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kern="0" dirty="0">
                <a:solidFill>
                  <a:schemeClr val="tx1"/>
                </a:solidFill>
              </a:rPr>
              <a:t>Device-Specific Parameters</a:t>
            </a:r>
            <a:endParaRPr lang="en-TT" sz="1100" kern="0" dirty="0">
              <a:solidFill>
                <a:schemeClr val="tx1"/>
              </a:solidFill>
            </a:endParaRPr>
          </a:p>
        </p:txBody>
      </p:sp>
      <p:sp>
        <p:nvSpPr>
          <p:cNvPr id="20" name="Content Placeholder 11">
            <a:extLst>
              <a:ext uri="{FF2B5EF4-FFF2-40B4-BE49-F238E27FC236}">
                <a16:creationId xmlns:a16="http://schemas.microsoft.com/office/drawing/2014/main" id="{E0DE3A73-9632-459F-BBDE-1E76F23B6D42}"/>
              </a:ext>
            </a:extLst>
          </p:cNvPr>
          <p:cNvSpPr txBox="1">
            <a:spLocks/>
          </p:cNvSpPr>
          <p:nvPr/>
        </p:nvSpPr>
        <p:spPr bwMode="auto">
          <a:xfrm>
            <a:off x="2133600" y="6064817"/>
            <a:ext cx="4343400" cy="259783"/>
          </a:xfrm>
          <a:prstGeom prst="rect">
            <a:avLst/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36000" rIns="91440" bIns="45720" numCol="1" rtlCol="0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lang="en-US" sz="2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en-US" sz="2400" b="1">
                <a:solidFill>
                  <a:srgbClr val="008080"/>
                </a:solidFill>
                <a:latin typeface="+mn-lt"/>
                <a:ea typeface="+mn-ea"/>
                <a:cs typeface="+mn-cs"/>
              </a:defRPr>
            </a:lvl2pPr>
            <a:lvl3pPr marL="457200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1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n-US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69963" indent="-234950" algn="l" defTabSz="1025525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lang="en-US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kern="0" dirty="0">
                <a:solidFill>
                  <a:schemeClr val="tx1"/>
                </a:solidFill>
              </a:rPr>
              <a:t>Additional Devices / Parameters</a:t>
            </a:r>
            <a:endParaRPr lang="en-TT" sz="1100" kern="0" dirty="0">
              <a:solidFill>
                <a:schemeClr val="tx1"/>
              </a:solidFill>
            </a:endParaRPr>
          </a:p>
        </p:txBody>
      </p:sp>
      <p:sp>
        <p:nvSpPr>
          <p:cNvPr id="21" name="Content Placeholder 11">
            <a:extLst>
              <a:ext uri="{FF2B5EF4-FFF2-40B4-BE49-F238E27FC236}">
                <a16:creationId xmlns:a16="http://schemas.microsoft.com/office/drawing/2014/main" id="{6FE69563-1AA6-4725-B471-E47E9047CF24}"/>
              </a:ext>
            </a:extLst>
          </p:cNvPr>
          <p:cNvSpPr txBox="1">
            <a:spLocks/>
          </p:cNvSpPr>
          <p:nvPr/>
        </p:nvSpPr>
        <p:spPr bwMode="auto">
          <a:xfrm>
            <a:off x="2133600" y="6400800"/>
            <a:ext cx="4343400" cy="259783"/>
          </a:xfrm>
          <a:prstGeom prst="rect">
            <a:avLst/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36000" rIns="91440" bIns="45720" numCol="1" rtlCol="0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lang="en-US" sz="2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en-US" sz="2400" b="1">
                <a:solidFill>
                  <a:srgbClr val="008080"/>
                </a:solidFill>
                <a:latin typeface="+mn-lt"/>
                <a:ea typeface="+mn-ea"/>
                <a:cs typeface="+mn-cs"/>
              </a:defRPr>
            </a:lvl2pPr>
            <a:lvl3pPr marL="457200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1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n-US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69963" indent="-234950" algn="l" defTabSz="1025525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lang="en-US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kern="0" dirty="0">
                <a:solidFill>
                  <a:schemeClr val="tx1"/>
                </a:solidFill>
              </a:rPr>
              <a:t>Position Reference Instances</a:t>
            </a:r>
            <a:endParaRPr lang="en-TT" sz="11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75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75CBA-981C-4284-BA73-48A852F9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One Subtask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96664-AC65-482C-942E-31C89286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70696F-EECE-4C70-B5BC-2F2BE52D202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E6221D-0153-4FEA-8A21-03F7425DCAD6}"/>
              </a:ext>
            </a:extLst>
          </p:cNvPr>
          <p:cNvSpPr/>
          <p:nvPr/>
        </p:nvSpPr>
        <p:spPr>
          <a:xfrm>
            <a:off x="155576" y="1435356"/>
            <a:ext cx="835024" cy="3441443"/>
          </a:xfrm>
          <a:prstGeom prst="rect">
            <a:avLst/>
          </a:prstGeom>
          <a:solidFill>
            <a:srgbClr val="75DB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Task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T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8EE206-1A54-451C-B8AD-42D835B3609C}"/>
              </a:ext>
            </a:extLst>
          </p:cNvPr>
          <p:cNvSpPr/>
          <p:nvPr/>
        </p:nvSpPr>
        <p:spPr>
          <a:xfrm>
            <a:off x="990600" y="2964926"/>
            <a:ext cx="1143000" cy="1911874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Subtask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DC412C-2827-4EC0-BE6B-F9F5275DFB2C}"/>
              </a:ext>
            </a:extLst>
          </p:cNvPr>
          <p:cNvSpPr/>
          <p:nvPr/>
        </p:nvSpPr>
        <p:spPr>
          <a:xfrm>
            <a:off x="990600" y="1435356"/>
            <a:ext cx="5638800" cy="698244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36000" rtlCol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Workitem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Code = (121702, DCM, “</a:t>
            </a: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RT Patient Position Acquisition, single plane MV“)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100" dirty="0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Applicability Scope = RT Radiation “AP”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TT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B717BF-0997-415C-9D24-B81C0F646172}"/>
              </a:ext>
            </a:extLst>
          </p:cNvPr>
          <p:cNvSpPr/>
          <p:nvPr/>
        </p:nvSpPr>
        <p:spPr>
          <a:xfrm>
            <a:off x="2133599" y="2964925"/>
            <a:ext cx="6169025" cy="191187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36000" rtlCol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Index =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Workitem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Code =  (121702, DCM, “</a:t>
            </a: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RT Patient Position Acquisition, single plane MV“)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Acquisition Initiation =  (S213504, 99SUP213 “Acquisition Initiation at specified value”)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(Start </a:t>
            </a:r>
            <a:r>
              <a:rPr kumimoji="0" lang="en-US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Paramater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 =  (S213520, DCM, "Meterset") = 10 MU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MV Generation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= 6 MV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Projection Geometry = Gantry Angle 0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100" dirty="0">
              <a:solidFill>
                <a:srgbClr val="000000"/>
              </a:solidFill>
              <a:latin typeface="Arial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Position Reference Instance = RT Image “AP”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916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75CBA-981C-4284-BA73-48A852F9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Two Subtask Example kV/kV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96664-AC65-482C-942E-31C89286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70696F-EECE-4C70-B5BC-2F2BE52D202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E6221D-0153-4FEA-8A21-03F7425DCAD6}"/>
              </a:ext>
            </a:extLst>
          </p:cNvPr>
          <p:cNvSpPr/>
          <p:nvPr/>
        </p:nvSpPr>
        <p:spPr>
          <a:xfrm>
            <a:off x="155576" y="1447800"/>
            <a:ext cx="835024" cy="5014401"/>
          </a:xfrm>
          <a:prstGeom prst="rect">
            <a:avLst/>
          </a:prstGeom>
          <a:solidFill>
            <a:srgbClr val="75DB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Task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T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8EE206-1A54-451C-B8AD-42D835B3609C}"/>
              </a:ext>
            </a:extLst>
          </p:cNvPr>
          <p:cNvSpPr/>
          <p:nvPr/>
        </p:nvSpPr>
        <p:spPr>
          <a:xfrm>
            <a:off x="990600" y="2743200"/>
            <a:ext cx="1143000" cy="18288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Subtask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DC412C-2827-4EC0-BE6B-F9F5275DFB2C}"/>
              </a:ext>
            </a:extLst>
          </p:cNvPr>
          <p:cNvSpPr/>
          <p:nvPr/>
        </p:nvSpPr>
        <p:spPr>
          <a:xfrm>
            <a:off x="980303" y="1447800"/>
            <a:ext cx="5649097" cy="68580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36000" rtlCol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Workitem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Code = (121705, DCM, “</a:t>
            </a: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RT Patient Position Acquisition, dual plane kV“)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100" dirty="0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Applicability Scope = RT Radiation “AP”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TT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B717BF-0997-415C-9D24-B81C0F646172}"/>
              </a:ext>
            </a:extLst>
          </p:cNvPr>
          <p:cNvSpPr/>
          <p:nvPr/>
        </p:nvSpPr>
        <p:spPr>
          <a:xfrm>
            <a:off x="2133600" y="2743201"/>
            <a:ext cx="6019800" cy="1828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36000" rtlCol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Index =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Workitem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Code = (121704, DCM, “</a:t>
            </a: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RT Patient Position Acquisition, single plane kV“)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Acquisition Initiation = (S213502, 99SUP213 “Acquisition Initiation before start of Radiation”)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k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 Generation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= 80 kV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Projection Geometry = Source Angle 0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100" dirty="0">
              <a:solidFill>
                <a:srgbClr val="000000"/>
              </a:solidFill>
              <a:latin typeface="Arial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Position Reference Instance = RT Image “AP”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C8603A-F688-453D-AC88-3E106F26803D}"/>
              </a:ext>
            </a:extLst>
          </p:cNvPr>
          <p:cNvSpPr/>
          <p:nvPr/>
        </p:nvSpPr>
        <p:spPr>
          <a:xfrm>
            <a:off x="990600" y="4572000"/>
            <a:ext cx="1143000" cy="1890201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Subtask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250582-1BA3-4634-A01A-C62D6746A78D}"/>
              </a:ext>
            </a:extLst>
          </p:cNvPr>
          <p:cNvSpPr/>
          <p:nvPr/>
        </p:nvSpPr>
        <p:spPr>
          <a:xfrm>
            <a:off x="2133600" y="4572000"/>
            <a:ext cx="6019800" cy="1890201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36000" rtlCol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Index = 2</a:t>
            </a:r>
          </a:p>
          <a:p>
            <a:pPr>
              <a:defRPr/>
            </a:pPr>
            <a:r>
              <a:rPr kumimoji="0" lang="en-US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Workitem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Code = (121704, DCM, “</a:t>
            </a: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RT Patient Position Acquisition, single plane kV“)</a:t>
            </a:r>
          </a:p>
          <a:p>
            <a:pPr>
              <a:defRPr/>
            </a:pP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Acquisition Initiation =  (S213502, 99SUP213 “Acquisition Initiation before start of Radiation”)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kV Generation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= 80 kV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Projection Geometry = Source Angle 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90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100" dirty="0">
              <a:solidFill>
                <a:srgbClr val="000000"/>
              </a:solidFill>
              <a:latin typeface="Arial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Position Reference Instance = RT Image “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LATR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138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75CBA-981C-4284-BA73-48A852F9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Two Subtask Example kV/MV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96664-AC65-482C-942E-31C89286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70696F-EECE-4C70-B5BC-2F2BE52D202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E6221D-0153-4FEA-8A21-03F7425DCAD6}"/>
              </a:ext>
            </a:extLst>
          </p:cNvPr>
          <p:cNvSpPr/>
          <p:nvPr/>
        </p:nvSpPr>
        <p:spPr>
          <a:xfrm>
            <a:off x="155576" y="1447800"/>
            <a:ext cx="835024" cy="5014401"/>
          </a:xfrm>
          <a:prstGeom prst="rect">
            <a:avLst/>
          </a:prstGeom>
          <a:solidFill>
            <a:srgbClr val="75DB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Task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T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8EE206-1A54-451C-B8AD-42D835B3609C}"/>
              </a:ext>
            </a:extLst>
          </p:cNvPr>
          <p:cNvSpPr/>
          <p:nvPr/>
        </p:nvSpPr>
        <p:spPr>
          <a:xfrm>
            <a:off x="990600" y="2743200"/>
            <a:ext cx="1143000" cy="18288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Subtask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DC412C-2827-4EC0-BE6B-F9F5275DFB2C}"/>
              </a:ext>
            </a:extLst>
          </p:cNvPr>
          <p:cNvSpPr/>
          <p:nvPr/>
        </p:nvSpPr>
        <p:spPr>
          <a:xfrm>
            <a:off x="980303" y="1447800"/>
            <a:ext cx="5649097" cy="68580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36000" rtlCol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Workitem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Code = (121706, DCM, “</a:t>
            </a: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RT Patient Position Acquisition, dual plane kV/MV“)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100" dirty="0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Applicability Scope = RT Radiation “AP”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TT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B717BF-0997-415C-9D24-B81C0F646172}"/>
              </a:ext>
            </a:extLst>
          </p:cNvPr>
          <p:cNvSpPr/>
          <p:nvPr/>
        </p:nvSpPr>
        <p:spPr>
          <a:xfrm>
            <a:off x="2133601" y="2743201"/>
            <a:ext cx="6019800" cy="1828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36000" rtlCol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Index = 1</a:t>
            </a:r>
          </a:p>
          <a:p>
            <a:pPr>
              <a:defRPr/>
            </a:pPr>
            <a:r>
              <a:rPr lang="fr-FR" sz="1100" dirty="0" err="1">
                <a:solidFill>
                  <a:srgbClr val="000000"/>
                </a:solidFill>
              </a:rPr>
              <a:t>Workitem</a:t>
            </a:r>
            <a:r>
              <a:rPr lang="fr-FR" sz="1100" dirty="0">
                <a:solidFill>
                  <a:srgbClr val="000000"/>
                </a:solidFill>
              </a:rPr>
              <a:t> Code = (121704, DCM, “RT Patient Position Acquisition, single plane kV“)</a:t>
            </a:r>
          </a:p>
          <a:p>
            <a:pPr>
              <a:defRPr/>
            </a:pPr>
            <a:endParaRPr lang="fr-FR" sz="11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Acquisition Initiation = (S213502, 99SUP213 “Acquisition Initiation before start of Radiation”)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k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 Generation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= 80 kV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Projection Geometry = Source Angle 90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100" dirty="0">
              <a:solidFill>
                <a:srgbClr val="000000"/>
              </a:solidFill>
              <a:latin typeface="Arial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Position Reference Instance = RT Image “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LATR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C8603A-F688-453D-AC88-3E106F26803D}"/>
              </a:ext>
            </a:extLst>
          </p:cNvPr>
          <p:cNvSpPr/>
          <p:nvPr/>
        </p:nvSpPr>
        <p:spPr>
          <a:xfrm>
            <a:off x="990600" y="4572000"/>
            <a:ext cx="1143000" cy="1890201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Subtask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250582-1BA3-4634-A01A-C62D6746A78D}"/>
              </a:ext>
            </a:extLst>
          </p:cNvPr>
          <p:cNvSpPr/>
          <p:nvPr/>
        </p:nvSpPr>
        <p:spPr>
          <a:xfrm>
            <a:off x="2133600" y="4572000"/>
            <a:ext cx="6019800" cy="1890201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36000" rtlCol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Index = 2</a:t>
            </a:r>
          </a:p>
          <a:p>
            <a:pPr>
              <a:defRPr/>
            </a:pPr>
            <a:r>
              <a:rPr kumimoji="0" lang="fr-FR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Workitem</a:t>
            </a: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Code = (121702, DCM, “RT Patient Position Acquisition, single plane MV“)</a:t>
            </a:r>
          </a:p>
          <a:p>
            <a:pPr>
              <a:defRPr/>
            </a:pPr>
            <a:endParaRPr kumimoji="0" lang="fr-FR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Acquisition Initiation = (S213502, 99SUP213 “Acquisition Initiation before start of Radiation”)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defRPr/>
            </a:pPr>
            <a:endParaRPr kumimoji="0" lang="fr-FR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MV Generation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= 6 MV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Projection Geometry = Source Angle 0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100" dirty="0">
              <a:solidFill>
                <a:srgbClr val="000000"/>
              </a:solidFill>
              <a:latin typeface="Arial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Position Reference Instance = RT Image “AP”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706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CC79-5793-4190-A764-BAFF03179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Acq</a:t>
            </a:r>
            <a:r>
              <a:rPr lang="en-US" dirty="0"/>
              <a:t> </a:t>
            </a:r>
            <a:r>
              <a:rPr lang="en-US" dirty="0" err="1"/>
              <a:t>Instr</a:t>
            </a:r>
            <a:r>
              <a:rPr lang="en-US" dirty="0"/>
              <a:t>: Tasks to perform</a:t>
            </a:r>
            <a:endParaRPr lang="en-T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DDF72-A5ED-4B55-9927-F22CE17C5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One or more Acquisition Tasks</a:t>
            </a:r>
          </a:p>
          <a:p>
            <a:r>
              <a:rPr lang="en-US" sz="1600" b="0" dirty="0">
                <a:solidFill>
                  <a:schemeClr val="tx1"/>
                </a:solidFill>
              </a:rPr>
              <a:t>For 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Task 1:   One KV/MV Image pair prior to therapeutic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Task 2:   5 MV Images during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Task 3:   One KV Image after beam</a:t>
            </a:r>
          </a:p>
          <a:p>
            <a:r>
              <a:rPr lang="en-US" sz="1600" b="0" dirty="0">
                <a:solidFill>
                  <a:schemeClr val="tx1"/>
                </a:solidFill>
              </a:rPr>
              <a:t>A task applies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a set of RT Radiation 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or a set RT Radiations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or a Treatment Position group.</a:t>
            </a:r>
          </a:p>
          <a:p>
            <a:endParaRPr lang="en-US" sz="1800" b="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One or more Subtasks per Task.</a:t>
            </a:r>
          </a:p>
          <a:p>
            <a:r>
              <a:rPr lang="en-US" sz="1600" b="0" dirty="0">
                <a:solidFill>
                  <a:schemeClr val="tx1"/>
                </a:solidFill>
              </a:rPr>
              <a:t>Per example of above: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Task 1:   2 subtasks: one for KV, one for MV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Task 2:   1 subtask for MV, with 5 trigger values defined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Task 3:   1 subtask for MV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TT" sz="1800" b="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F5D098-C5A5-4271-85DF-5756DADDB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3F10B-3825-4051-ACA6-0D6BE9E7A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0696F-EECE-4C70-B5BC-2F2BE52D202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058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CC79-5793-4190-A764-BAFF03179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Acq</a:t>
            </a:r>
            <a:r>
              <a:rPr lang="en-US" dirty="0"/>
              <a:t> </a:t>
            </a:r>
            <a:r>
              <a:rPr lang="en-US" dirty="0" err="1"/>
              <a:t>Instr</a:t>
            </a:r>
            <a:r>
              <a:rPr lang="en-US" dirty="0"/>
              <a:t>: Specification Approaches</a:t>
            </a:r>
            <a:endParaRPr lang="en-T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DDF72-A5ED-4B55-9927-F22CE17C5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Parameters are specified by:</a:t>
            </a:r>
          </a:p>
          <a:p>
            <a:r>
              <a:rPr lang="en-US" sz="1400" dirty="0">
                <a:solidFill>
                  <a:schemeClr val="tx1"/>
                </a:solidFill>
              </a:rPr>
              <a:t>Indirectly by Protocol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Refer to a protocols knows to the acquisition device</a:t>
            </a:r>
          </a:p>
          <a:p>
            <a:pPr marL="571500" lvl="1"/>
            <a:r>
              <a:rPr lang="en-US" sz="1200" b="0" dirty="0">
                <a:solidFill>
                  <a:schemeClr val="tx1"/>
                </a:solidFill>
              </a:rPr>
              <a:t>by Code, or</a:t>
            </a:r>
          </a:p>
          <a:p>
            <a:pPr marL="571500" lvl="1"/>
            <a:r>
              <a:rPr lang="en-US" sz="1200" b="0" dirty="0">
                <a:solidFill>
                  <a:schemeClr val="tx1"/>
                </a:solidFill>
              </a:rPr>
              <a:t>by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User may fine-tune this protocol at the acquisition device any time</a:t>
            </a:r>
          </a:p>
          <a:p>
            <a:pPr marL="571500" lvl="1"/>
            <a:r>
              <a:rPr lang="en-US" sz="1200" b="0" dirty="0">
                <a:solidFill>
                  <a:schemeClr val="tx1"/>
                </a:solidFill>
              </a:rPr>
              <a:t>Protocol identification stays the same</a:t>
            </a:r>
          </a:p>
          <a:p>
            <a:pPr marL="571500" lvl="1"/>
            <a:r>
              <a:rPr lang="en-US" sz="1200" b="0" dirty="0">
                <a:solidFill>
                  <a:schemeClr val="tx1"/>
                </a:solidFill>
              </a:rPr>
              <a:t>Protocol Version tracking out of scope</a:t>
            </a:r>
            <a:endParaRPr lang="en-US" sz="1600" b="0" dirty="0">
              <a:solidFill>
                <a:schemeClr val="tx1"/>
              </a:solidFill>
            </a:endParaRPr>
          </a:p>
          <a:p>
            <a:pPr marL="571500" lvl="1"/>
            <a:r>
              <a:rPr lang="en-US" sz="1200" b="0" dirty="0">
                <a:solidFill>
                  <a:schemeClr val="tx1"/>
                </a:solidFill>
              </a:rPr>
              <a:t>Device – based settings may be traced locally at the device</a:t>
            </a:r>
          </a:p>
          <a:p>
            <a:r>
              <a:rPr lang="en-US" sz="1400" dirty="0">
                <a:solidFill>
                  <a:schemeClr val="tx1"/>
                </a:solidFill>
              </a:rPr>
              <a:t>Directly by explicit Parameters: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As indicated in the following slides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Any combination of Protocol-inferred and explicit Parameters supported</a:t>
            </a:r>
          </a:p>
          <a:p>
            <a:r>
              <a:rPr lang="en-US" sz="1600" b="0" dirty="0">
                <a:solidFill>
                  <a:schemeClr val="tx1"/>
                </a:solidFill>
              </a:rPr>
              <a:t>Addresses variability of devices in terms of </a:t>
            </a:r>
            <a:endParaRPr lang="en-US" sz="1800" b="0" dirty="0">
              <a:solidFill>
                <a:schemeClr val="tx1"/>
              </a:solidFill>
            </a:endParaRP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Technology</a:t>
            </a: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Generation</a:t>
            </a:r>
          </a:p>
          <a:p>
            <a:pPr marL="571500" lvl="1"/>
            <a:endParaRPr lang="en-US" sz="1400" b="0" dirty="0">
              <a:solidFill>
                <a:schemeClr val="tx1"/>
              </a:solidFill>
            </a:endParaRPr>
          </a:p>
          <a:p>
            <a:endParaRPr lang="en-US" sz="1800" b="0" dirty="0">
              <a:solidFill>
                <a:schemeClr val="tx1"/>
              </a:solidFill>
            </a:endParaRPr>
          </a:p>
          <a:p>
            <a:endParaRPr lang="en-US" sz="18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TT" sz="1800" b="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F5D098-C5A5-4271-85DF-5756DADDB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3F10B-3825-4051-ACA6-0D6BE9E7A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0696F-EECE-4C70-B5BC-2F2BE52D202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72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CC79-5793-4190-A764-BAFF03179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Acq</a:t>
            </a:r>
            <a:r>
              <a:rPr lang="en-US" dirty="0"/>
              <a:t> </a:t>
            </a:r>
            <a:r>
              <a:rPr lang="en-US" dirty="0" err="1"/>
              <a:t>Instr</a:t>
            </a:r>
            <a:r>
              <a:rPr lang="en-US" dirty="0"/>
              <a:t>: Geometry</a:t>
            </a:r>
            <a:endParaRPr lang="en-T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DDF72-A5ED-4B55-9927-F22CE17C5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Basis: Equipment 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Same approach as used for RT Radiation IODs as well</a:t>
            </a:r>
            <a:endParaRPr lang="en-US" sz="1800" b="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Device Geometries</a:t>
            </a:r>
          </a:p>
          <a:p>
            <a:r>
              <a:rPr lang="en-US" sz="1600" b="0" dirty="0">
                <a:solidFill>
                  <a:schemeClr val="tx1"/>
                </a:solidFill>
              </a:rPr>
              <a:t>Transformation Matrix from Equipment FOR to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Imaging Source Coordinate System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Image Receptor Coordinate System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dirty="0">
                <a:solidFill>
                  <a:srgbClr val="000000"/>
                </a:solidFill>
                <a:latin typeface="Arial"/>
              </a:rPr>
              <a:t>User-readable decomposition optionally supported for applications, which can´t do this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68325" lvl="2" indent="-277813"/>
            <a:r>
              <a:rPr lang="en-US" sz="1400" b="0" dirty="0">
                <a:solidFill>
                  <a:schemeClr val="tx1"/>
                </a:solidFill>
              </a:rPr>
              <a:t>concept as used in RT Radiations as well</a:t>
            </a:r>
          </a:p>
          <a:p>
            <a:r>
              <a:rPr lang="en-US" sz="1800" dirty="0">
                <a:solidFill>
                  <a:schemeClr val="tx1"/>
                </a:solidFill>
              </a:rPr>
              <a:t>Patient Positioner Geometry</a:t>
            </a:r>
          </a:p>
          <a:p>
            <a:r>
              <a:rPr lang="en-US" sz="1600" b="0" dirty="0">
                <a:solidFill>
                  <a:schemeClr val="tx1"/>
                </a:solidFill>
              </a:rPr>
              <a:t>Use of existing 2</a:t>
            </a:r>
            <a:r>
              <a:rPr lang="en-US" sz="1600" b="0" baseline="30000" dirty="0">
                <a:solidFill>
                  <a:schemeClr val="tx1"/>
                </a:solidFill>
              </a:rPr>
              <a:t>nd</a:t>
            </a:r>
            <a:r>
              <a:rPr lang="en-US" sz="1600" b="0" dirty="0">
                <a:solidFill>
                  <a:schemeClr val="tx1"/>
                </a:solidFill>
              </a:rPr>
              <a:t> Generation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Relate Patient FOR to Equipment 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Library Approach</a:t>
            </a:r>
          </a:p>
          <a:p>
            <a:pPr marL="571500" lvl="1"/>
            <a:r>
              <a:rPr lang="en-US" sz="1400" b="0" dirty="0">
                <a:solidFill>
                  <a:schemeClr val="tx1"/>
                </a:solidFill>
              </a:rPr>
              <a:t>Specify Patient Position once</a:t>
            </a:r>
          </a:p>
          <a:p>
            <a:pPr marL="571500" lvl="1"/>
            <a:r>
              <a:rPr lang="en-US" sz="1400" b="0" dirty="0">
                <a:solidFill>
                  <a:schemeClr val="tx1"/>
                </a:solidFill>
              </a:rPr>
              <a:t>Apply many times by reference, since most treatments have static positions, but some do not</a:t>
            </a:r>
          </a:p>
          <a:p>
            <a:endParaRPr lang="en-US" sz="1800" b="0" dirty="0">
              <a:solidFill>
                <a:schemeClr val="tx1"/>
              </a:solidFill>
            </a:endParaRPr>
          </a:p>
          <a:p>
            <a:endParaRPr lang="en-US" sz="18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TT" sz="1800" b="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F5D098-C5A5-4271-85DF-5756DADDB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3F10B-3825-4051-ACA6-0D6BE9E7A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0696F-EECE-4C70-B5BC-2F2BE52D202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22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CC79-5793-4190-A764-BAFF03179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Acq</a:t>
            </a:r>
            <a:r>
              <a:rPr lang="en-US" dirty="0"/>
              <a:t> </a:t>
            </a:r>
            <a:r>
              <a:rPr lang="en-US" dirty="0" err="1"/>
              <a:t>Instr</a:t>
            </a:r>
            <a:r>
              <a:rPr lang="en-US" dirty="0"/>
              <a:t>: Signal Generation</a:t>
            </a:r>
            <a:endParaRPr lang="en-T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DDF72-A5ED-4B55-9927-F22CE17C5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Generation of MV (therapeutic) Beam for Imaging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Use of 2</a:t>
            </a:r>
            <a:r>
              <a:rPr lang="en-US" sz="1800" b="0" baseline="30000" dirty="0">
                <a:solidFill>
                  <a:schemeClr val="tx1"/>
                </a:solidFill>
              </a:rPr>
              <a:t>nd</a:t>
            </a:r>
            <a:r>
              <a:rPr lang="en-US" sz="1800" b="0" dirty="0">
                <a:solidFill>
                  <a:schemeClr val="tx1"/>
                </a:solidFill>
              </a:rPr>
              <a:t> Gen Radiation Generation Macro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Covers MV Photons and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Incl. all beam generation specifics for the therapeutic beam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Generation of KV (therapeutic) Beam for Imaging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Use of existing (KV) X-Ray Attributes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Covers KV Photons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tx1"/>
              </a:solidFill>
            </a:endParaRPr>
          </a:p>
          <a:p>
            <a:r>
              <a:rPr lang="en-US" sz="1600" b="0" dirty="0">
                <a:solidFill>
                  <a:schemeClr val="tx1"/>
                </a:solidFill>
              </a:rPr>
              <a:t>(future outlook: Addition of other technologies as needed)</a:t>
            </a:r>
          </a:p>
          <a:p>
            <a:endParaRPr lang="en-US" sz="1800" b="0" dirty="0">
              <a:solidFill>
                <a:schemeClr val="tx1"/>
              </a:solidFill>
            </a:endParaRPr>
          </a:p>
          <a:p>
            <a:endParaRPr lang="en-US" sz="18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TT" sz="1800" b="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F5D098-C5A5-4271-85DF-5756DADDB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3F10B-3825-4051-ACA6-0D6BE9E7A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0696F-EECE-4C70-B5BC-2F2BE52D202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90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98F6B-6C59-4318-B1CE-1C91F4DF2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4E7E0-B667-4B78-9D14-77A2D67F5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525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Radiotherapy Imaging for Patient Position Detection: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Various imaging technologies result in various IODs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Advice to Procedure Execution: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Acquisition Devices are instructed about details of Acquisition</a:t>
            </a:r>
          </a:p>
          <a:p>
            <a:endParaRPr lang="en-US" sz="1000" b="0" i="1" dirty="0">
              <a:solidFill>
                <a:srgbClr val="FF0000"/>
              </a:solidFill>
            </a:endParaRPr>
          </a:p>
          <a:p>
            <a:r>
              <a:rPr lang="en-US" sz="1000" b="0" i="1" dirty="0">
                <a:solidFill>
                  <a:srgbClr val="FF0000"/>
                </a:solidFill>
              </a:rPr>
              <a:t>Scope of Supplement 213 in red</a:t>
            </a:r>
          </a:p>
          <a:p>
            <a:pPr marL="342900" indent="-342900"/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7D8F53-E623-468C-8598-EE77B4161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0696F-EECE-4C70-B5BC-2F2BE52D202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656A2C60-F7EF-4C39-A279-B328AF2BC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609688"/>
              </p:ext>
            </p:extLst>
          </p:nvPr>
        </p:nvGraphicFramePr>
        <p:xfrm>
          <a:off x="483629" y="3207844"/>
          <a:ext cx="8176742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420">
                  <a:extLst>
                    <a:ext uri="{9D8B030D-6E8A-4147-A177-3AD203B41FA5}">
                      <a16:colId xmlns:a16="http://schemas.microsoft.com/office/drawing/2014/main" val="4002962309"/>
                    </a:ext>
                  </a:extLst>
                </a:gridCol>
                <a:gridCol w="2746741">
                  <a:extLst>
                    <a:ext uri="{9D8B030D-6E8A-4147-A177-3AD203B41FA5}">
                      <a16:colId xmlns:a16="http://schemas.microsoft.com/office/drawing/2014/main" val="1264090445"/>
                    </a:ext>
                  </a:extLst>
                </a:gridCol>
                <a:gridCol w="2725581">
                  <a:extLst>
                    <a:ext uri="{9D8B030D-6E8A-4147-A177-3AD203B41FA5}">
                      <a16:colId xmlns:a16="http://schemas.microsoft.com/office/drawing/2014/main" val="1322068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Technology</a:t>
                      </a:r>
                      <a:endParaRPr lang="en-TT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Result IODs</a:t>
                      </a:r>
                      <a:endParaRPr lang="en-TT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Acquisition Instruction IOD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102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Projection / RT Image</a:t>
                      </a:r>
                      <a:endParaRPr lang="en-T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Enhanced RT Image </a:t>
                      </a:r>
                      <a:br>
                        <a:rPr lang="en-US" sz="1200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-&gt; Sup 213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Included</a:t>
                      </a:r>
                      <a:br>
                        <a:rPr lang="en-US" sz="1200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-&gt; Sup 213</a:t>
                      </a:r>
                      <a:endParaRPr lang="en-TT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354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CT</a:t>
                      </a:r>
                      <a:endParaRPr lang="en-T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CT</a:t>
                      </a:r>
                      <a:endParaRPr lang="en-T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Included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-&gt; Sup 213</a:t>
                      </a:r>
                      <a:endParaRPr lang="en-T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811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MR</a:t>
                      </a:r>
                      <a:endParaRPr lang="en-T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MR</a:t>
                      </a:r>
                      <a:endParaRPr lang="en-T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Future Extension</a:t>
                      </a:r>
                      <a:endParaRPr lang="en-TT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49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Ultrasound</a:t>
                      </a:r>
                      <a:endParaRPr lang="en-T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</a:t>
                      </a:r>
                      <a:endParaRPr lang="en-T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Future Extension</a:t>
                      </a:r>
                      <a:endParaRPr lang="en-TT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021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Surface Scanning</a:t>
                      </a:r>
                      <a:endParaRPr lang="en-T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Surface</a:t>
                      </a:r>
                      <a:endParaRPr lang="en-T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Future Extension</a:t>
                      </a:r>
                      <a:endParaRPr lang="en-TT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365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Transponder Marker</a:t>
                      </a:r>
                      <a:endParaRPr lang="en-T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Segmentation, Fiducials</a:t>
                      </a:r>
                      <a:endParaRPr lang="en-T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Future Extension</a:t>
                      </a:r>
                      <a:endParaRPr lang="en-TT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389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…others</a:t>
                      </a:r>
                      <a:endParaRPr lang="en-T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…others</a:t>
                      </a:r>
                      <a:endParaRPr lang="en-T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Future Extension</a:t>
                      </a:r>
                      <a:endParaRPr lang="en-TT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844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394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1400" dirty="0"/>
              <a:t>Christof Schadt</a:t>
            </a:r>
          </a:p>
          <a:p>
            <a:pPr marL="0" lvl="1" indent="0" eaLnBrk="1" hangingPunct="1">
              <a:buNone/>
            </a:pPr>
            <a:r>
              <a:rPr lang="en-US" sz="1400" dirty="0"/>
              <a:t>	Co-Chair WG-07</a:t>
            </a:r>
          </a:p>
          <a:p>
            <a:pPr marL="0" lvl="1" indent="0" eaLnBrk="1" hangingPunct="1">
              <a:buNone/>
            </a:pPr>
            <a:r>
              <a:rPr lang="en-US" sz="1400" dirty="0"/>
              <a:t>	</a:t>
            </a:r>
            <a:r>
              <a:rPr lang="en-US" sz="1400" dirty="0" err="1"/>
              <a:t>Brainlab</a:t>
            </a:r>
            <a:r>
              <a:rPr lang="en-US" sz="1400" dirty="0"/>
              <a:t> AG</a:t>
            </a:r>
          </a:p>
          <a:p>
            <a:pPr eaLnBrk="1" hangingPunct="1"/>
            <a:r>
              <a:rPr lang="en-US" sz="1400" dirty="0"/>
              <a:t>	</a:t>
            </a:r>
            <a:r>
              <a:rPr lang="en-US" sz="1400" dirty="0">
                <a:hlinkClick r:id="rId3"/>
              </a:rPr>
              <a:t>christof.schadt@brainlab.com</a:t>
            </a:r>
            <a:endParaRPr lang="en-US" sz="1400" dirty="0"/>
          </a:p>
          <a:p>
            <a:pPr eaLnBrk="1" hangingPunct="1"/>
            <a:endParaRPr lang="en-US" sz="1400" dirty="0"/>
          </a:p>
          <a:p>
            <a:pPr eaLnBrk="1" hangingPunct="1"/>
            <a:r>
              <a:rPr lang="en-US" sz="1400" dirty="0"/>
              <a:t>Jim Percy</a:t>
            </a:r>
          </a:p>
          <a:p>
            <a:pPr marL="0" lvl="1" indent="0" eaLnBrk="1" hangingPunct="1">
              <a:buNone/>
            </a:pPr>
            <a:r>
              <a:rPr lang="en-US" sz="1400" dirty="0"/>
              <a:t>	Co-Chair WG-07</a:t>
            </a:r>
          </a:p>
          <a:p>
            <a:pPr marL="0" lvl="1" indent="0" eaLnBrk="1" hangingPunct="1">
              <a:buNone/>
            </a:pPr>
            <a:r>
              <a:rPr lang="en-US" sz="1400" dirty="0"/>
              <a:t>	</a:t>
            </a:r>
            <a:r>
              <a:rPr lang="en-US" sz="1400" dirty="0" err="1"/>
              <a:t>Elekta</a:t>
            </a:r>
            <a:endParaRPr lang="en-US" sz="1400" dirty="0"/>
          </a:p>
          <a:p>
            <a:pPr eaLnBrk="1" hangingPunct="1"/>
            <a:r>
              <a:rPr lang="en-US" sz="1400" dirty="0"/>
              <a:t>	</a:t>
            </a:r>
            <a:r>
              <a:rPr lang="en-US" sz="1400" dirty="0">
                <a:hlinkClick r:id="rId4"/>
              </a:rPr>
              <a:t>jim.percy@elekta.com</a:t>
            </a:r>
            <a:endParaRPr lang="en-US" sz="1400" dirty="0"/>
          </a:p>
          <a:p>
            <a:pPr eaLnBrk="1" hangingPunct="1"/>
            <a:endParaRPr lang="en-US" sz="1400" dirty="0"/>
          </a:p>
          <a:p>
            <a:pPr eaLnBrk="1" hangingPunct="1"/>
            <a:r>
              <a:rPr lang="en-US" sz="1400" dirty="0"/>
              <a:t>Ulrich Busch (Editor)</a:t>
            </a:r>
          </a:p>
          <a:p>
            <a:pPr marL="0" lvl="1" indent="0" eaLnBrk="1" hangingPunct="1">
              <a:buNone/>
            </a:pPr>
            <a:r>
              <a:rPr lang="en-US" sz="1400" dirty="0"/>
              <a:t>	Member WG-07</a:t>
            </a:r>
          </a:p>
          <a:p>
            <a:pPr marL="0" lvl="1" indent="0" eaLnBrk="1" hangingPunct="1">
              <a:buNone/>
            </a:pPr>
            <a:r>
              <a:rPr lang="en-US" sz="1400" dirty="0"/>
              <a:t>	Individual</a:t>
            </a:r>
          </a:p>
          <a:p>
            <a:pPr eaLnBrk="1" hangingPunct="1"/>
            <a:r>
              <a:rPr lang="en-US" sz="1400" dirty="0"/>
              <a:t>	</a:t>
            </a:r>
            <a:r>
              <a:rPr lang="en-US" sz="1400" dirty="0">
                <a:hlinkClick r:id="rId5"/>
              </a:rPr>
              <a:t>ulrich.busch@bluewin.ch</a:t>
            </a:r>
            <a:endParaRPr lang="en-US" sz="1400" dirty="0"/>
          </a:p>
          <a:p>
            <a:pPr eaLnBrk="1" hangingPunct="1"/>
            <a:endParaRPr lang="en-US" sz="1400" dirty="0"/>
          </a:p>
          <a:p>
            <a:pPr eaLnBrk="1" hangingPunct="1"/>
            <a:endParaRPr lang="en-US" sz="16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0237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75CBA-981C-4284-BA73-48A852F9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AC9C7-CE9E-4283-BA25-9A1F80CF2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2 IODs for RT Image</a:t>
            </a:r>
          </a:p>
          <a:p>
            <a:pPr lvl="1"/>
            <a:r>
              <a:rPr lang="en-US" sz="1600" b="0" dirty="0">
                <a:solidFill>
                  <a:schemeClr val="tx1"/>
                </a:solidFill>
              </a:rPr>
              <a:t>Enhanced RT Image</a:t>
            </a:r>
          </a:p>
          <a:p>
            <a:pPr lvl="1"/>
            <a:r>
              <a:rPr lang="en-US" sz="1600" b="0" dirty="0">
                <a:solidFill>
                  <a:schemeClr val="tx1"/>
                </a:solidFill>
              </a:rPr>
              <a:t>Enhanced Continuous RT Image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1 Instruction  IOD</a:t>
            </a:r>
          </a:p>
          <a:p>
            <a:pPr lvl="1"/>
            <a:r>
              <a:rPr lang="en-US" sz="1600" b="0" dirty="0">
                <a:solidFill>
                  <a:schemeClr val="tx1"/>
                </a:solidFill>
              </a:rPr>
              <a:t>RT Patient Position Acquisition Instruction</a:t>
            </a:r>
          </a:p>
          <a:p>
            <a:endParaRPr lang="en-US" sz="2000" b="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Several Macros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Applicability (to RT Radiation Sets, RT Radiations…)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Geometry (Image Source and Receptor in respect to Equipment)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Signal Generation (KV, MV, later: others)</a:t>
            </a:r>
            <a:endParaRPr lang="en-US" sz="1400" dirty="0">
              <a:solidFill>
                <a:schemeClr val="tx1"/>
              </a:solidFill>
            </a:endParaRPr>
          </a:p>
          <a:p>
            <a:endParaRPr lang="en-US" sz="1600" b="0" dirty="0">
              <a:solidFill>
                <a:schemeClr val="tx1"/>
              </a:solidFill>
            </a:endParaRPr>
          </a:p>
          <a:p>
            <a:r>
              <a:rPr lang="en-US" sz="1600" b="0" dirty="0">
                <a:solidFill>
                  <a:schemeClr val="tx1"/>
                </a:solidFill>
              </a:rPr>
              <a:t>Usage across all 3 IODs:</a:t>
            </a:r>
          </a:p>
          <a:p>
            <a:pPr lvl="1"/>
            <a:r>
              <a:rPr lang="en-US" sz="1400" b="0" dirty="0">
                <a:solidFill>
                  <a:schemeClr val="tx1"/>
                </a:solidFill>
              </a:rPr>
              <a:t>RT Image IODs: Recording parameters used during acquisition</a:t>
            </a:r>
          </a:p>
          <a:p>
            <a:pPr lvl="1"/>
            <a:r>
              <a:rPr lang="en-US" sz="1400" b="0" dirty="0">
                <a:solidFill>
                  <a:schemeClr val="tx1"/>
                </a:solidFill>
              </a:rPr>
              <a:t>Instruction IOD: Specifying parameters to be used during acquisition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96664-AC65-482C-942E-31C89286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0696F-EECE-4C70-B5BC-2F2BE52D202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69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98F6B-6C59-4318-B1CE-1C91F4DF2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 Image Functional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4E7E0-B667-4B78-9D14-77A2D67F5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2"/>
          </a:xfrm>
        </p:spPr>
        <p:txBody>
          <a:bodyPr/>
          <a:lstStyle/>
          <a:p>
            <a:r>
              <a:rPr lang="en-US" sz="2000" b="0" dirty="0">
                <a:solidFill>
                  <a:schemeClr val="tx1"/>
                </a:solidFill>
              </a:rPr>
              <a:t>(substantially same scope of content as in 1</a:t>
            </a:r>
            <a:r>
              <a:rPr lang="en-US" sz="2000" b="0" baseline="30000" dirty="0">
                <a:solidFill>
                  <a:schemeClr val="tx1"/>
                </a:solidFill>
              </a:rPr>
              <a:t>st</a:t>
            </a:r>
            <a:r>
              <a:rPr lang="en-US" sz="2000" b="0" dirty="0">
                <a:solidFill>
                  <a:schemeClr val="tx1"/>
                </a:solidFill>
              </a:rPr>
              <a:t> Generation)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Image Characteristics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Projection Image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May be:</a:t>
            </a:r>
          </a:p>
          <a:p>
            <a:pPr marL="628650" lvl="1" indent="-342900"/>
            <a:r>
              <a:rPr lang="en-US" sz="1800" b="0" dirty="0">
                <a:solidFill>
                  <a:schemeClr val="tx1"/>
                </a:solidFill>
              </a:rPr>
              <a:t>Single Frame</a:t>
            </a:r>
          </a:p>
          <a:p>
            <a:pPr marL="628650" lvl="1" indent="-342900"/>
            <a:r>
              <a:rPr lang="en-US" sz="1800" b="0" dirty="0">
                <a:solidFill>
                  <a:schemeClr val="tx1"/>
                </a:solidFill>
              </a:rPr>
              <a:t>Couple of Frames</a:t>
            </a:r>
          </a:p>
          <a:p>
            <a:pPr marL="628650" lvl="1" indent="-342900"/>
            <a:r>
              <a:rPr lang="en-US" sz="1800" b="0" dirty="0">
                <a:solidFill>
                  <a:schemeClr val="tx1"/>
                </a:solidFill>
              </a:rPr>
              <a:t>Continuous acquisition</a:t>
            </a:r>
            <a:br>
              <a:rPr lang="en-US" sz="1800" b="0" dirty="0">
                <a:solidFill>
                  <a:schemeClr val="tx1"/>
                </a:solidFill>
              </a:rPr>
            </a:br>
            <a:r>
              <a:rPr lang="en-US" sz="1800" b="0" dirty="0">
                <a:solidFill>
                  <a:schemeClr val="tx1"/>
                </a:solidFill>
              </a:rPr>
              <a:t>(MPEG)</a:t>
            </a:r>
          </a:p>
          <a:p>
            <a:pPr marL="342900" indent="-342900"/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7D8F53-E623-468C-8598-EE77B4161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0696F-EECE-4C70-B5BC-2F2BE52D202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90291E-35C5-4D24-9BC6-3D29B9591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311" y="3358686"/>
            <a:ext cx="4670967" cy="318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35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CD387-4CBC-41EB-B664-0CCE40E09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 Image Clinical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FBA64-67FA-4EB5-B832-F91312EDC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Image Object may represent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Images acquired</a:t>
            </a:r>
            <a:br>
              <a:rPr lang="en-US" sz="1800" b="0" dirty="0">
                <a:solidFill>
                  <a:schemeClr val="tx1"/>
                </a:solidFill>
              </a:rPr>
            </a:br>
            <a:r>
              <a:rPr lang="en-US" sz="1600" b="0" dirty="0">
                <a:solidFill>
                  <a:schemeClr val="tx1"/>
                </a:solidFill>
              </a:rPr>
              <a:t>before / during / after therapeutic Radiation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Images re-constructed from 3D Images prior to Treatment</a:t>
            </a:r>
            <a:br>
              <a:rPr lang="en-US" sz="1800" b="0" dirty="0">
                <a:solidFill>
                  <a:schemeClr val="tx1"/>
                </a:solidFill>
              </a:rPr>
            </a:br>
            <a:r>
              <a:rPr lang="en-US" sz="1600" b="0" dirty="0">
                <a:solidFill>
                  <a:schemeClr val="tx1"/>
                </a:solidFill>
              </a:rPr>
              <a:t>‘DRRs’, ‘Reference Images’, constructed in Treatment Planning phase</a:t>
            </a:r>
            <a:endParaRPr lang="en-US" sz="1800" b="0" dirty="0">
              <a:solidFill>
                <a:schemeClr val="tx1"/>
              </a:solidFill>
            </a:endParaRPr>
          </a:p>
          <a:p>
            <a:pPr marL="628650" lvl="1" indent="-342900"/>
            <a:r>
              <a:rPr lang="en-US" sz="1600" b="0" dirty="0">
                <a:solidFill>
                  <a:schemeClr val="tx1"/>
                </a:solidFill>
              </a:rPr>
              <a:t>Used for verification:</a:t>
            </a:r>
            <a:br>
              <a:rPr lang="en-US" sz="1600" b="0" dirty="0">
                <a:solidFill>
                  <a:schemeClr val="tx1"/>
                </a:solidFill>
              </a:rPr>
            </a:br>
            <a:r>
              <a:rPr lang="en-US" sz="1600" b="0" dirty="0">
                <a:solidFill>
                  <a:schemeClr val="tx1"/>
                </a:solidFill>
              </a:rPr>
              <a:t>Comparison against acquired Images</a:t>
            </a:r>
          </a:p>
          <a:p>
            <a:pPr marL="342900" indent="-342900"/>
            <a:endParaRPr lang="en-US" sz="2000" b="0" dirty="0">
              <a:solidFill>
                <a:schemeClr val="tx1"/>
              </a:solidFill>
            </a:endParaRPr>
          </a:p>
          <a:p>
            <a:r>
              <a:rPr lang="en-US" sz="2000" b="0" dirty="0">
                <a:solidFill>
                  <a:schemeClr val="tx1"/>
                </a:solidFill>
              </a:rPr>
              <a:t>		DRR			Acquired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E468D1-9113-475C-9D93-6CFC58CB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0696F-EECE-4C70-B5BC-2F2BE52D202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3B5F97-583C-4483-87A0-D696EF0547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579463"/>
            <a:ext cx="2353567" cy="1801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6A04ED-D13A-4C93-8FA5-6616E4FAC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584700"/>
            <a:ext cx="2304256" cy="179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43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CD387-4CBC-41EB-B664-0CCE40E09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 Image Clinical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FBA64-67FA-4EB5-B832-F91312EDC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Patient Position Detection and Correction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Acquire RT Image with patient on table.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Relate current Patient Position in respect to treatment device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Determine correction of Patient Position:</a:t>
            </a:r>
          </a:p>
          <a:p>
            <a:pPr marL="628650" lvl="1" indent="-342900"/>
            <a:r>
              <a:rPr lang="en-US" sz="1800" b="0" dirty="0">
                <a:solidFill>
                  <a:schemeClr val="tx1"/>
                </a:solidFill>
              </a:rPr>
              <a:t>Determine current beam geometry in respect to patient</a:t>
            </a:r>
          </a:p>
          <a:p>
            <a:pPr marL="628650" lvl="1" indent="-342900"/>
            <a:r>
              <a:rPr lang="en-US" sz="1800" b="0" dirty="0">
                <a:solidFill>
                  <a:schemeClr val="tx1"/>
                </a:solidFill>
              </a:rPr>
              <a:t>Relate current beam geometry to planned beam geometry</a:t>
            </a:r>
            <a:br>
              <a:rPr lang="en-US" sz="1800" b="0" dirty="0">
                <a:solidFill>
                  <a:schemeClr val="tx1"/>
                </a:solidFill>
              </a:rPr>
            </a:br>
            <a:r>
              <a:rPr lang="en-US" sz="1800" b="0" dirty="0">
                <a:solidFill>
                  <a:schemeClr val="tx1"/>
                </a:solidFill>
              </a:rPr>
              <a:t>(in respect to patient)</a:t>
            </a:r>
          </a:p>
          <a:p>
            <a:pPr marL="628650" lvl="1" indent="-342900"/>
            <a:r>
              <a:rPr lang="en-US" sz="1800" b="0" dirty="0">
                <a:solidFill>
                  <a:schemeClr val="tx1"/>
                </a:solidFill>
              </a:rPr>
              <a:t>- as needed -</a:t>
            </a:r>
            <a:br>
              <a:rPr lang="en-US" sz="1800" b="0" dirty="0">
                <a:solidFill>
                  <a:schemeClr val="tx1"/>
                </a:solidFill>
              </a:rPr>
            </a:br>
            <a:r>
              <a:rPr lang="en-US" sz="1800" b="0" dirty="0">
                <a:solidFill>
                  <a:schemeClr val="tx1"/>
                </a:solidFill>
              </a:rPr>
              <a:t>Align position and orientation of patient to match planned beam geometry</a:t>
            </a:r>
          </a:p>
          <a:p>
            <a:pPr marL="628650" lvl="1" indent="-342900"/>
            <a:endParaRPr lang="en-US" sz="1800" b="0" dirty="0">
              <a:solidFill>
                <a:schemeClr val="tx1"/>
              </a:solidFill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800" dirty="0">
                <a:solidFill>
                  <a:schemeClr val="tx1"/>
                </a:solidFill>
              </a:rPr>
              <a:t>RT Image provides well-defined path of geometric calculation:</a:t>
            </a:r>
          </a:p>
          <a:p>
            <a:pPr marL="571500" lvl="1"/>
            <a:r>
              <a:rPr lang="en-US" sz="1600" b="0" dirty="0">
                <a:solidFill>
                  <a:schemeClr val="tx1"/>
                </a:solidFill>
              </a:rPr>
              <a:t>From:	treatment beam in device coordinates</a:t>
            </a:r>
          </a:p>
          <a:p>
            <a:pPr marL="571500" lvl="1"/>
            <a:r>
              <a:rPr lang="en-US" sz="1600" b="0" dirty="0">
                <a:solidFill>
                  <a:schemeClr val="tx1"/>
                </a:solidFill>
              </a:rPr>
              <a:t>To:		Patient FOR</a:t>
            </a:r>
          </a:p>
          <a:p>
            <a:pPr marL="571500" lvl="1"/>
            <a:r>
              <a:rPr lang="en-US" sz="1600" b="0" dirty="0">
                <a:solidFill>
                  <a:schemeClr val="tx1"/>
                </a:solidFill>
              </a:rPr>
              <a:t>For various type of treatment devices</a:t>
            </a:r>
          </a:p>
          <a:p>
            <a:pPr marL="571500" lvl="1"/>
            <a:r>
              <a:rPr lang="en-US" sz="1600" b="0" dirty="0">
                <a:solidFill>
                  <a:schemeClr val="tx1"/>
                </a:solidFill>
              </a:rPr>
              <a:t>Crucial for correct placement of therapeutic radiation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E468D1-9113-475C-9D93-6CFC58CB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0696F-EECE-4C70-B5BC-2F2BE52D202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00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CD387-4CBC-41EB-B664-0CCE40E09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 Image Clinical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FBA64-67FA-4EB5-B832-F91312EDC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Patient Position Monitoring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RT Images acquired during Therapeutic Radiation Delivery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With various frequencies / trigger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Various Modes of Use, namely</a:t>
            </a:r>
          </a:p>
          <a:p>
            <a:pPr marL="628650" lvl="1" indent="-342900"/>
            <a:r>
              <a:rPr lang="en-US" sz="1800" b="0" dirty="0">
                <a:solidFill>
                  <a:schemeClr val="tx1"/>
                </a:solidFill>
              </a:rPr>
              <a:t>During-treatment observation</a:t>
            </a:r>
            <a:br>
              <a:rPr lang="en-US" sz="1800" b="0" dirty="0">
                <a:solidFill>
                  <a:schemeClr val="tx1"/>
                </a:solidFill>
              </a:rPr>
            </a:br>
            <a:r>
              <a:rPr lang="en-US" sz="1800" b="0" dirty="0">
                <a:solidFill>
                  <a:schemeClr val="tx1"/>
                </a:solidFill>
              </a:rPr>
              <a:t>Ensure that position stays within certain limits</a:t>
            </a:r>
          </a:p>
          <a:p>
            <a:pPr marL="628650" lvl="1" indent="-342900"/>
            <a:r>
              <a:rPr lang="en-US" sz="1800" b="0" dirty="0">
                <a:solidFill>
                  <a:schemeClr val="tx1"/>
                </a:solidFill>
              </a:rPr>
              <a:t>Post-Treatment Monitoring</a:t>
            </a:r>
            <a:br>
              <a:rPr lang="en-US" sz="1800" b="0" dirty="0">
                <a:solidFill>
                  <a:schemeClr val="tx1"/>
                </a:solidFill>
              </a:rPr>
            </a:br>
            <a:r>
              <a:rPr lang="en-US" sz="1800" b="0" dirty="0">
                <a:solidFill>
                  <a:schemeClr val="tx1"/>
                </a:solidFill>
              </a:rPr>
              <a:t>To verify, that the position was within limits</a:t>
            </a:r>
            <a:br>
              <a:rPr lang="en-US" sz="1800" b="0" dirty="0">
                <a:solidFill>
                  <a:schemeClr val="tx1"/>
                </a:solidFill>
              </a:rPr>
            </a:br>
            <a:r>
              <a:rPr lang="en-US" sz="1800" b="0" dirty="0">
                <a:solidFill>
                  <a:schemeClr val="tx1"/>
                </a:solidFill>
              </a:rPr>
              <a:t>Assess amount of motion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E468D1-9113-475C-9D93-6CFC58CB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0696F-EECE-4C70-B5BC-2F2BE52D202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822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CD387-4CBC-41EB-B664-0CCE40E09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FBA64-67FA-4EB5-B832-F91312EDC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Geometric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Generalized description of geometric relation of Image</a:t>
            </a:r>
          </a:p>
          <a:p>
            <a:pPr marL="628650" lvl="1" indent="-342900"/>
            <a:r>
              <a:rPr lang="en-US" sz="1800" b="0" dirty="0">
                <a:solidFill>
                  <a:schemeClr val="tx1"/>
                </a:solidFill>
              </a:rPr>
              <a:t>to Treatment device  </a:t>
            </a:r>
          </a:p>
          <a:p>
            <a:pPr marL="628650" lvl="1" indent="-342900"/>
            <a:r>
              <a:rPr lang="en-US" sz="1800" b="0" dirty="0">
                <a:solidFill>
                  <a:schemeClr val="tx1"/>
                </a:solidFill>
              </a:rPr>
              <a:t>to Patient positioning device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Therapeutic Beam-related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State of Device where the Image relates to:</a:t>
            </a:r>
          </a:p>
          <a:p>
            <a:pPr marL="628650" lvl="1" indent="-342900"/>
            <a:r>
              <a:rPr lang="en-US" sz="1800" b="0" dirty="0">
                <a:solidFill>
                  <a:schemeClr val="tx1"/>
                </a:solidFill>
              </a:rPr>
              <a:t>Meterset / Time</a:t>
            </a:r>
          </a:p>
          <a:p>
            <a:pPr marL="628650" lvl="1" indent="-342900"/>
            <a:r>
              <a:rPr lang="en-US" sz="1800" b="0" dirty="0">
                <a:solidFill>
                  <a:schemeClr val="tx1"/>
                </a:solidFill>
              </a:rPr>
              <a:t>Related to device states (e.g. gantry rotation, collimation etc.)</a:t>
            </a:r>
          </a:p>
          <a:p>
            <a:pPr marL="628650" lvl="1" indent="-342900"/>
            <a:r>
              <a:rPr lang="en-US" sz="1800" b="0" dirty="0">
                <a:solidFill>
                  <a:schemeClr val="tx1"/>
                </a:solidFill>
              </a:rPr>
              <a:t>Description of Beam Modifiers in generalized approach of 2</a:t>
            </a:r>
            <a:r>
              <a:rPr lang="en-US" sz="1800" b="0" baseline="30000" dirty="0">
                <a:solidFill>
                  <a:schemeClr val="tx1"/>
                </a:solidFill>
              </a:rPr>
              <a:t>nd</a:t>
            </a:r>
            <a:r>
              <a:rPr lang="en-US" sz="1800" b="0" dirty="0">
                <a:solidFill>
                  <a:schemeClr val="tx1"/>
                </a:solidFill>
              </a:rPr>
              <a:t> Gen</a:t>
            </a:r>
          </a:p>
          <a:p>
            <a:pPr marL="342900" indent="-342900"/>
            <a:r>
              <a:rPr lang="en-US" sz="2400" dirty="0">
                <a:solidFill>
                  <a:schemeClr val="tx1"/>
                </a:solidFill>
              </a:rPr>
              <a:t>Therapeutic Context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RT Radiation, RT Radiation 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Treatment Session and Treatment Fraction</a:t>
            </a:r>
          </a:p>
          <a:p>
            <a:pPr marL="628650" lvl="1" indent="-342900"/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E468D1-9113-475C-9D93-6CFC58CB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0696F-EECE-4C70-B5BC-2F2BE52D202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458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2BC55-0F41-4874-BE72-E7448FA5C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2</a:t>
            </a:r>
            <a:r>
              <a:rPr lang="en-US" baseline="30000" dirty="0"/>
              <a:t>nd</a:t>
            </a:r>
            <a:r>
              <a:rPr lang="en-US" dirty="0"/>
              <a:t> Generation?</a:t>
            </a:r>
            <a:endParaRPr lang="en-T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0D49B-34D5-411D-B6FA-4C32BE12E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Use of 2</a:t>
            </a:r>
            <a:r>
              <a:rPr lang="en-US" sz="2400" baseline="30000" dirty="0">
                <a:solidFill>
                  <a:schemeClr val="tx1"/>
                </a:solidFill>
              </a:rPr>
              <a:t>nd</a:t>
            </a:r>
            <a:r>
              <a:rPr lang="en-US" sz="2400" dirty="0">
                <a:solidFill>
                  <a:schemeClr val="tx1"/>
                </a:solidFill>
              </a:rPr>
              <a:t> Gen concepts</a:t>
            </a:r>
          </a:p>
          <a:p>
            <a:pPr marL="628650" lvl="1" indent="-342900"/>
            <a:r>
              <a:rPr lang="en-US" sz="1800" b="0" dirty="0">
                <a:solidFill>
                  <a:schemeClr val="tx1"/>
                </a:solidFill>
              </a:rPr>
              <a:t>RT Image Context to RT Radiation Sets, RT Radiations</a:t>
            </a:r>
          </a:p>
          <a:p>
            <a:pPr marL="628650" lvl="1" indent="-342900"/>
            <a:r>
              <a:rPr lang="en-US" sz="1800" b="0" dirty="0">
                <a:solidFill>
                  <a:schemeClr val="tx1"/>
                </a:solidFill>
              </a:rPr>
              <a:t>Using Equipment Coordinate System</a:t>
            </a:r>
          </a:p>
          <a:p>
            <a:pPr marL="628650" lvl="1" indent="-342900"/>
            <a:r>
              <a:rPr lang="en-US" sz="1800" b="0" dirty="0">
                <a:solidFill>
                  <a:schemeClr val="tx1"/>
                </a:solidFill>
              </a:rPr>
              <a:t>Generalizing geometry specification to handle variety of Imaging devices and Treatment Device geometries – re-use Macros</a:t>
            </a:r>
          </a:p>
          <a:p>
            <a:pPr marL="628650" lvl="1" indent="-342900"/>
            <a:r>
              <a:rPr lang="en-US" sz="1800" b="0" dirty="0">
                <a:solidFill>
                  <a:schemeClr val="tx1"/>
                </a:solidFill>
              </a:rPr>
              <a:t>Using 2</a:t>
            </a:r>
            <a:r>
              <a:rPr lang="en-US" sz="1800" b="0" baseline="30000" dirty="0">
                <a:solidFill>
                  <a:schemeClr val="tx1"/>
                </a:solidFill>
              </a:rPr>
              <a:t>nd</a:t>
            </a:r>
            <a:r>
              <a:rPr lang="en-US" sz="1800" b="0" dirty="0">
                <a:solidFill>
                  <a:schemeClr val="tx1"/>
                </a:solidFill>
              </a:rPr>
              <a:t> generation macros to describe Patient Position,</a:t>
            </a:r>
            <a:br>
              <a:rPr lang="en-US" sz="1800" b="0" dirty="0">
                <a:solidFill>
                  <a:schemeClr val="tx1"/>
                </a:solidFill>
              </a:rPr>
            </a:br>
            <a:r>
              <a:rPr lang="en-US" sz="1800" b="0" dirty="0">
                <a:solidFill>
                  <a:schemeClr val="tx1"/>
                </a:solidFill>
              </a:rPr>
              <a:t>Beam Modifiers, Radiation – re-use Macros</a:t>
            </a:r>
            <a:endParaRPr lang="en-US" sz="1400" dirty="0"/>
          </a:p>
          <a:p>
            <a:r>
              <a:rPr lang="en-US" sz="2400" dirty="0">
                <a:solidFill>
                  <a:schemeClr val="tx1"/>
                </a:solidFill>
              </a:rPr>
              <a:t>Use of Enhanced Multi-Frame Approach</a:t>
            </a:r>
          </a:p>
          <a:p>
            <a:pPr marL="628650" lvl="1" indent="-342900"/>
            <a:r>
              <a:rPr lang="en-US" sz="1800" b="0" dirty="0">
                <a:solidFill>
                  <a:schemeClr val="tx1"/>
                </a:solidFill>
              </a:rPr>
              <a:t>Benefit from Multi-Frame Functional Groups formalism</a:t>
            </a:r>
          </a:p>
          <a:p>
            <a:pPr marL="628650" lvl="1" indent="-342900"/>
            <a:r>
              <a:rPr lang="en-US" sz="1800" b="0" dirty="0">
                <a:solidFill>
                  <a:schemeClr val="tx1"/>
                </a:solidFill>
              </a:rPr>
              <a:t>Stay in line with current Multi-Frame of other IODs</a:t>
            </a:r>
          </a:p>
          <a:p>
            <a:r>
              <a:rPr lang="en-US" sz="2400" dirty="0">
                <a:solidFill>
                  <a:schemeClr val="tx1"/>
                </a:solidFill>
              </a:rPr>
              <a:t>Cleaning up / strengthening / expanding…</a:t>
            </a:r>
          </a:p>
          <a:p>
            <a:pPr marL="628650" lvl="1" indent="-342900"/>
            <a:r>
              <a:rPr lang="en-US" sz="1800" b="0" dirty="0">
                <a:solidFill>
                  <a:schemeClr val="tx1"/>
                </a:solidFill>
              </a:rPr>
              <a:t>the historically grown patchy structure and representation</a:t>
            </a:r>
            <a:br>
              <a:rPr lang="en-US" sz="1800" b="0" dirty="0">
                <a:solidFill>
                  <a:schemeClr val="tx1"/>
                </a:solidFill>
              </a:rPr>
            </a:br>
            <a:r>
              <a:rPr lang="en-US" sz="1800" b="0" dirty="0">
                <a:solidFill>
                  <a:schemeClr val="tx1"/>
                </a:solidFill>
              </a:rPr>
              <a:t>of 1</a:t>
            </a:r>
            <a:r>
              <a:rPr lang="en-US" sz="1800" b="0" baseline="30000" dirty="0">
                <a:solidFill>
                  <a:schemeClr val="tx1"/>
                </a:solidFill>
              </a:rPr>
              <a:t>st</a:t>
            </a:r>
            <a:r>
              <a:rPr lang="en-US" sz="1800" b="0" dirty="0">
                <a:solidFill>
                  <a:schemeClr val="tx1"/>
                </a:solidFill>
              </a:rPr>
              <a:t> Gen RT Image IOD</a:t>
            </a:r>
          </a:p>
          <a:p>
            <a:endParaRPr lang="en-T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80A6A-C3F7-4141-8506-4D3DD08F5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07EFC6-D1CF-45A8-88F5-490466D46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0696F-EECE-4C70-B5BC-2F2BE52D202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78966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ICOM.pptx" id="{3616291C-F21D-441D-A537-472364C9497C}" vid="{0BAA4462-1BAC-41FD-BDC8-66F775EB27F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DICOM</Template>
  <TotalTime>0</TotalTime>
  <Words>1649</Words>
  <Application>Microsoft Office PowerPoint</Application>
  <PresentationFormat>On-screen Show (4:3)</PresentationFormat>
  <Paragraphs>334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Arial</vt:lpstr>
      <vt:lpstr>Symbol</vt:lpstr>
      <vt:lpstr>Default Design</vt:lpstr>
      <vt:lpstr>PowerPoint Presentation</vt:lpstr>
      <vt:lpstr>Supplement Scope</vt:lpstr>
      <vt:lpstr>Supplement Content</vt:lpstr>
      <vt:lpstr>RT Image Functional Scope</vt:lpstr>
      <vt:lpstr>RT Image Clinical Role</vt:lpstr>
      <vt:lpstr>RT Image Clinical Role</vt:lpstr>
      <vt:lpstr>RT Image Clinical Role</vt:lpstr>
      <vt:lpstr>Functional Requirements</vt:lpstr>
      <vt:lpstr>Why 2nd Generation?</vt:lpstr>
      <vt:lpstr>Part of 2nd Generation RT</vt:lpstr>
      <vt:lpstr>Acquisition Instruction</vt:lpstr>
      <vt:lpstr>RT Pat. Position Instruction</vt:lpstr>
      <vt:lpstr>One Subtask Example</vt:lpstr>
      <vt:lpstr>Two Subtask Example kV/kV</vt:lpstr>
      <vt:lpstr>Two Subtask Example kV/MV</vt:lpstr>
      <vt:lpstr>Acq Instr: Tasks to perform</vt:lpstr>
      <vt:lpstr>Acq Instr: Specification Approaches</vt:lpstr>
      <vt:lpstr>Acq Instr: Geometry</vt:lpstr>
      <vt:lpstr>Acq Instr: Signal Generation</vt:lpstr>
      <vt:lpstr>Contacts</vt:lpstr>
    </vt:vector>
  </TitlesOfParts>
  <Company>anon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Ulrich Busch</dc:creator>
  <cp:lastModifiedBy>Ulrich Busch</cp:lastModifiedBy>
  <cp:revision>181</cp:revision>
  <dcterms:created xsi:type="dcterms:W3CDTF">2018-01-12T17:36:57Z</dcterms:created>
  <dcterms:modified xsi:type="dcterms:W3CDTF">2021-01-27T20:10:46Z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