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8" r:id="rId2"/>
    <p:sldId id="342" r:id="rId3"/>
    <p:sldId id="347" r:id="rId4"/>
    <p:sldId id="346" r:id="rId5"/>
    <p:sldId id="343" r:id="rId6"/>
    <p:sldId id="344" r:id="rId7"/>
    <p:sldId id="345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bijn van Willenswaard, Wim" initials="CvW" lastIdx="1" clrIdx="0">
    <p:extLst>
      <p:ext uri="{19B8F6BF-5375-455C-9EA6-DF929625EA0E}">
        <p15:presenceInfo xmlns:p15="http://schemas.microsoft.com/office/powerpoint/2012/main" userId="Corbijn van Willenswaard, Wi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D1CC"/>
    <a:srgbClr val="FFCCFF"/>
    <a:srgbClr val="CCFFCC"/>
    <a:srgbClr val="FFFFCC"/>
    <a:srgbClr val="CC3399"/>
    <a:srgbClr val="009ED6"/>
    <a:srgbClr val="003399"/>
    <a:srgbClr val="2806BA"/>
    <a:srgbClr val="092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50000" autoAdjust="0"/>
  </p:normalViewPr>
  <p:slideViewPr>
    <p:cSldViewPr>
      <p:cViewPr varScale="1">
        <p:scale>
          <a:sx n="128" d="100"/>
          <a:sy n="128" d="100"/>
        </p:scale>
        <p:origin x="18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390" y="43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69E1801-D9BF-431B-80F0-F2DC37D0E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75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FCB658-C90E-4D1D-A441-1C8EAD6131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27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FCB658-C90E-4D1D-A441-1C8EAD6131B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7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3175"/>
            <a:ext cx="9144000" cy="1428750"/>
          </a:xfrm>
          <a:prstGeom prst="rect">
            <a:avLst/>
          </a:prstGeom>
          <a:gradFill rotWithShape="1">
            <a:gsLst>
              <a:gs pos="0">
                <a:srgbClr val="389A67"/>
              </a:gs>
              <a:gs pos="100000">
                <a:srgbClr val="B6E4CC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431925"/>
            <a:ext cx="9144000" cy="1524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9" descr="DICOM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175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1930" y="1791325"/>
            <a:ext cx="7220140" cy="1196975"/>
          </a:xfrm>
        </p:spPr>
        <p:txBody>
          <a:bodyPr/>
          <a:lstStyle>
            <a:lvl1pPr algn="ctr">
              <a:defRPr sz="4000" b="1">
                <a:solidFill>
                  <a:srgbClr val="008080"/>
                </a:solidFill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1930" y="3390595"/>
            <a:ext cx="7220140" cy="2841969"/>
          </a:xfrm>
        </p:spPr>
        <p:txBody>
          <a:bodyPr/>
          <a:lstStyle>
            <a:lvl1pPr marL="0" indent="0" algn="ctr">
              <a:buFontTx/>
              <a:buNone/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 marL="285750" indent="-285750">
              <a:buFont typeface="Arial" pitchFamily="34" charset="0"/>
              <a:buChar char="•"/>
              <a:defRPr b="0">
                <a:solidFill>
                  <a:schemeClr val="tx1"/>
                </a:solidFill>
              </a:defRPr>
            </a:lvl2pPr>
            <a:lvl3pPr marL="457200" indent="-166688">
              <a:defRPr sz="2800" b="0">
                <a:solidFill>
                  <a:schemeClr val="tx1"/>
                </a:solidFill>
              </a:defRPr>
            </a:lvl3pPr>
            <a:lvl4pPr marL="741363" indent="-228600">
              <a:defRPr sz="2200" b="0">
                <a:solidFill>
                  <a:schemeClr val="tx1"/>
                </a:solidFill>
              </a:defRPr>
            </a:lvl4pPr>
            <a:lvl5pPr marL="969963" indent="-234950" defTabSz="1025525">
              <a:buFont typeface="Arial" pitchFamily="34" charset="0"/>
              <a:buChar char="–"/>
              <a:defRPr sz="2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098362"/>
          </a:xfrm>
        </p:spPr>
        <p:txBody>
          <a:bodyPr anchor="b"/>
          <a:lstStyle>
            <a:lvl1pPr marL="0" indent="0" algn="ctr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0363"/>
            <a:ext cx="4038600" cy="45259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smtClean="0"/>
            </a:lvl1pPr>
            <a:lvl2pPr>
              <a:defRPr lang="en-US" sz="2400" b="1" smtClean="0">
                <a:solidFill>
                  <a:srgbClr val="008080"/>
                </a:solidFill>
              </a:defRPr>
            </a:lvl2pPr>
            <a:lvl3pPr>
              <a:defRPr lang="en-US" sz="2400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dirty="0"/>
              <a:t>Second level</a:t>
            </a:r>
          </a:p>
          <a:p>
            <a:pPr marL="457200" lvl="2" indent="-166688"/>
            <a:r>
              <a:rPr lang="en-US" dirty="0"/>
              <a:t>Third level</a:t>
            </a:r>
          </a:p>
          <a:p>
            <a:pPr marL="741363" lvl="3"/>
            <a:r>
              <a:rPr lang="en-US" dirty="0"/>
              <a:t>Fourth level</a:t>
            </a:r>
          </a:p>
          <a:p>
            <a:pPr marL="969963" lvl="4" indent="-234950" defTabSz="1025525">
              <a:buFont typeface="Arial" pitchFamily="34" charset="0"/>
              <a:buChar char="–"/>
            </a:pPr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4038600" cy="45259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smtClean="0"/>
            </a:lvl1pPr>
            <a:lvl2pPr>
              <a:defRPr lang="en-US" sz="2400" b="1" smtClean="0">
                <a:solidFill>
                  <a:srgbClr val="008080"/>
                </a:solidFill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/>
              <a:t>Second level</a:t>
            </a:r>
          </a:p>
          <a:p>
            <a:pPr marL="457200" lvl="2" indent="-166688"/>
            <a:r>
              <a:rPr lang="en-US"/>
              <a:t>Third level</a:t>
            </a:r>
          </a:p>
          <a:p>
            <a:pPr marL="741363" lvl="3"/>
            <a:r>
              <a:rPr lang="en-US"/>
              <a:t>Fourth level</a:t>
            </a:r>
          </a:p>
          <a:p>
            <a:pPr marL="969963" lvl="4" indent="-234950" defTabSz="1025525">
              <a:buFont typeface="Arial" pitchFamily="34" charset="0"/>
              <a:buChar char="–"/>
            </a:pPr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5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1201738"/>
            <a:ext cx="9144000" cy="152400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-17463"/>
            <a:ext cx="9144000" cy="1219201"/>
          </a:xfrm>
          <a:prstGeom prst="rect">
            <a:avLst/>
          </a:prstGeom>
          <a:gradFill rotWithShape="1">
            <a:gsLst>
              <a:gs pos="0">
                <a:srgbClr val="389A67"/>
              </a:gs>
              <a:gs pos="100000">
                <a:srgbClr val="B6E4CC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575" y="125413"/>
            <a:ext cx="61690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03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>
              <a:buNone/>
            </a:pPr>
            <a:r>
              <a:rPr lang="en-US" dirty="0"/>
              <a:t>Click to edit Master text styles</a:t>
            </a:r>
          </a:p>
          <a:p>
            <a:pPr marL="285750" lvl="1">
              <a:buFont typeface="Arial" pitchFamily="34" charset="0"/>
              <a:buChar char="•"/>
            </a:pPr>
            <a:r>
              <a:rPr lang="en-US" dirty="0"/>
              <a:t>Second level</a:t>
            </a:r>
          </a:p>
          <a:p>
            <a:pPr marL="457200" lvl="2" indent="-166688"/>
            <a:r>
              <a:rPr lang="en-US" dirty="0"/>
              <a:t>Third level</a:t>
            </a:r>
          </a:p>
          <a:p>
            <a:pPr marL="741363" lvl="3"/>
            <a:r>
              <a:rPr lang="en-US" dirty="0"/>
              <a:t>Fourth level</a:t>
            </a:r>
          </a:p>
          <a:p>
            <a:pPr marL="969963" lvl="4" indent="-234950" defTabSz="1025525">
              <a:buFont typeface="Arial" pitchFamily="34" charset="0"/>
              <a:buChar char="–"/>
            </a:pPr>
            <a:r>
              <a:rPr lang="en-US" dirty="0"/>
              <a:t>Fifth level</a:t>
            </a:r>
          </a:p>
        </p:txBody>
      </p:sp>
      <p:pic>
        <p:nvPicPr>
          <p:cNvPr id="1030" name="Picture 9" descr="DICOM LOGO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17500"/>
            <a:ext cx="228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250" y="6539805"/>
            <a:ext cx="3401410" cy="30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0280" y="6539805"/>
            <a:ext cx="4584700" cy="30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6120" y="6539805"/>
            <a:ext cx="536316" cy="30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74390077-D56E-4159-82B3-BE7C08A38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5" r:id="rId5"/>
    <p:sldLayoutId id="2147483672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en-US" sz="3200" b="1" dirty="0" smtClean="0">
          <a:solidFill>
            <a:srgbClr val="00808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en-US" sz="2800" b="1" dirty="0" smtClean="0">
          <a:solidFill>
            <a:srgbClr val="00808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en-US" sz="2800" dirty="0" smtClean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en-US" sz="2200" dirty="0" smtClean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en-US" sz="2200" dirty="0" smtClean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930" y="1791325"/>
            <a:ext cx="7220140" cy="2520990"/>
          </a:xfrm>
        </p:spPr>
        <p:txBody>
          <a:bodyPr/>
          <a:lstStyle/>
          <a:p>
            <a:r>
              <a:rPr lang="en-US" sz="4000" dirty="0"/>
              <a:t>Supplement 222:</a:t>
            </a:r>
            <a:br>
              <a:rPr lang="en-US" sz="4000" dirty="0"/>
            </a:br>
            <a:br>
              <a:rPr lang="en-US" sz="4000" dirty="0"/>
            </a:br>
            <a:r>
              <a:rPr lang="en-US" dirty="0"/>
              <a:t>Whole Slide Microscopy Bulk Annotations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61930" y="4811580"/>
            <a:ext cx="7220140" cy="142098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Working Group 26: Pathology</a:t>
            </a:r>
          </a:p>
          <a:p>
            <a:pPr eaLnBrk="1" hangingPunct="1"/>
            <a:r>
              <a:rPr lang="en-US" dirty="0"/>
              <a:t>2021/01 WG 6 Public Comment</a:t>
            </a:r>
          </a:p>
        </p:txBody>
      </p:sp>
    </p:spTree>
    <p:extLst>
      <p:ext uri="{BB962C8B-B14F-4D97-AF65-F5344CB8AC3E}">
        <p14:creationId xmlns:p14="http://schemas.microsoft.com/office/powerpoint/2010/main" val="589653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Whole Slide Images (WSI) pyramidal, tiled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Annotations needed for case, slide, 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Codes, test, measurements and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Human or machine generated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Few or millions of objects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SR suitable for few (human)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SR doesn't scale to millions (machine)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SEG may not be desirable (want shapes)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650280" y="6539805"/>
            <a:ext cx="4584700" cy="30724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66120" y="6539805"/>
            <a:ext cx="536316" cy="307240"/>
          </a:xfrm>
        </p:spPr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2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59E605-56A8-DE4E-9E0D-4F310D7A5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0" y="0"/>
            <a:ext cx="10302146" cy="6380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6526A4-15D7-B245-90EB-4E8652EDAACB}"/>
              </a:ext>
            </a:extLst>
          </p:cNvPr>
          <p:cNvSpPr txBox="1"/>
          <p:nvPr/>
        </p:nvSpPr>
        <p:spPr>
          <a:xfrm>
            <a:off x="3113090" y="6155755"/>
            <a:ext cx="6016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Yoon et al. Tumor Identification in Colorectal Histology Images</a:t>
            </a:r>
          </a:p>
          <a:p>
            <a:r>
              <a:rPr lang="en-US" sz="1400" i="1" dirty="0"/>
              <a:t>Using a Convolutional Neural Network. J Digit Imaging. 2018 Jul 31;1–10.</a:t>
            </a:r>
          </a:p>
        </p:txBody>
      </p:sp>
    </p:spTree>
    <p:extLst>
      <p:ext uri="{BB962C8B-B14F-4D97-AF65-F5344CB8AC3E}">
        <p14:creationId xmlns:p14="http://schemas.microsoft.com/office/powerpoint/2010/main" val="288585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F432CB-AF83-C34B-ADD7-7A1925F9A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4045" y="10955"/>
            <a:ext cx="14308640" cy="5970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E8C239-138C-1F45-871B-11A662EAEB1D}"/>
              </a:ext>
            </a:extLst>
          </p:cNvPr>
          <p:cNvSpPr txBox="1"/>
          <p:nvPr/>
        </p:nvSpPr>
        <p:spPr>
          <a:xfrm>
            <a:off x="1035166" y="6078945"/>
            <a:ext cx="7073667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i="1" dirty="0"/>
              <a:t>Wen et al. A methodology for texture feature-based quality assessment</a:t>
            </a:r>
          </a:p>
          <a:p>
            <a:pPr algn="ctr"/>
            <a:r>
              <a:rPr lang="en-US" sz="1867" i="1" dirty="0"/>
              <a:t>in nucleus segmentation of histopathology image. JPI. 2017.</a:t>
            </a:r>
          </a:p>
        </p:txBody>
      </p:sp>
    </p:spTree>
    <p:extLst>
      <p:ext uri="{BB962C8B-B14F-4D97-AF65-F5344CB8AC3E}">
        <p14:creationId xmlns:p14="http://schemas.microsoft.com/office/powerpoint/2010/main" val="328344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Need connected point-based objects</a:t>
            </a:r>
          </a:p>
          <a:p>
            <a:pPr marL="742950" lvl="1" indent="-457200"/>
            <a:r>
              <a:rPr lang="en-US" dirty="0"/>
              <a:t>c</a:t>
            </a:r>
            <a:r>
              <a:rPr lang="en-US" b="0" dirty="0">
                <a:solidFill>
                  <a:schemeClr val="tx1"/>
                </a:solidFill>
              </a:rPr>
              <a:t>losed polygons</a:t>
            </a:r>
          </a:p>
          <a:p>
            <a:pPr marL="742950" lvl="1" indent="-457200"/>
            <a:r>
              <a:rPr lang="en-US" dirty="0"/>
              <a:t>o</a:t>
            </a:r>
            <a:r>
              <a:rPr lang="en-US" b="0" dirty="0">
                <a:solidFill>
                  <a:schemeClr val="tx1"/>
                </a:solidFill>
              </a:rPr>
              <a:t>pen polylines</a:t>
            </a:r>
          </a:p>
          <a:p>
            <a:pPr marL="742950" lvl="1" indent="-457200"/>
            <a:r>
              <a:rPr lang="en-US" dirty="0"/>
              <a:t>r</a:t>
            </a:r>
            <a:r>
              <a:rPr lang="en-US" b="0" dirty="0">
                <a:solidFill>
                  <a:schemeClr val="tx1"/>
                </a:solidFill>
              </a:rPr>
              <a:t>ectangles</a:t>
            </a:r>
          </a:p>
          <a:p>
            <a:pPr marL="742950" lvl="1" indent="-457200"/>
            <a:r>
              <a:rPr lang="en-US" dirty="0"/>
              <a:t>i</a:t>
            </a:r>
            <a:r>
              <a:rPr lang="en-US" b="0" dirty="0">
                <a:solidFill>
                  <a:schemeClr val="tx1"/>
                </a:solidFill>
              </a:rPr>
              <a:t>ndividual points (e.g., center)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Need parameterized shapes</a:t>
            </a:r>
          </a:p>
          <a:p>
            <a:pPr marL="742950" lvl="1" indent="-457200"/>
            <a:r>
              <a:rPr lang="en-US" dirty="0"/>
              <a:t>c</a:t>
            </a:r>
            <a:r>
              <a:rPr lang="en-US" b="0" dirty="0">
                <a:solidFill>
                  <a:schemeClr val="tx1"/>
                </a:solidFill>
              </a:rPr>
              <a:t>ircles </a:t>
            </a:r>
            <a:r>
              <a:rPr lang="en-US" b="0">
                <a:solidFill>
                  <a:schemeClr val="tx1"/>
                </a:solidFill>
              </a:rPr>
              <a:t>and ellipses</a:t>
            </a:r>
            <a:endParaRPr lang="en-US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Usually all of same type for same purpose</a:t>
            </a:r>
          </a:p>
          <a:p>
            <a:pPr marL="742950" lvl="1" indent="-457200"/>
            <a:r>
              <a:rPr lang="en-US" dirty="0"/>
              <a:t>group by common form and purpose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7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4ECFD-9CEB-6F43-ACF4-F8FBE65C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2D619-F18B-A74F-9BD9-CF988DC0E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Can transcode to similar structures in SR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3D rather than 2D coordinates (? - Open Issue)</a:t>
            </a:r>
          </a:p>
          <a:p>
            <a:pPr marL="742950" lvl="1" indent="-457200"/>
            <a:r>
              <a:rPr lang="en-US" sz="2400" b="0" dirty="0">
                <a:solidFill>
                  <a:schemeClr val="tx1"/>
                </a:solidFill>
              </a:rPr>
              <a:t>same as SR SCOORD3D (slide relative)</a:t>
            </a:r>
          </a:p>
          <a:p>
            <a:pPr marL="742950" lvl="1" indent="-457200"/>
            <a:r>
              <a:rPr lang="en-US" sz="2400" b="0" dirty="0">
                <a:solidFill>
                  <a:schemeClr val="tx1"/>
                </a:solidFill>
              </a:rPr>
              <a:t>independent of pyramid layer or tile (boundaries)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Factor out unchanging dimensions</a:t>
            </a:r>
          </a:p>
          <a:p>
            <a:pPr marL="742950" lvl="1" indent="-457200"/>
            <a:r>
              <a:rPr lang="en-US" sz="2400" b="0" dirty="0">
                <a:solidFill>
                  <a:schemeClr val="tx1"/>
                </a:solidFill>
              </a:rPr>
              <a:t>Z coordinate</a:t>
            </a:r>
          </a:p>
          <a:p>
            <a:pPr marL="742950" lvl="1" indent="-457200"/>
            <a:r>
              <a:rPr lang="en-US" sz="2400" b="0" dirty="0">
                <a:solidFill>
                  <a:schemeClr val="tx1"/>
                </a:solidFill>
              </a:rPr>
              <a:t>optical path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Array of coordinates indexed by object</a:t>
            </a:r>
          </a:p>
          <a:p>
            <a:pPr marL="742950" lvl="1" indent="-457200"/>
            <a:r>
              <a:rPr lang="en-US" sz="2400" b="0" dirty="0">
                <a:solidFill>
                  <a:schemeClr val="tx1"/>
                </a:solidFill>
              </a:rPr>
              <a:t>re-use vertex encoding of surface segmentation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0C4F1-002C-B044-8AD8-E8EFCAF8E5C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650280" y="6539805"/>
            <a:ext cx="4584700" cy="30724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7DA0A-81C4-BD45-8DE6-4E8DFCC2D1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66120" y="6539805"/>
            <a:ext cx="536316" cy="307240"/>
          </a:xfrm>
        </p:spPr>
        <p:txBody>
          <a:bodyPr/>
          <a:lstStyle/>
          <a:p>
            <a:pPr>
              <a:defRPr/>
            </a:pPr>
            <a:fld id="{1070696F-EECE-4C70-B5BC-2F2BE52D202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4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05BD4D9-A289-D149-9BD3-5A0C75FA724F}"/>
              </a:ext>
            </a:extLst>
          </p:cNvPr>
          <p:cNvSpPr/>
          <p:nvPr/>
        </p:nvSpPr>
        <p:spPr>
          <a:xfrm>
            <a:off x="654690" y="1009485"/>
            <a:ext cx="8103455" cy="5722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8904501-9264-C14A-ACE0-60CA59DBE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612599"/>
              </p:ext>
            </p:extLst>
          </p:nvPr>
        </p:nvGraphicFramePr>
        <p:xfrm>
          <a:off x="1845245" y="1705258"/>
          <a:ext cx="1819040" cy="303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040">
                  <a:extLst>
                    <a:ext uri="{9D8B030D-6E8A-4147-A177-3AD203B41FA5}">
                      <a16:colId xmlns:a16="http://schemas.microsoft.com/office/drawing/2014/main" val="3396332820"/>
                    </a:ext>
                  </a:extLst>
                </a:gridCol>
              </a:tblGrid>
              <a:tr h="505666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509544"/>
                  </a:ext>
                </a:extLst>
              </a:tr>
              <a:tr h="505666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540813"/>
                  </a:ext>
                </a:extLst>
              </a:tr>
              <a:tr h="505666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778423"/>
                  </a:ext>
                </a:extLst>
              </a:tr>
              <a:tr h="505666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540397"/>
                  </a:ext>
                </a:extLst>
              </a:tr>
              <a:tr h="505666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83089"/>
                  </a:ext>
                </a:extLst>
              </a:tr>
              <a:tr h="505666">
                <a:tc>
                  <a:txBody>
                    <a:bodyPr/>
                    <a:lstStyle/>
                    <a:p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387694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FD5B70E-7203-0E4D-983A-E36090084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82815"/>
              </p:ext>
            </p:extLst>
          </p:nvPr>
        </p:nvGraphicFramePr>
        <p:xfrm>
          <a:off x="6146605" y="1839676"/>
          <a:ext cx="1728226" cy="4175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720">
                  <a:extLst>
                    <a:ext uri="{9D8B030D-6E8A-4147-A177-3AD203B41FA5}">
                      <a16:colId xmlns:a16="http://schemas.microsoft.com/office/drawing/2014/main" val="1320766807"/>
                    </a:ext>
                  </a:extLst>
                </a:gridCol>
                <a:gridCol w="806506">
                  <a:extLst>
                    <a:ext uri="{9D8B030D-6E8A-4147-A177-3AD203B41FA5}">
                      <a16:colId xmlns:a16="http://schemas.microsoft.com/office/drawing/2014/main" val="3382459149"/>
                    </a:ext>
                  </a:extLst>
                </a:gridCol>
              </a:tblGrid>
              <a:tr h="219786"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0.66675001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0.032000002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386016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0.66649997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0.032249998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089122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0.66649997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50391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129172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15230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411455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524306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0.7829001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0.163000002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232328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063108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453373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897837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590949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752953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203954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910745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415710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727796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836434"/>
                  </a:ext>
                </a:extLst>
              </a:tr>
              <a:tr h="219786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80983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8EE7981-E228-A444-899C-AD853A291C4A}"/>
              </a:ext>
            </a:extLst>
          </p:cNvPr>
          <p:cNvSpPr txBox="1"/>
          <p:nvPr/>
        </p:nvSpPr>
        <p:spPr>
          <a:xfrm>
            <a:off x="1192360" y="127832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Primitive Point Index 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11FB9D-A0A8-304F-B13B-672A30EFB7F3}"/>
              </a:ext>
            </a:extLst>
          </p:cNvPr>
          <p:cNvSpPr txBox="1"/>
          <p:nvPr/>
        </p:nvSpPr>
        <p:spPr>
          <a:xfrm>
            <a:off x="5647340" y="1316725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 Coordinates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9AC5E-12AD-7044-BEAA-C6107E798394}"/>
              </a:ext>
            </a:extLst>
          </p:cNvPr>
          <p:cNvSpPr txBox="1"/>
          <p:nvPr/>
        </p:nvSpPr>
        <p:spPr>
          <a:xfrm>
            <a:off x="1115550" y="5042010"/>
            <a:ext cx="45022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Graphic Type = POLYGON</a:t>
            </a:r>
          </a:p>
          <a:p>
            <a:r>
              <a:rPr lang="en-US" dirty="0"/>
              <a:t>Common Z Coordinate Value</a:t>
            </a:r>
          </a:p>
          <a:p>
            <a:r>
              <a:rPr lang="en-US" dirty="0"/>
              <a:t>Annotation Group Number</a:t>
            </a:r>
          </a:p>
          <a:p>
            <a:r>
              <a:rPr lang="en-US" dirty="0"/>
              <a:t>Annotation Group Label</a:t>
            </a:r>
          </a:p>
          <a:p>
            <a:r>
              <a:rPr lang="en-US" dirty="0"/>
              <a:t>Annotation Property Type Code Sequence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1CE3A0-5919-7242-912F-B520B7EB4F16}"/>
              </a:ext>
            </a:extLst>
          </p:cNvPr>
          <p:cNvCxnSpPr>
            <a:cxnSpLocks/>
          </p:cNvCxnSpPr>
          <p:nvPr/>
        </p:nvCxnSpPr>
        <p:spPr>
          <a:xfrm flipV="1">
            <a:off x="3650280" y="1954892"/>
            <a:ext cx="2496325" cy="1"/>
          </a:xfrm>
          <a:prstGeom prst="bentConnector3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2DF86AF-B932-C346-98E1-129DF247B221}"/>
              </a:ext>
            </a:extLst>
          </p:cNvPr>
          <p:cNvCxnSpPr>
            <a:cxnSpLocks/>
          </p:cNvCxnSpPr>
          <p:nvPr/>
        </p:nvCxnSpPr>
        <p:spPr>
          <a:xfrm>
            <a:off x="3650280" y="2454156"/>
            <a:ext cx="2496325" cy="1036933"/>
          </a:xfrm>
          <a:prstGeom prst="bentConnector3">
            <a:avLst>
              <a:gd name="adj1" fmla="val 73381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DC515409-E80C-414D-99A2-F1C4966E1688}"/>
              </a:ext>
            </a:extLst>
          </p:cNvPr>
          <p:cNvCxnSpPr>
            <a:cxnSpLocks/>
          </p:cNvCxnSpPr>
          <p:nvPr/>
        </p:nvCxnSpPr>
        <p:spPr>
          <a:xfrm>
            <a:off x="3650280" y="2991826"/>
            <a:ext cx="2496325" cy="1613010"/>
          </a:xfrm>
          <a:prstGeom prst="bentConnector3">
            <a:avLst>
              <a:gd name="adj1" fmla="val 53117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1FA0F85A-1762-A640-9A36-0CD5C760AC86}"/>
              </a:ext>
            </a:extLst>
          </p:cNvPr>
          <p:cNvCxnSpPr>
            <a:cxnSpLocks/>
          </p:cNvCxnSpPr>
          <p:nvPr/>
        </p:nvCxnSpPr>
        <p:spPr>
          <a:xfrm>
            <a:off x="3650280" y="3452686"/>
            <a:ext cx="2496325" cy="2265895"/>
          </a:xfrm>
          <a:prstGeom prst="bentConnector3">
            <a:avLst>
              <a:gd name="adj1" fmla="val 32854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90EE696-973A-1F42-91B2-C3085BBA615D}"/>
              </a:ext>
            </a:extLst>
          </p:cNvPr>
          <p:cNvSpPr txBox="1"/>
          <p:nvPr/>
        </p:nvSpPr>
        <p:spPr>
          <a:xfrm>
            <a:off x="616285" y="395005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Annotation Group Sequence Item (1-n)</a:t>
            </a:r>
          </a:p>
        </p:txBody>
      </p:sp>
    </p:spTree>
    <p:extLst>
      <p:ext uri="{BB962C8B-B14F-4D97-AF65-F5344CB8AC3E}">
        <p14:creationId xmlns:p14="http://schemas.microsoft.com/office/powerpoint/2010/main" val="40241833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12228</TotalTime>
  <Words>272</Words>
  <Application>Microsoft Macintosh PowerPoint</Application>
  <PresentationFormat>On-screen Show (4:3)</PresentationFormat>
  <Paragraphs>62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Default Design</vt:lpstr>
      <vt:lpstr>Supplement 222:  Whole Slide Microscopy Bulk Annotations Storage</vt:lpstr>
      <vt:lpstr>Overview</vt:lpstr>
      <vt:lpstr>PowerPoint Presentation</vt:lpstr>
      <vt:lpstr>PowerPoint Presentation</vt:lpstr>
      <vt:lpstr>Requirements</vt:lpstr>
      <vt:lpstr>Design Choices</vt:lpstr>
      <vt:lpstr>PowerPoint Presentation</vt:lpstr>
    </vt:vector>
  </TitlesOfParts>
  <Company>anon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lucius</dc:creator>
  <cp:lastModifiedBy>Knazik, Shayna</cp:lastModifiedBy>
  <cp:revision>269</cp:revision>
  <dcterms:created xsi:type="dcterms:W3CDTF">2008-01-03T19:09:51Z</dcterms:created>
  <dcterms:modified xsi:type="dcterms:W3CDTF">2021-02-03T18:28:20Z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